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5"/>
  </p:notesMasterIdLst>
  <p:sldIdLst>
    <p:sldId id="256" r:id="rId2"/>
    <p:sldId id="257" r:id="rId3"/>
    <p:sldId id="258" r:id="rId4"/>
    <p:sldId id="259" r:id="rId5"/>
    <p:sldId id="330" r:id="rId6"/>
    <p:sldId id="333" r:id="rId7"/>
    <p:sldId id="261" r:id="rId8"/>
    <p:sldId id="262" r:id="rId9"/>
    <p:sldId id="263" r:id="rId10"/>
    <p:sldId id="264" r:id="rId11"/>
    <p:sldId id="265" r:id="rId12"/>
    <p:sldId id="266" r:id="rId13"/>
    <p:sldId id="342" r:id="rId14"/>
    <p:sldId id="343" r:id="rId15"/>
    <p:sldId id="341" r:id="rId16"/>
    <p:sldId id="334" r:id="rId17"/>
    <p:sldId id="337" r:id="rId18"/>
    <p:sldId id="345" r:id="rId19"/>
    <p:sldId id="346" r:id="rId20"/>
    <p:sldId id="268" r:id="rId21"/>
    <p:sldId id="269" r:id="rId22"/>
    <p:sldId id="321" r:id="rId23"/>
    <p:sldId id="270" r:id="rId24"/>
    <p:sldId id="271" r:id="rId25"/>
    <p:sldId id="272" r:id="rId26"/>
    <p:sldId id="311" r:id="rId27"/>
    <p:sldId id="347" r:id="rId28"/>
    <p:sldId id="322" r:id="rId29"/>
    <p:sldId id="276" r:id="rId30"/>
    <p:sldId id="344" r:id="rId31"/>
    <p:sldId id="304" r:id="rId32"/>
    <p:sldId id="303" r:id="rId33"/>
    <p:sldId id="281" r:id="rId34"/>
    <p:sldId id="332" r:id="rId35"/>
    <p:sldId id="325" r:id="rId36"/>
    <p:sldId id="317" r:id="rId37"/>
    <p:sldId id="326" r:id="rId38"/>
    <p:sldId id="327" r:id="rId39"/>
    <p:sldId id="328" r:id="rId40"/>
    <p:sldId id="329" r:id="rId41"/>
    <p:sldId id="285" r:id="rId42"/>
    <p:sldId id="314" r:id="rId43"/>
    <p:sldId id="316" r:id="rId44"/>
    <p:sldId id="338" r:id="rId45"/>
    <p:sldId id="315" r:id="rId46"/>
    <p:sldId id="286" r:id="rId47"/>
    <p:sldId id="287" r:id="rId48"/>
    <p:sldId id="288" r:id="rId49"/>
    <p:sldId id="289" r:id="rId50"/>
    <p:sldId id="273" r:id="rId51"/>
    <p:sldId id="306" r:id="rId52"/>
    <p:sldId id="290" r:id="rId53"/>
    <p:sldId id="291" r:id="rId54"/>
    <p:sldId id="292" r:id="rId55"/>
    <p:sldId id="293" r:id="rId56"/>
    <p:sldId id="294" r:id="rId57"/>
    <p:sldId id="295" r:id="rId58"/>
    <p:sldId id="296" r:id="rId59"/>
    <p:sldId id="297" r:id="rId60"/>
    <p:sldId id="298" r:id="rId61"/>
    <p:sldId id="299" r:id="rId62"/>
    <p:sldId id="284" r:id="rId63"/>
    <p:sldId id="300"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Cambria Math" panose="02040503050406030204" pitchFamily="18" charset="0"/>
      <p:regular r:id="rId70"/>
    </p:embeddedFont>
    <p:embeddedFont>
      <p:font typeface="Helvetica Neue" panose="02000503000000020004" pitchFamily="2" charset="0"/>
      <p:regular r:id="rId71"/>
      <p:bold r:id="rId71"/>
      <p:italic r:id="rId71"/>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ED1"/>
    <a:srgbClr val="1C90FF"/>
    <a:srgbClr val="000000"/>
    <a:srgbClr val="800080"/>
    <a:srgbClr val="82919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4212C7-E8E2-42DD-8C5F-0C986F7138F1}">
  <a:tblStyle styleId="{654212C7-E8E2-42DD-8C5F-0C986F7138F1}"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p:restoredTop sz="96197"/>
  </p:normalViewPr>
  <p:slideViewPr>
    <p:cSldViewPr snapToGrid="0">
      <p:cViewPr varScale="1">
        <p:scale>
          <a:sx n="119" d="100"/>
          <a:sy n="119"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Mobile Games: An Exciting New Domain for Behavioral Game Theory</a:t>
            </a:r>
            <a:br>
              <a:rPr lang="en-US" sz="1200" b="0" i="0" u="none" strike="noStrike">
                <a:solidFill>
                  <a:schemeClr val="dk1"/>
                </a:solidFill>
                <a:latin typeface="Calibri"/>
                <a:ea typeface="Calibri"/>
                <a:cs typeface="Calibri"/>
                <a:sym typeface="Calibri"/>
              </a:rPr>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Kevin Leyton-Brown</a:t>
            </a:r>
            <a:br>
              <a:rPr lang="en-US" sz="1200" b="0" i="0" u="none" strike="noStrike">
                <a:solidFill>
                  <a:schemeClr val="dk1"/>
                </a:solidFill>
                <a:latin typeface="Calibri"/>
                <a:ea typeface="Calibri"/>
                <a:cs typeface="Calibri"/>
                <a:sym typeface="Calibri"/>
              </a:rPr>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Two and a half billion people play mobile games worldwide, spending $180.3B USD in 2021 alone. More than half of this revenue comes from free-to-play mobile games. These games make money through carefully optimized monetization strategies based on optional in-game purchases. Mobile games also often leverage social dynamics to recruit new players and convert existing players into paying customers. Because player behavior in games, while thoughtful, often deviates from standard definitions of rationality, mobile games constitute a rich laboratory for research in behavioural game theory.</a:t>
            </a:r>
            <a:br>
              <a:rPr lang="en-US" sz="1200" b="0" i="0" u="none" strike="noStrike">
                <a:solidFill>
                  <a:schemeClr val="dk1"/>
                </a:solidFill>
                <a:latin typeface="Calibri"/>
                <a:ea typeface="Calibri"/>
                <a:cs typeface="Calibri"/>
                <a:sym typeface="Calibri"/>
              </a:rPr>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br>
              <a:rPr lang="en-US" sz="1200" b="0" i="0" u="none" strike="noStrike">
                <a:solidFill>
                  <a:schemeClr val="dk1"/>
                </a:solidFill>
                <a:latin typeface="Calibri"/>
                <a:ea typeface="Calibri"/>
                <a:cs typeface="Calibri"/>
                <a:sym typeface="Calibri"/>
              </a:rPr>
            </a:b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our first work on this topic we looked at the phenomenon of “skips” in which players pay real money to avoid game content. We leverage existing tools of mechanism design to answer questions like “Why would a player ever value skips?” and “Can expensive skips be good for player welfare?”. The talk will focus particularly on open questions from our ongoing work, which investigates elaborating both the behavioral model of player engagement (drawing on recent work from Kleinberg et. al.); incorporating the effects that virality and social networks can have on a game's success; and studying the pervasive monetization scheme in which players are given a handful of “lives” and are forced to wait for a timer to reset these are depleted (or to buy more lives).</a:t>
            </a:r>
            <a:endParaRPr/>
          </a:p>
          <a:p>
            <a:pPr marL="0" lvl="0" indent="0" algn="l" rtl="0">
              <a:spcBef>
                <a:spcPts val="0"/>
              </a:spcBef>
              <a:spcAft>
                <a:spcPts val="0"/>
              </a:spcAft>
              <a:buNone/>
            </a:pPr>
            <a:br>
              <a:rPr lang="en-US"/>
            </a:b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I've set up the ingredients let me give you the flavor of result we look for. There is seemingly this paradox in the game design community where designers acknowledge that player happiness is the metric the optimize for and yet often we see that skips are prohibitively expensive. How can this make sense. Well the answer lies in something I said earlier. The game retains its value as long as some players are still legitimately completing the task. This leads to an interesting dynamic were the value of the game depends not only on the length of the task but also on the price set to skip it. Even with this ingredient we show that finding distributions of players which can support high prices isn’t easy. We need two things 1. A large portion of the player base who are never willing to buy skips. 2. Enough "whale" players who are willing to spend a lot of money in order to get ahead. What do you know this "whale" distribution is exactly what you would expect to see in a wide range of mobile games.</a:t>
            </a:r>
            <a:endParaRPr/>
          </a:p>
          <a:p>
            <a:pPr marL="0" lvl="0" indent="0" algn="l" rtl="0">
              <a:spcBef>
                <a:spcPts val="0"/>
              </a:spcBef>
              <a:spcAft>
                <a:spcPts val="0"/>
              </a:spcAft>
              <a:buNone/>
            </a:pPr>
            <a:endParaRPr/>
          </a:p>
          <a:p>
            <a:pPr marL="0" lvl="0" indent="0" algn="l" rtl="0">
              <a:spcBef>
                <a:spcPts val="0"/>
              </a:spcBef>
              <a:spcAft>
                <a:spcPts val="0"/>
              </a:spcAft>
              <a:buNone/>
            </a:pPr>
            <a:r>
              <a:rPr lang="en-US"/>
              <a:t>Conspiscous consumption meninotn it under the first bullet point. </a:t>
            </a:r>
            <a:endParaRPr/>
          </a:p>
          <a:p>
            <a:pPr marL="0" lvl="0" indent="0" algn="l" rtl="0">
              <a:spcBef>
                <a:spcPts val="0"/>
              </a:spcBef>
              <a:spcAft>
                <a:spcPts val="0"/>
              </a:spcAft>
              <a:buNone/>
            </a:pPr>
            <a:endParaRPr/>
          </a:p>
          <a:p>
            <a:pPr marL="0" lvl="0" indent="0" algn="l" rtl="0">
              <a:spcBef>
                <a:spcPts val="0"/>
              </a:spcBef>
              <a:spcAft>
                <a:spcPts val="0"/>
              </a:spcAft>
              <a:buNone/>
            </a:pPr>
            <a:r>
              <a:rPr lang="en-US"/>
              <a:t>talk about infinite goods</a:t>
            </a:r>
            <a:endParaRPr/>
          </a:p>
          <a:p>
            <a:pPr marL="0" lvl="0" indent="0" algn="l" rtl="0">
              <a:spcBef>
                <a:spcPts val="0"/>
              </a:spcBef>
              <a:spcAft>
                <a:spcPts val="0"/>
              </a:spcAft>
              <a:buNone/>
            </a:pPr>
            <a:endParaRPr/>
          </a:p>
          <a:p>
            <a:pPr marL="0" lvl="0" indent="0" algn="l" rtl="0">
              <a:spcBef>
                <a:spcPts val="0"/>
              </a:spcBef>
              <a:spcAft>
                <a:spcPts val="0"/>
              </a:spcAft>
              <a:buNone/>
            </a:pPr>
            <a:r>
              <a:rPr lang="en-US"/>
              <a:t>MOVE THIS EARLIER</a:t>
            </a:r>
            <a:endParaRPr/>
          </a:p>
        </p:txBody>
      </p:sp>
      <p:sp>
        <p:nvSpPr>
          <p:cNvPr id="205" name="Google Shape;20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Impatient players want to receive the value of accomplishing a difficult task without waiting.</a:t>
            </a:r>
            <a:endParaRPr/>
          </a:p>
          <a:p>
            <a:pPr marL="0" lvl="0" indent="0" algn="l" rtl="0">
              <a:spcBef>
                <a:spcPts val="0"/>
              </a:spcBef>
              <a:spcAft>
                <a:spcPts val="0"/>
              </a:spcAft>
              <a:buClr>
                <a:schemeClr val="dk1"/>
              </a:buClr>
              <a:buSzPts val="1100"/>
              <a:buFont typeface="Arial"/>
              <a:buNone/>
            </a:pPr>
            <a:r>
              <a:rPr lang="en-US"/>
              <a:t>But the price of a skip also affects the value of accomplishment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Needs visuals.</a:t>
            </a:r>
            <a:endParaRPr/>
          </a:p>
          <a:p>
            <a:pPr marL="0" lvl="0" indent="0" algn="l" rtl="0">
              <a:spcBef>
                <a:spcPts val="0"/>
              </a:spcBef>
              <a:spcAft>
                <a:spcPts val="0"/>
              </a:spcAft>
              <a:buNone/>
            </a:pPr>
            <a:endParaRPr/>
          </a:p>
          <a:p>
            <a:pPr marL="0" lvl="0" indent="0" algn="l" rtl="0">
              <a:spcBef>
                <a:spcPts val="0"/>
              </a:spcBef>
              <a:spcAft>
                <a:spcPts val="0"/>
              </a:spcAft>
              <a:buNone/>
            </a:pPr>
            <a:r>
              <a:rPr lang="en-US"/>
              <a:t>Say something about pay to win. </a:t>
            </a:r>
            <a:endParaRPr/>
          </a:p>
        </p:txBody>
      </p:sp>
      <p:sp>
        <p:nvSpPr>
          <p:cNvPr id="239" name="Google Shape;2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Add linear value in scarcity graph here show induced value functions for some distributions.</a:t>
            </a:r>
            <a:endParaRPr/>
          </a:p>
          <a:p>
            <a:pPr marL="0" lvl="0" indent="0" algn="l" rtl="0">
              <a:spcBef>
                <a:spcPts val="0"/>
              </a:spcBef>
              <a:spcAft>
                <a:spcPts val="0"/>
              </a:spcAft>
              <a:buNone/>
            </a:pPr>
            <a:endParaRPr/>
          </a:p>
          <a:p>
            <a:pPr marL="0" lvl="0" indent="0" algn="l" rtl="0">
              <a:spcBef>
                <a:spcPts val="0"/>
              </a:spcBef>
              <a:spcAft>
                <a:spcPts val="0"/>
              </a:spcAft>
              <a:buNone/>
            </a:pPr>
            <a:r>
              <a:rPr lang="en-US"/>
              <a:t>Talk about why this might be a better model sometimes</a:t>
            </a:r>
            <a:endParaRPr/>
          </a:p>
        </p:txBody>
      </p:sp>
      <p:sp>
        <p:nvSpPr>
          <p:cNvPr id="368" name="Google Shape;36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357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Add linear value in scarcity graph here show induced value functions for some distributions.</a:t>
            </a:r>
            <a:endParaRPr/>
          </a:p>
          <a:p>
            <a:pPr marL="0" lvl="0" indent="0" algn="l" rtl="0">
              <a:spcBef>
                <a:spcPts val="0"/>
              </a:spcBef>
              <a:spcAft>
                <a:spcPts val="0"/>
              </a:spcAft>
              <a:buNone/>
            </a:pPr>
            <a:endParaRPr/>
          </a:p>
          <a:p>
            <a:pPr marL="0" lvl="0" indent="0" algn="l" rtl="0">
              <a:spcBef>
                <a:spcPts val="0"/>
              </a:spcBef>
              <a:spcAft>
                <a:spcPts val="0"/>
              </a:spcAft>
              <a:buNone/>
            </a:pPr>
            <a:r>
              <a:rPr lang="en-US"/>
              <a:t>Talk about why this might be a better model sometimes</a:t>
            </a:r>
            <a:endParaRPr/>
          </a:p>
        </p:txBody>
      </p:sp>
      <p:sp>
        <p:nvSpPr>
          <p:cNvPr id="368" name="Google Shape;36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74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Add linear value in scarcity graph here show induced value functions for some distributions.</a:t>
            </a:r>
            <a:endParaRPr/>
          </a:p>
          <a:p>
            <a:pPr marL="0" lvl="0" indent="0" algn="l" rtl="0">
              <a:spcBef>
                <a:spcPts val="0"/>
              </a:spcBef>
              <a:spcAft>
                <a:spcPts val="0"/>
              </a:spcAft>
              <a:buNone/>
            </a:pPr>
            <a:endParaRPr/>
          </a:p>
          <a:p>
            <a:pPr marL="0" lvl="0" indent="0" algn="l" rtl="0">
              <a:spcBef>
                <a:spcPts val="0"/>
              </a:spcBef>
              <a:spcAft>
                <a:spcPts val="0"/>
              </a:spcAft>
              <a:buNone/>
            </a:pPr>
            <a:r>
              <a:rPr lang="en-US"/>
              <a:t>Talk about why this might be a better model sometimes</a:t>
            </a:r>
            <a:endParaRPr/>
          </a:p>
        </p:txBody>
      </p:sp>
      <p:sp>
        <p:nvSpPr>
          <p:cNvPr id="368" name="Google Shape;36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89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0082bef982_1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0082bef982_1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social value should be emphasized</a:t>
            </a:r>
            <a:endParaRPr/>
          </a:p>
          <a:p>
            <a:pPr marL="0" lvl="0" indent="0" algn="l" rtl="0">
              <a:spcBef>
                <a:spcPts val="0"/>
              </a:spcBef>
              <a:spcAft>
                <a:spcPts val="0"/>
              </a:spcAft>
              <a:buNone/>
            </a:pPr>
            <a:r>
              <a:rPr lang="en-US"/>
              <a:t>Be more explicit about the value in difficulty graph</a:t>
            </a:r>
            <a:endParaRPr/>
          </a:p>
          <a:p>
            <a:pPr marL="0" lvl="0" indent="0" algn="l" rtl="0">
              <a:spcBef>
                <a:spcPts val="0"/>
              </a:spcBef>
              <a:spcAft>
                <a:spcPts val="0"/>
              </a:spcAft>
              <a:buNone/>
            </a:pPr>
            <a:endParaRPr/>
          </a:p>
          <a:p>
            <a:pPr marL="0" lvl="0" indent="0" algn="l" rtl="0">
              <a:spcBef>
                <a:spcPts val="0"/>
              </a:spcBef>
              <a:spcAft>
                <a:spcPts val="0"/>
              </a:spcAft>
              <a:buNone/>
            </a:pPr>
            <a:r>
              <a:rPr lang="en-US"/>
              <a:t>Phrase it both ways.</a:t>
            </a:r>
            <a:endParaRPr/>
          </a:p>
        </p:txBody>
      </p:sp>
      <p:sp>
        <p:nvSpPr>
          <p:cNvPr id="268" name="Google Shape;268;g20082bef982_1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Describe some notation and the formula for utility</a:t>
            </a:r>
            <a:endParaRPr/>
          </a:p>
        </p:txBody>
      </p:sp>
      <p:sp>
        <p:nvSpPr>
          <p:cNvPr id="307" name="Google Shape;3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0082bef982_1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0082bef982_1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social value should be emphasized</a:t>
            </a:r>
            <a:endParaRPr/>
          </a:p>
          <a:p>
            <a:pPr marL="0" lvl="0" indent="0" algn="l" rtl="0">
              <a:spcBef>
                <a:spcPts val="0"/>
              </a:spcBef>
              <a:spcAft>
                <a:spcPts val="0"/>
              </a:spcAft>
              <a:buNone/>
            </a:pPr>
            <a:r>
              <a:rPr lang="en-US"/>
              <a:t>Be more explicit about the value in difficulty graph</a:t>
            </a:r>
            <a:endParaRPr/>
          </a:p>
          <a:p>
            <a:pPr marL="0" lvl="0" indent="0" algn="l" rtl="0">
              <a:spcBef>
                <a:spcPts val="0"/>
              </a:spcBef>
              <a:spcAft>
                <a:spcPts val="0"/>
              </a:spcAft>
              <a:buNone/>
            </a:pPr>
            <a:endParaRPr/>
          </a:p>
          <a:p>
            <a:pPr marL="0" lvl="0" indent="0" algn="l" rtl="0">
              <a:spcBef>
                <a:spcPts val="0"/>
              </a:spcBef>
              <a:spcAft>
                <a:spcPts val="0"/>
              </a:spcAft>
              <a:buNone/>
            </a:pPr>
            <a:r>
              <a:rPr lang="en-US"/>
              <a:t>Phrase it both ways.</a:t>
            </a:r>
            <a:endParaRPr/>
          </a:p>
        </p:txBody>
      </p:sp>
      <p:sp>
        <p:nvSpPr>
          <p:cNvPr id="252" name="Google Shape;252;g20082bef982_1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25283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0082bef98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0082bef982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will mostly be graphs with the text </a:t>
            </a:r>
            <a:endParaRPr/>
          </a:p>
          <a:p>
            <a:pPr marL="0" lvl="0" indent="0" algn="l" rtl="0">
              <a:spcBef>
                <a:spcPts val="0"/>
              </a:spcBef>
              <a:spcAft>
                <a:spcPts val="0"/>
              </a:spcAft>
              <a:buNone/>
            </a:pPr>
            <a:endParaRPr/>
          </a:p>
          <a:p>
            <a:pPr marL="0" lvl="0" indent="0" algn="l" rtl="0">
              <a:spcBef>
                <a:spcPts val="0"/>
              </a:spcBef>
              <a:spcAft>
                <a:spcPts val="0"/>
              </a:spcAft>
              <a:buNone/>
            </a:pPr>
            <a:r>
              <a:rPr lang="en-US"/>
              <a:t>Should state the result not just the equation</a:t>
            </a:r>
            <a:endParaRPr/>
          </a:p>
        </p:txBody>
      </p:sp>
      <p:sp>
        <p:nvSpPr>
          <p:cNvPr id="328" name="Google Shape;328;g20082bef982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Hollywood +music comparison</a:t>
            </a:r>
            <a:endParaRPr/>
          </a:p>
          <a:p>
            <a:pPr marL="0" lvl="0" indent="0" algn="l" rtl="0">
              <a:spcBef>
                <a:spcPts val="0"/>
              </a:spcBef>
              <a:spcAft>
                <a:spcPts val="0"/>
              </a:spcAft>
              <a:buNone/>
            </a:pPr>
            <a:r>
              <a:rPr lang="en-US"/>
              <a:t>Anuimate till 2019 and then show pandemic</a:t>
            </a: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039e6912e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039e6912ee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Graphs here</a:t>
            </a:r>
            <a:endParaRPr/>
          </a:p>
        </p:txBody>
      </p:sp>
      <p:sp>
        <p:nvSpPr>
          <p:cNvPr id="340" name="Google Shape;340;g2039e6912ee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Revenue result here maybe definitely the graphs</a:t>
            </a:r>
            <a:endParaRPr/>
          </a:p>
        </p:txBody>
      </p:sp>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I've set up the ingredients let me give you the flavor of result we look for. There is seemingly this paradox in the game design community where designers acknowledge that player happiness is the metric the optimize for and yet often we see that skips are prohibitively expensive. How can this make sense. Well the answer lies in something I said earlier. The game retains its value as long as some players are still legitimately completing the task. This leads to an interesting dynamic were the value of the game depends not only on the length of the task but also on the price set to skip it. Even with this ingredient we show that finding distributions of players which can support high prices isn’t easy. We need two things 1. A large portion of the player base who are never willing to buy skips. 2. Enough "whale" players who are willing to spend a lot of money in order to get ahead. What do you know this "whale" distribution is exactly what you would expect to see in a wide range of mobile games.</a:t>
            </a:r>
            <a:endParaRPr/>
          </a:p>
        </p:txBody>
      </p:sp>
      <p:sp>
        <p:nvSpPr>
          <p:cNvPr id="359" name="Google Shape;3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80216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First we see that for quite a while the trend we saw from before holds. We add more patient people without perturnig the tail too much and people are generally happier but something strange happens if we take this too far, the utility optimal price starts to go back down. Whats the reason the for this? Essentially the non-buying players become satisfied pretty quickly. Even a low price makes it so the are very few cheater and there isnt a ton to gain by making it higher. However for those few people purchasing skips their utility is hurt a lot by raising the price up further.</a:t>
            </a:r>
            <a:endParaRPr/>
          </a:p>
          <a:p>
            <a:pPr marL="0" lvl="0" indent="0" algn="l" rtl="0">
              <a:spcBef>
                <a:spcPts val="0"/>
              </a:spcBef>
              <a:spcAft>
                <a:spcPts val="0"/>
              </a:spcAft>
              <a:buNone/>
            </a:pPr>
            <a:endParaRPr/>
          </a:p>
          <a:p>
            <a:pPr marL="0" lvl="0" indent="0" algn="l" rtl="0">
              <a:spcBef>
                <a:spcPts val="0"/>
              </a:spcBef>
              <a:spcAft>
                <a:spcPts val="0"/>
              </a:spcAft>
              <a:buNone/>
            </a:pPr>
            <a:r>
              <a:rPr lang="en-US"/>
              <a:t>I wont spend too much time on the revenue case but its similar thicker tails drive the prices up but its a bit harder to have both revenue and utility be super high.</a:t>
            </a:r>
            <a:endParaRPr/>
          </a:p>
          <a:p>
            <a:pPr marL="0" lvl="0" indent="0" algn="l" rtl="0">
              <a:spcBef>
                <a:spcPts val="0"/>
              </a:spcBef>
              <a:spcAft>
                <a:spcPts val="0"/>
              </a:spcAft>
              <a:buNone/>
            </a:pPr>
            <a:endParaRPr/>
          </a:p>
          <a:p>
            <a:pPr marL="0" lvl="0" indent="0" algn="l" rtl="0">
              <a:spcBef>
                <a:spcPts val="0"/>
              </a:spcBef>
              <a:spcAft>
                <a:spcPts val="0"/>
              </a:spcAft>
              <a:buNone/>
            </a:pPr>
            <a:r>
              <a:rPr lang="en-US"/>
              <a:t>pr sale graphs animated</a:t>
            </a:r>
            <a:endParaRPr/>
          </a:p>
        </p:txBody>
      </p:sp>
      <p:sp>
        <p:nvSpPr>
          <p:cNvPr id="383" name="Google Shape;3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1fd9380e7c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First we see that for quite a while the trend we saw from before holds. We add more patient people without perturnig the tail too much and people are generally happier but something strange happens if we take this too far, the utility optimal price starts to go back down. Whats the reason the for this? Essentially the non-buying players become satisfied pretty quickly. Even a low price makes it so the are very few cheater and there isnt a ton to gain by making it higher. However for those few people purchasing skips their utility is hurt a lot by raising the price up further.</a:t>
            </a:r>
            <a:endParaRPr/>
          </a:p>
          <a:p>
            <a:pPr marL="0" lvl="0" indent="0" algn="l" rtl="0">
              <a:spcBef>
                <a:spcPts val="0"/>
              </a:spcBef>
              <a:spcAft>
                <a:spcPts val="0"/>
              </a:spcAft>
              <a:buNone/>
            </a:pPr>
            <a:endParaRPr/>
          </a:p>
          <a:p>
            <a:pPr marL="0" lvl="0" indent="0" algn="l" rtl="0">
              <a:spcBef>
                <a:spcPts val="0"/>
              </a:spcBef>
              <a:spcAft>
                <a:spcPts val="0"/>
              </a:spcAft>
              <a:buNone/>
            </a:pPr>
            <a:r>
              <a:rPr lang="en-US"/>
              <a:t>I wont spend too much time on the revenue case but its similar thicker tails drive the prices up but its a bit harder to have both revenue and utility be super high.</a:t>
            </a:r>
            <a:endParaRPr/>
          </a:p>
          <a:p>
            <a:pPr marL="0" lvl="0" indent="0" algn="l" rtl="0">
              <a:spcBef>
                <a:spcPts val="0"/>
              </a:spcBef>
              <a:spcAft>
                <a:spcPts val="0"/>
              </a:spcAft>
              <a:buNone/>
            </a:pPr>
            <a:endParaRPr/>
          </a:p>
          <a:p>
            <a:pPr marL="0" lvl="0" indent="0" algn="l" rtl="0">
              <a:spcBef>
                <a:spcPts val="0"/>
              </a:spcBef>
              <a:spcAft>
                <a:spcPts val="0"/>
              </a:spcAft>
              <a:buNone/>
            </a:pPr>
            <a:r>
              <a:rPr lang="en-US"/>
              <a:t>pr sale graphs animated</a:t>
            </a:r>
            <a:endParaRPr/>
          </a:p>
        </p:txBody>
      </p:sp>
      <p:sp>
        <p:nvSpPr>
          <p:cNvPr id="391" name="Google Shape;391;g21fd9380e7c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01dccd4e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01dccd4e0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Animated slide that zooms in on the flat region.</a:t>
            </a:r>
            <a:endParaRPr/>
          </a:p>
        </p:txBody>
      </p:sp>
      <p:sp>
        <p:nvSpPr>
          <p:cNvPr id="412" name="Google Shape;412;g201dccd4e0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2081035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01dccd4e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01dccd4e0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Animated slide that zooms in on the flat region.</a:t>
            </a:r>
            <a:endParaRPr/>
          </a:p>
        </p:txBody>
      </p:sp>
      <p:sp>
        <p:nvSpPr>
          <p:cNvPr id="412" name="Google Shape;412;g201dccd4e0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210942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Do visuals that we discussed (candy crush vs garden scapes)</a:t>
            </a:r>
            <a:endParaRPr/>
          </a:p>
          <a:p>
            <a:pPr marL="0" lvl="0" indent="0" algn="l" rtl="0">
              <a:spcBef>
                <a:spcPts val="0"/>
              </a:spcBef>
              <a:spcAft>
                <a:spcPts val="0"/>
              </a:spcAft>
              <a:buNone/>
            </a:pPr>
            <a:endParaRPr/>
          </a:p>
          <a:p>
            <a:pPr marL="0" lvl="0" indent="0" algn="l" rtl="0">
              <a:spcBef>
                <a:spcPts val="0"/>
              </a:spcBef>
              <a:spcAft>
                <a:spcPts val="0"/>
              </a:spcAft>
              <a:buNone/>
            </a:pPr>
            <a:r>
              <a:rPr lang="en-US"/>
              <a:t>afterwards show Revenue equation on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a:t>Say retention is resampled and that types are not</a:t>
            </a:r>
            <a:endParaRPr/>
          </a:p>
        </p:txBody>
      </p:sp>
      <p:sp>
        <p:nvSpPr>
          <p:cNvPr id="429" name="Google Shape;42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1ff578a46b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Do visuals that we discussed (candy crush vs garden scapes)</a:t>
            </a:r>
            <a:endParaRPr/>
          </a:p>
          <a:p>
            <a:pPr marL="0" lvl="0" indent="0" algn="l" rtl="0">
              <a:spcBef>
                <a:spcPts val="0"/>
              </a:spcBef>
              <a:spcAft>
                <a:spcPts val="0"/>
              </a:spcAft>
              <a:buNone/>
            </a:pPr>
            <a:endParaRPr/>
          </a:p>
          <a:p>
            <a:pPr marL="0" lvl="0" indent="0" algn="l" rtl="0">
              <a:spcBef>
                <a:spcPts val="0"/>
              </a:spcBef>
              <a:spcAft>
                <a:spcPts val="0"/>
              </a:spcAft>
              <a:buNone/>
            </a:pPr>
            <a:r>
              <a:rPr lang="en-US"/>
              <a:t>afterwards show Revenue equation on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a:t>Say retention is resampled and that types are not</a:t>
            </a:r>
            <a:endParaRPr/>
          </a:p>
        </p:txBody>
      </p:sp>
      <p:sp>
        <p:nvSpPr>
          <p:cNvPr id="440" name="Google Shape;440;g21ff578a46b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622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1fd9380e7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1fd9380e7c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21fd9380e7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253959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More past years.</a:t>
            </a:r>
            <a:endParaRPr/>
          </a:p>
          <a:p>
            <a:pPr marL="0" lvl="0" indent="0" algn="l" rtl="0">
              <a:spcBef>
                <a:spcPts val="0"/>
              </a:spcBef>
              <a:spcAft>
                <a:spcPts val="0"/>
              </a:spcAft>
              <a:buNone/>
            </a:pPr>
            <a:endParaRPr/>
          </a:p>
          <a:p>
            <a:pPr marL="0" lvl="0" indent="0" algn="l" rtl="0">
              <a:spcBef>
                <a:spcPts val="0"/>
              </a:spcBef>
              <a:spcAft>
                <a:spcPts val="0"/>
              </a:spcAft>
              <a:buNone/>
            </a:pPr>
            <a:r>
              <a:rPr lang="en-US"/>
              <a:t>Growing segment: X fold increase in Y years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Average cost of other games in comparison to free to play. Plotted </a:t>
            </a:r>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6618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fd9380e7c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1fd9380e7c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Insert upper bound from the paper on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a:t>Insert Min(marginal value, Upper Bound)</a:t>
            </a:r>
            <a:endParaRPr/>
          </a:p>
        </p:txBody>
      </p:sp>
      <p:sp>
        <p:nvSpPr>
          <p:cNvPr id="467" name="Google Shape;467;g21fd9380e7c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0082bef98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0082bef98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20082bef982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1213929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1fd9380e7c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1fd9380e7c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1fd9380e7c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1722289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1fd9380e7c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1fd9380e7c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1fd9380e7c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2226581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039e6912e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039e6912e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2039e6912e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1670262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0082bef98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0082bef98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20082bef982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1fd9380e7c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1fd9380e7c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1fd9380e7c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039e6912e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039e6912e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2039e6912e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Linear bullets</a:t>
            </a:r>
            <a:endParaRPr/>
          </a:p>
          <a:p>
            <a:pPr marL="0" lvl="0" indent="0" algn="l" rtl="0">
              <a:spcBef>
                <a:spcPts val="0"/>
              </a:spcBef>
              <a:spcAft>
                <a:spcPts val="0"/>
              </a:spcAft>
              <a:buNone/>
            </a:pPr>
            <a:r>
              <a:rPr lang="en-US"/>
              <a:t>Make it more visual </a:t>
            </a:r>
            <a:endParaRPr/>
          </a:p>
          <a:p>
            <a:pPr marL="0" lvl="0" indent="0" algn="l" rtl="0">
              <a:spcBef>
                <a:spcPts val="0"/>
              </a:spcBef>
              <a:spcAft>
                <a:spcPts val="0"/>
              </a:spcAft>
              <a:buNone/>
            </a:pPr>
            <a:endParaRPr/>
          </a:p>
        </p:txBody>
      </p:sp>
      <p:sp>
        <p:nvSpPr>
          <p:cNvPr id="500" name="Google Shape;5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New call of duty game</a:t>
            </a:r>
            <a:endParaRPr/>
          </a:p>
          <a:p>
            <a:pPr marL="0" lvl="0" indent="0" algn="l" rtl="0">
              <a:spcBef>
                <a:spcPts val="0"/>
              </a:spcBef>
              <a:spcAft>
                <a:spcPts val="0"/>
              </a:spcAft>
              <a:buNone/>
            </a:pPr>
            <a:r>
              <a:rPr lang="en-US"/>
              <a:t>Animate each piece</a:t>
            </a:r>
            <a:endParaRPr/>
          </a:p>
          <a:p>
            <a:pPr marL="0" lvl="0" indent="0" algn="l" rtl="0">
              <a:spcBef>
                <a:spcPts val="0"/>
              </a:spcBef>
              <a:spcAft>
                <a:spcPts val="0"/>
              </a:spcAft>
              <a:buNone/>
            </a:pPr>
            <a:endParaRPr/>
          </a:p>
          <a:p>
            <a:pPr marL="0" lvl="0" indent="0" algn="l" rtl="0">
              <a:spcBef>
                <a:spcPts val="0"/>
              </a:spcBef>
              <a:spcAft>
                <a:spcPts val="0"/>
              </a:spcAft>
              <a:buNone/>
            </a:pPr>
            <a:r>
              <a:rPr lang="en-US"/>
              <a:t>Do top grossing games over time</a:t>
            </a:r>
            <a:endParaRPr/>
          </a:p>
          <a:p>
            <a:pPr marL="0" lvl="0" indent="0" algn="l" rtl="0">
              <a:spcBef>
                <a:spcPts val="0"/>
              </a:spcBef>
              <a:spcAft>
                <a:spcPts val="0"/>
              </a:spcAft>
              <a:buNone/>
            </a:pP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I've set up the ingredients let me give you the flavor of result we look for. There is seemingly this paradox in the game design community where designers acknowledge that player happiness is the metric the optimize for and yet often we see that skips are prohibitively expensive. How can this make sense. Well the answer lies in something I said earlier. The game retains its value as long as some players are still legitimately completing the task. This leads to an interesting dynamic were the value of the game depends not only on the length of the task but also on the price set to skip it. Even with this ingredient we show that finding distributions of players which can support high prices isn’t easy. We need two things 1. A large portion of the player base who are never willing to buy skips. 2. Enough "whale" players who are willing to spend a lot of money in order to get ahead. What do you know this "whale" distribution is exactly what you would expect to see in a wide range of mobile games.</a:t>
            </a:r>
            <a:endParaRPr/>
          </a:p>
        </p:txBody>
      </p:sp>
      <p:sp>
        <p:nvSpPr>
          <p:cNvPr id="359" name="Google Shape;3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Make paying to avoid waiting bold at the end</a:t>
            </a: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737285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social value should be emphasized</a:t>
            </a:r>
            <a:endParaRPr/>
          </a:p>
          <a:p>
            <a:pPr marL="0" lvl="0" indent="0" algn="l" rtl="0">
              <a:spcBef>
                <a:spcPts val="0"/>
              </a:spcBef>
              <a:spcAft>
                <a:spcPts val="0"/>
              </a:spcAft>
              <a:buNone/>
            </a:pPr>
            <a:r>
              <a:rPr lang="en-US"/>
              <a:t>Be more explicit about the value in difficulty graph</a:t>
            </a:r>
            <a:endParaRPr/>
          </a:p>
          <a:p>
            <a:pPr marL="0" lvl="0" indent="0" algn="l" rtl="0">
              <a:spcBef>
                <a:spcPts val="0"/>
              </a:spcBef>
              <a:spcAft>
                <a:spcPts val="0"/>
              </a:spcAft>
              <a:buNone/>
            </a:pPr>
            <a:endParaRPr/>
          </a:p>
          <a:p>
            <a:pPr marL="0" lvl="0" indent="0" algn="l" rtl="0">
              <a:spcBef>
                <a:spcPts val="0"/>
              </a:spcBef>
              <a:spcAft>
                <a:spcPts val="0"/>
              </a:spcAft>
              <a:buNone/>
            </a:pPr>
            <a:r>
              <a:rPr lang="en-US"/>
              <a:t>Phrase it both ways.</a:t>
            </a:r>
            <a:endParaRPr/>
          </a:p>
        </p:txBody>
      </p:sp>
      <p:sp>
        <p:nvSpPr>
          <p:cNvPr id="527" name="Google Shape;5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0082bef982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0082bef982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Linear bullets</a:t>
            </a:r>
            <a:endParaRPr/>
          </a:p>
          <a:p>
            <a:pPr marL="0" lvl="0" indent="0" algn="l" rtl="0">
              <a:spcBef>
                <a:spcPts val="0"/>
              </a:spcBef>
              <a:spcAft>
                <a:spcPts val="0"/>
              </a:spcAft>
              <a:buNone/>
            </a:pPr>
            <a:r>
              <a:rPr lang="en-US"/>
              <a:t>Make it more visual </a:t>
            </a:r>
            <a:endParaRPr/>
          </a:p>
          <a:p>
            <a:pPr marL="0" lvl="0" indent="0" algn="l" rtl="0">
              <a:spcBef>
                <a:spcPts val="0"/>
              </a:spcBef>
              <a:spcAft>
                <a:spcPts val="0"/>
              </a:spcAft>
              <a:buNone/>
            </a:pPr>
            <a:endParaRPr/>
          </a:p>
        </p:txBody>
      </p:sp>
      <p:sp>
        <p:nvSpPr>
          <p:cNvPr id="555" name="Google Shape;555;g20082bef982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1fd9380e7c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1fd9380e7c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I've set up the ingredients let me give you the flavor of result we look for. There is seemingly this paradox in the game design community where designers acknowledge that player happiness is the metric the optimize for and yet often we see that skips are prohibitively expensive. How can this make sense. Well the answer lies in something I said earlier. The game retains its value as long as some players are still legitimately completing the task. This leads to an interesting dynamic were the value of the game depends not only on the length of the task but also on the price set to skip it. Even with this ingredient we show that finding distributions of players which can support high prices isn’t easy. We need two things 1. A large portion of the player base who are never willing to buy skips. 2. Enough "whale" players who are willing to spend a lot of money in order to get ahead. What do you know this "whale" distribution is exactly what you would expect to see in a wide range of mobile games.</a:t>
            </a:r>
            <a:endParaRPr/>
          </a:p>
        </p:txBody>
      </p:sp>
      <p:sp>
        <p:nvSpPr>
          <p:cNvPr id="584" name="Google Shape;584;g21fd9380e7c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title needs to change or impatience distribution needs to be mentioned earlier</a:t>
            </a:r>
            <a:endParaRPr/>
          </a:p>
        </p:txBody>
      </p:sp>
      <p:sp>
        <p:nvSpPr>
          <p:cNvPr id="596" name="Google Shape;5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Change to playground research topic. </a:t>
            </a:r>
            <a:endParaRPr/>
          </a:p>
          <a:p>
            <a:pPr marL="0" lvl="0" indent="0" algn="l" rtl="0">
              <a:spcBef>
                <a:spcPts val="0"/>
              </a:spcBef>
              <a:spcAft>
                <a:spcPts val="0"/>
              </a:spcAft>
              <a:buNone/>
            </a:pPr>
            <a:endParaRPr/>
          </a:p>
          <a:p>
            <a:pPr marL="0" lvl="0" indent="0" algn="l" rtl="0">
              <a:spcBef>
                <a:spcPts val="0"/>
              </a:spcBef>
              <a:spcAft>
                <a:spcPts val="0"/>
              </a:spcAft>
              <a:buNone/>
            </a:pPr>
            <a:r>
              <a:rPr lang="en-US"/>
              <a:t>Break first one into two parts.</a:t>
            </a:r>
            <a:endParaRPr/>
          </a:p>
          <a:p>
            <a:pPr marL="0" lvl="0" indent="0" algn="l" rtl="0">
              <a:spcBef>
                <a:spcPts val="0"/>
              </a:spcBef>
              <a:spcAft>
                <a:spcPts val="0"/>
              </a:spcAft>
              <a:buNone/>
            </a:pPr>
            <a:endParaRPr/>
          </a:p>
          <a:p>
            <a:pPr marL="0" lvl="0" indent="0" algn="l" rtl="0">
              <a:spcBef>
                <a:spcPts val="0"/>
              </a:spcBef>
              <a:spcAft>
                <a:spcPts val="0"/>
              </a:spcAft>
              <a:buNone/>
            </a:pPr>
            <a:r>
              <a:rPr lang="en-US"/>
              <a:t>Missing something about data.</a:t>
            </a:r>
            <a:endParaRPr/>
          </a:p>
          <a:p>
            <a:pPr marL="0" lvl="0" indent="0" algn="l" rtl="0">
              <a:spcBef>
                <a:spcPts val="0"/>
              </a:spcBef>
              <a:spcAft>
                <a:spcPts val="0"/>
              </a:spcAft>
              <a:buNone/>
            </a:pPr>
            <a:endParaRPr/>
          </a:p>
          <a:p>
            <a:pPr marL="0" lvl="0" indent="0" algn="l" rtl="0">
              <a:spcBef>
                <a:spcPts val="0"/>
              </a:spcBef>
              <a:spcAft>
                <a:spcPts val="0"/>
              </a:spcAft>
              <a:buNone/>
            </a:pPr>
            <a:r>
              <a:rPr lang="en-US"/>
              <a:t>Changing monetizations to more game design language. </a:t>
            </a:r>
            <a:endParaRPr/>
          </a:p>
          <a:p>
            <a:pPr marL="0" lvl="0" indent="0" algn="l" rtl="0">
              <a:spcBef>
                <a:spcPts val="0"/>
              </a:spcBef>
              <a:spcAft>
                <a:spcPts val="0"/>
              </a:spcAft>
              <a:buNone/>
            </a:pPr>
            <a:endParaRPr/>
          </a:p>
          <a:p>
            <a:pPr marL="0" lvl="0" indent="0" algn="l" rtl="0">
              <a:spcBef>
                <a:spcPts val="0"/>
              </a:spcBef>
              <a:spcAft>
                <a:spcPts val="0"/>
              </a:spcAft>
              <a:buNone/>
            </a:pPr>
            <a:r>
              <a:rPr lang="en-US"/>
              <a:t>Three prongs to draw from data, academics, industry.</a:t>
            </a:r>
            <a:endParaRPr/>
          </a:p>
          <a:p>
            <a:pPr marL="0" lvl="0" indent="0" algn="l" rtl="0">
              <a:spcBef>
                <a:spcPts val="0"/>
              </a:spcBef>
              <a:spcAft>
                <a:spcPts val="0"/>
              </a:spcAft>
              <a:buNone/>
            </a:pPr>
            <a:endParaRPr/>
          </a:p>
          <a:p>
            <a:pPr marL="0" lvl="0" indent="0" algn="l" rtl="0">
              <a:spcBef>
                <a:spcPts val="0"/>
              </a:spcBef>
              <a:spcAft>
                <a:spcPts val="0"/>
              </a:spcAft>
              <a:buNone/>
            </a:pPr>
            <a:r>
              <a:rPr lang="en-US"/>
              <a:t>More amibitous "why do you want to work in this area"</a:t>
            </a:r>
            <a:endParaRPr/>
          </a:p>
        </p:txBody>
      </p:sp>
      <p:sp>
        <p:nvSpPr>
          <p:cNvPr id="603" name="Google Shape;60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1fd9380e7c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1fd9380e7c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Needs visuals.</a:t>
            </a:r>
            <a:endParaRPr/>
          </a:p>
        </p:txBody>
      </p:sp>
      <p:sp>
        <p:nvSpPr>
          <p:cNvPr id="610" name="Google Shape;610;g21fd9380e7c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Make paying to avoid waiting bold at the end</a:t>
            </a: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469572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social value should be emphasized</a:t>
            </a:r>
            <a:endParaRPr/>
          </a:p>
          <a:p>
            <a:pPr marL="0" lvl="0" indent="0" algn="l" rtl="0">
              <a:spcBef>
                <a:spcPts val="0"/>
              </a:spcBef>
              <a:spcAft>
                <a:spcPts val="0"/>
              </a:spcAft>
              <a:buNone/>
            </a:pPr>
            <a:r>
              <a:rPr lang="en-US"/>
              <a:t>Be more explicit about the value in difficulty graph</a:t>
            </a:r>
            <a:endParaRPr/>
          </a:p>
          <a:p>
            <a:pPr marL="0" lvl="0" indent="0" algn="l" rtl="0">
              <a:spcBef>
                <a:spcPts val="0"/>
              </a:spcBef>
              <a:spcAft>
                <a:spcPts val="0"/>
              </a:spcAft>
              <a:buNone/>
            </a:pPr>
            <a:endParaRPr/>
          </a:p>
          <a:p>
            <a:pPr marL="0" lvl="0" indent="0" algn="l" rtl="0">
              <a:spcBef>
                <a:spcPts val="0"/>
              </a:spcBef>
              <a:spcAft>
                <a:spcPts val="0"/>
              </a:spcAft>
              <a:buNone/>
            </a:pPr>
            <a:r>
              <a:rPr lang="en-US"/>
              <a:t>Phrase it both ways.</a:t>
            </a:r>
            <a:endParaRPr/>
          </a:p>
        </p:txBody>
      </p:sp>
      <p:sp>
        <p:nvSpPr>
          <p:cNvPr id="629" name="Google Shape;6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I've set up the ingredients let me give you the flavor of result we look for. There is seemingly this paradox in the game design community where designers acknowledge that player happiness is the metric the optimize for and yet often we see that skips are prohibitively expensive. How can this make sense. Well the answer lies in something I said earlier. The game retains its value as long as some players are still legitimately completing the task. This leads to an interesting dynamic were the value of the game depends not only on the length of the task but also on the price set to skip it. Even with this ingredient we show that finding distributions of players which can support high prices isn’t easy. We need two things 1. A large portion of the player base who are never willing to buy skips. 2. Enough "whale" players who are willing to spend a lot of money in order to get ahead. What do you know this "whale" distribution is exactly what you would expect to see in a wide range of mobile games.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Willingness to pay for skip instead of impatience</a:t>
            </a:r>
            <a:endParaRPr/>
          </a:p>
          <a:p>
            <a:pPr marL="0" lvl="0" indent="0" algn="l" rtl="0">
              <a:spcBef>
                <a:spcPts val="0"/>
              </a:spcBef>
              <a:spcAft>
                <a:spcPts val="0"/>
              </a:spcAft>
              <a:buNone/>
            </a:pPr>
            <a:r>
              <a:rPr lang="en-US"/>
              <a:t>Animate the graphs step by step</a:t>
            </a:r>
            <a:endParaRPr/>
          </a:p>
          <a:p>
            <a:pPr marL="0" lvl="0" indent="0" algn="l" rtl="0">
              <a:spcBef>
                <a:spcPts val="0"/>
              </a:spcBef>
              <a:spcAft>
                <a:spcPts val="0"/>
              </a:spcAft>
              <a:buNone/>
            </a:pPr>
            <a:endParaRPr/>
          </a:p>
        </p:txBody>
      </p:sp>
      <p:sp>
        <p:nvSpPr>
          <p:cNvPr id="645" name="Google Shape;64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0082bef98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0082bef98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Insert upper bound from the paper on this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Insert Min(marginal value, Upper Bound)</a:t>
            </a:r>
            <a:endParaRPr dirty="0"/>
          </a:p>
        </p:txBody>
      </p:sp>
      <p:sp>
        <p:nvSpPr>
          <p:cNvPr id="456" name="Google Shape;456;g20082bef982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0082bef9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0082bef98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g20082bef98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Make paying to avoid waiting bold at the end</a:t>
            </a: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93416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Well to get a better glimpse at one of the ways mobile games make money let me tell you about a special class of mobile games called idle games. They are pretty simple so </a:t>
            </a:r>
            <a:r>
              <a:rPr lang="en-US" dirty="0" err="1"/>
              <a:t>im</a:t>
            </a:r>
            <a:r>
              <a:rPr lang="en-US" dirty="0"/>
              <a:t> going to explain them using a running example. Idle games consist of three parts: 1. A task, for example click on this cow, 2. There is a timer (in this example wait 4 hours before you can click another cow) 3. Finally come thing that tracks your accomplishments (cows clicked: 1) that’s better. Now you are probably thinking great another </a:t>
            </a:r>
            <a:r>
              <a:rPr lang="en-US" dirty="0" err="1"/>
              <a:t>overlysimplistic</a:t>
            </a:r>
            <a:r>
              <a:rPr lang="en-US" dirty="0"/>
              <a:t> model that would never work in real life. And to that I say this game is called cow clicker and at its peak had about 50,000 concurrent players. So now we </a:t>
            </a:r>
            <a:r>
              <a:rPr lang="en-US" dirty="0" err="1"/>
              <a:t>belive</a:t>
            </a:r>
            <a:r>
              <a:rPr lang="en-US" dirty="0"/>
              <a:t> this can happen but why? And that’s a great question and the general consensus seems to be that by associating a wait time between tasks it gives its completion some value especially if there are other players around the world also out there clicking on cows.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Now I promised I would talk about how idle games make money and here is my favorite way. So we have a established that players have value for completing clicking the cow because it takes time to complete so what better way to monetize them then to allow them to pay you so that it doesn’t take time in other words let them skip the wait. As it turns out waiting to click on the cow maybe less important than the knowledge that other players might have to wait to click on the cow.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App store page of cow clicker in top right corner</a:t>
            </a:r>
            <a:endParaRPr dirty="0"/>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0082bef982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0082bef982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social value should be emphasized</a:t>
            </a:r>
            <a:endParaRPr/>
          </a:p>
          <a:p>
            <a:pPr marL="0" lvl="0" indent="0" algn="l" rtl="0">
              <a:spcBef>
                <a:spcPts val="0"/>
              </a:spcBef>
              <a:spcAft>
                <a:spcPts val="0"/>
              </a:spcAft>
              <a:buNone/>
            </a:pPr>
            <a:r>
              <a:rPr lang="en-US"/>
              <a:t>Be more explicit about the value in difficulty graph</a:t>
            </a:r>
            <a:endParaRPr/>
          </a:p>
          <a:p>
            <a:pPr marL="0" lvl="0" indent="0" algn="l" rtl="0">
              <a:spcBef>
                <a:spcPts val="0"/>
              </a:spcBef>
              <a:spcAft>
                <a:spcPts val="0"/>
              </a:spcAft>
              <a:buNone/>
            </a:pPr>
            <a:endParaRPr/>
          </a:p>
          <a:p>
            <a:pPr marL="0" lvl="0" indent="0" algn="l" rtl="0">
              <a:spcBef>
                <a:spcPts val="0"/>
              </a:spcBef>
              <a:spcAft>
                <a:spcPts val="0"/>
              </a:spcAft>
              <a:buNone/>
            </a:pPr>
            <a:r>
              <a:rPr lang="en-US"/>
              <a:t>Phrase it both ways.</a:t>
            </a:r>
            <a:endParaRPr/>
          </a:p>
        </p:txBody>
      </p:sp>
      <p:sp>
        <p:nvSpPr>
          <p:cNvPr id="179" name="Google Shape;179;g20082bef982_1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hyperlink" Target="https://www.globenewswire.com/news-release/2022/02/24/2391544/0/en/Over-Two-thirds-of-U-S-Adults-Increase-Time-Spent-Gaming.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statista.com/statistics/324267/us-adults-daily-facebook-minutes/" TargetMode="External"/><Relationship Id="rId5" Type="http://schemas.openxmlformats.org/officeDocument/2006/relationships/hyperlink" Target="https://www.statista.com/statistics/272305/global-revenue-of-the-music-industry/" TargetMode="External"/><Relationship Id="rId4" Type="http://schemas.openxmlformats.org/officeDocument/2006/relationships/hyperlink" Target="https://www.the-numbers.com/market/"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1.png"/><Relationship Id="rId11" Type="http://schemas.openxmlformats.org/officeDocument/2006/relationships/image" Target="../media/image33.png"/><Relationship Id="rId5" Type="http://schemas.openxmlformats.org/officeDocument/2006/relationships/image" Target="../media/image14.png"/><Relationship Id="rId10" Type="http://schemas.openxmlformats.org/officeDocument/2006/relationships/image" Target="../media/image320.png"/><Relationship Id="rId4" Type="http://schemas.openxmlformats.org/officeDocument/2006/relationships/image" Target="../media/image16.png"/><Relationship Id="rId9" Type="http://schemas.openxmlformats.org/officeDocument/2006/relationships/image" Target="../media/image31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6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5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9.png"/><Relationship Id="rId7" Type="http://schemas.openxmlformats.org/officeDocument/2006/relationships/image" Target="../media/image73.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0.png"/><Relationship Id="rId7"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96.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97.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2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82465" y="176092"/>
            <a:ext cx="11627069"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Mobile Games: Pay to (Not) Play</a:t>
            </a:r>
            <a:endParaRPr/>
          </a:p>
        </p:txBody>
      </p:sp>
      <p:sp>
        <p:nvSpPr>
          <p:cNvPr id="90" name="Google Shape;90;p13"/>
          <p:cNvSpPr txBox="1"/>
          <p:nvPr/>
        </p:nvSpPr>
        <p:spPr>
          <a:xfrm>
            <a:off x="1332185" y="2906944"/>
            <a:ext cx="9527628" cy="277473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1000"/>
              </a:spcBef>
              <a:spcAft>
                <a:spcPts val="0"/>
              </a:spcAft>
              <a:buClr>
                <a:srgbClr val="7F7F7F"/>
              </a:buClr>
              <a:buSzPts val="2000"/>
              <a:buFont typeface="Arial"/>
              <a:buNone/>
            </a:pPr>
            <a:r>
              <a:rPr lang="en-US" sz="3200" b="1">
                <a:solidFill>
                  <a:schemeClr val="dk1"/>
                </a:solidFill>
                <a:latin typeface="Helvetica Neue"/>
                <a:ea typeface="Helvetica Neue"/>
                <a:cs typeface="Helvetica Neue"/>
                <a:sym typeface="Helvetica Neue"/>
              </a:rPr>
              <a:t>Taylor Lundy</a:t>
            </a:r>
            <a:endParaRPr sz="2000" b="1" i="0" u="none" strike="noStrike" cap="none">
              <a:solidFill>
                <a:srgbClr val="7F7F7F"/>
              </a:solidFill>
              <a:latin typeface="Helvetica Neue"/>
              <a:ea typeface="Helvetica Neue"/>
              <a:cs typeface="Helvetica Neue"/>
              <a:sym typeface="Helvetica Neue"/>
            </a:endParaRPr>
          </a:p>
          <a:p>
            <a:pPr marL="0" marR="0" lvl="0" indent="0" algn="ctr" rtl="0">
              <a:lnSpc>
                <a:spcPct val="90000"/>
              </a:lnSpc>
              <a:spcBef>
                <a:spcPts val="1000"/>
              </a:spcBef>
              <a:spcAft>
                <a:spcPts val="0"/>
              </a:spcAft>
              <a:buClr>
                <a:schemeClr val="dk1"/>
              </a:buClr>
              <a:buSzPts val="2000"/>
              <a:buFont typeface="Arial"/>
              <a:buNone/>
            </a:pPr>
            <a:endParaRPr sz="2000" b="1" i="0" u="none" strike="noStrike" cap="none">
              <a:solidFill>
                <a:srgbClr val="7F7F7F"/>
              </a:solidFill>
              <a:latin typeface="Helvetica Neue"/>
              <a:ea typeface="Helvetica Neue"/>
              <a:cs typeface="Helvetica Neue"/>
              <a:sym typeface="Helvetica Neue"/>
            </a:endParaRPr>
          </a:p>
          <a:p>
            <a:pPr marL="0" marR="0" lvl="0" indent="0" algn="ctr" rtl="0">
              <a:lnSpc>
                <a:spcPct val="90000"/>
              </a:lnSpc>
              <a:spcBef>
                <a:spcPts val="1000"/>
              </a:spcBef>
              <a:spcAft>
                <a:spcPts val="0"/>
              </a:spcAft>
              <a:buClr>
                <a:srgbClr val="7F7F7F"/>
              </a:buClr>
              <a:buSzPts val="2400"/>
              <a:buFont typeface="Arial"/>
              <a:buNone/>
            </a:pPr>
            <a:r>
              <a:rPr lang="en-US" sz="2400" b="1" i="0" u="none" strike="noStrike" cap="none">
                <a:solidFill>
                  <a:srgbClr val="7F7F7F"/>
                </a:solidFill>
                <a:latin typeface="Helvetica Neue"/>
                <a:ea typeface="Helvetica Neue"/>
                <a:cs typeface="Helvetica Neue"/>
                <a:sym typeface="Helvetica Neue"/>
              </a:rPr>
              <a:t>Joint work with </a:t>
            </a:r>
            <a:r>
              <a:rPr lang="en-US" sz="2400" b="1" i="0" u="none" strike="noStrike" cap="none">
                <a:solidFill>
                  <a:schemeClr val="dk1"/>
                </a:solidFill>
                <a:latin typeface="Helvetica Neue"/>
                <a:ea typeface="Helvetica Neue"/>
                <a:cs typeface="Helvetica Neue"/>
                <a:sym typeface="Helvetica Neue"/>
              </a:rPr>
              <a:t>Narun Raman</a:t>
            </a:r>
            <a:r>
              <a:rPr lang="en-US" sz="1800" b="1" i="0" u="none" strike="noStrike" cap="none">
                <a:solidFill>
                  <a:srgbClr val="7F7F7F"/>
                </a:solidFill>
                <a:latin typeface="Helvetica Neue"/>
                <a:ea typeface="Helvetica Neue"/>
                <a:cs typeface="Helvetica Neue"/>
                <a:sym typeface="Helvetica Neue"/>
              </a:rPr>
              <a:t>, </a:t>
            </a:r>
            <a:r>
              <a:rPr lang="en-US" sz="2400" b="1" i="0" u="none" strike="noStrike" cap="none">
                <a:solidFill>
                  <a:schemeClr val="dk1"/>
                </a:solidFill>
                <a:latin typeface="Helvetica Neue"/>
                <a:ea typeface="Helvetica Neue"/>
                <a:cs typeface="Helvetica Neue"/>
                <a:sym typeface="Helvetica Neue"/>
              </a:rPr>
              <a:t>Hu Fu, Kevin Leyton-Brown</a:t>
            </a:r>
            <a:endParaRPr sz="3200" b="1" i="0" u="none" strike="noStrike" cap="none">
              <a:solidFill>
                <a:schemeClr val="dk1"/>
              </a:solidFill>
              <a:latin typeface="Helvetica Neue"/>
              <a:ea typeface="Helvetica Neue"/>
              <a:cs typeface="Helvetica Neue"/>
              <a:sym typeface="Helvetica Neue"/>
            </a:endParaRPr>
          </a:p>
        </p:txBody>
      </p:sp>
      <p:pic>
        <p:nvPicPr>
          <p:cNvPr id="91" name="Google Shape;91;p13" descr="https://brand3.sites.olt.ubc.ca/files/2018/09/5NarrowLogo_ex_768.png"/>
          <p:cNvPicPr preferRelativeResize="0"/>
          <p:nvPr/>
        </p:nvPicPr>
        <p:blipFill rotWithShape="1">
          <a:blip r:embed="rId3">
            <a:alphaModFix/>
          </a:blip>
          <a:srcRect/>
          <a:stretch/>
        </p:blipFill>
        <p:spPr>
          <a:xfrm>
            <a:off x="4278051" y="5681676"/>
            <a:ext cx="3635892" cy="752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title"/>
          </p:nvPr>
        </p:nvSpPr>
        <p:spPr>
          <a:xfrm>
            <a:off x="838200" y="365125"/>
            <a:ext cx="10845800" cy="13446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Game Optimization</a:t>
            </a:r>
            <a:endParaRPr/>
          </a:p>
        </p:txBody>
      </p:sp>
      <p:sp>
        <p:nvSpPr>
          <p:cNvPr id="208" name="Google Shape;208;p21"/>
          <p:cNvSpPr txBox="1">
            <a:spLocks noGrp="1"/>
          </p:cNvSpPr>
          <p:nvPr>
            <p:ph type="body" idx="1"/>
          </p:nvPr>
        </p:nvSpPr>
        <p:spPr>
          <a:xfrm>
            <a:off x="838200" y="1958147"/>
            <a:ext cx="52585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dirty="0">
                <a:solidFill>
                  <a:srgbClr val="000000"/>
                </a:solidFill>
              </a:rPr>
              <a:t>Game</a:t>
            </a:r>
            <a:r>
              <a:rPr lang="en-US" dirty="0"/>
              <a:t> designers claim to be optimizing for player </a:t>
            </a:r>
            <a:r>
              <a:rPr lang="en-US" b="1" dirty="0">
                <a:solidFill>
                  <a:schemeClr val="accent5"/>
                </a:solidFill>
              </a:rPr>
              <a:t>happiness</a:t>
            </a:r>
            <a:r>
              <a:rPr lang="en-US" dirty="0">
                <a:solidFill>
                  <a:schemeClr val="accent4"/>
                </a:solidFill>
              </a:rPr>
              <a:t> </a:t>
            </a:r>
            <a:endParaRPr dirty="0"/>
          </a:p>
          <a:p>
            <a:pPr marL="228600" lvl="0" indent="-50800" algn="l" rtl="0">
              <a:lnSpc>
                <a:spcPct val="90000"/>
              </a:lnSpc>
              <a:spcBef>
                <a:spcPts val="1000"/>
              </a:spcBef>
              <a:spcAft>
                <a:spcPts val="0"/>
              </a:spcAft>
              <a:buClr>
                <a:schemeClr val="dk1"/>
              </a:buClr>
              <a:buSzPts val="2800"/>
              <a:buNone/>
            </a:pPr>
            <a:endParaRPr dirty="0">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dirty="0">
                <a:solidFill>
                  <a:srgbClr val="000000"/>
                </a:solidFill>
              </a:rPr>
              <a:t>In</a:t>
            </a:r>
            <a:r>
              <a:rPr lang="en-US" dirty="0"/>
              <a:t> practice, skip prices can be very high</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Are designers optimizing for </a:t>
            </a:r>
            <a:r>
              <a:rPr lang="en-US" b="1" dirty="0">
                <a:solidFill>
                  <a:schemeClr val="accent5"/>
                </a:solidFill>
              </a:rPr>
              <a:t>revenue </a:t>
            </a:r>
            <a:r>
              <a:rPr lang="en-US" dirty="0"/>
              <a:t>instead?</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solidFill>
                <a:schemeClr val="accent4"/>
              </a:solidFill>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grpSp>
        <p:nvGrpSpPr>
          <p:cNvPr id="209" name="Google Shape;209;p21"/>
          <p:cNvGrpSpPr/>
          <p:nvPr/>
        </p:nvGrpSpPr>
        <p:grpSpPr>
          <a:xfrm>
            <a:off x="6915806" y="2347896"/>
            <a:ext cx="4954112" cy="2661544"/>
            <a:chOff x="838200" y="3128289"/>
            <a:chExt cx="4954112" cy="2661544"/>
          </a:xfrm>
        </p:grpSpPr>
        <p:pic>
          <p:nvPicPr>
            <p:cNvPr id="210" name="Google Shape;210;p21" descr="A picture containing text, queen&#10;&#10;Description automatically generated"/>
            <p:cNvPicPr preferRelativeResize="0"/>
            <p:nvPr/>
          </p:nvPicPr>
          <p:blipFill rotWithShape="1">
            <a:blip r:embed="rId3">
              <a:alphaModFix/>
            </a:blip>
            <a:srcRect l="8951" t="71665" r="74747" b="9571"/>
            <a:stretch/>
          </p:blipFill>
          <p:spPr>
            <a:xfrm>
              <a:off x="838200" y="3128289"/>
              <a:ext cx="1142238" cy="1081909"/>
            </a:xfrm>
            <a:prstGeom prst="rect">
              <a:avLst/>
            </a:prstGeom>
            <a:noFill/>
            <a:ln>
              <a:noFill/>
            </a:ln>
          </p:spPr>
        </p:pic>
        <p:sp>
          <p:nvSpPr>
            <p:cNvPr id="211" name="Google Shape;211;p21"/>
            <p:cNvSpPr txBox="1"/>
            <p:nvPr/>
          </p:nvSpPr>
          <p:spPr>
            <a:xfrm>
              <a:off x="2066312" y="3227006"/>
              <a:ext cx="3726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Social 1-Player Game</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A happy player base is good for business </a:t>
              </a:r>
              <a:r>
                <a:rPr lang="en-US" sz="1500" dirty="0">
                  <a:solidFill>
                    <a:schemeClr val="dk1"/>
                  </a:solidFill>
                  <a:latin typeface="Calibri"/>
                  <a:ea typeface="Calibri"/>
                  <a:cs typeface="Calibri"/>
                  <a:sym typeface="Calibri"/>
                </a:rPr>
                <a:t>[Fields &amp; Cotton 2011]</a:t>
              </a:r>
              <a:endParaRPr sz="2000" dirty="0">
                <a:solidFill>
                  <a:schemeClr val="dk1"/>
                </a:solidFill>
                <a:latin typeface="Calibri"/>
                <a:ea typeface="Calibri"/>
                <a:cs typeface="Calibri"/>
                <a:sym typeface="Calibri"/>
              </a:endParaRPr>
            </a:p>
          </p:txBody>
        </p:sp>
        <p:sp>
          <p:nvSpPr>
            <p:cNvPr id="212" name="Google Shape;212;p21"/>
            <p:cNvSpPr txBox="1"/>
            <p:nvPr/>
          </p:nvSpPr>
          <p:spPr>
            <a:xfrm>
              <a:off x="2066312" y="4744767"/>
              <a:ext cx="356494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High Churn Rate</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Top performing games often report 6.5% retention by day 28</a:t>
              </a:r>
              <a:endParaRPr sz="1300" baseline="30000" dirty="0">
                <a:solidFill>
                  <a:schemeClr val="dk1"/>
                </a:solidFill>
                <a:latin typeface="Calibri"/>
                <a:ea typeface="Calibri"/>
                <a:cs typeface="Calibri"/>
                <a:sym typeface="Calibri"/>
              </a:endParaRPr>
            </a:p>
          </p:txBody>
        </p:sp>
        <p:pic>
          <p:nvPicPr>
            <p:cNvPr id="213" name="Google Shape;213;p21" descr="Icon&#10;&#10;Description automatically generated"/>
            <p:cNvPicPr preferRelativeResize="0"/>
            <p:nvPr/>
          </p:nvPicPr>
          <p:blipFill rotWithShape="1">
            <a:blip r:embed="rId4">
              <a:alphaModFix/>
            </a:blip>
            <a:srcRect/>
            <a:stretch/>
          </p:blipFill>
          <p:spPr>
            <a:xfrm>
              <a:off x="838962" y="4629307"/>
              <a:ext cx="1141476" cy="1160526"/>
            </a:xfrm>
            <a:prstGeom prst="rect">
              <a:avLst/>
            </a:prstGeom>
            <a:noFill/>
            <a:ln>
              <a:noFill/>
            </a:ln>
          </p:spPr>
        </p:pic>
      </p:grpSp>
      <p:sp>
        <p:nvSpPr>
          <p:cNvPr id="214" name="Google Shape;214;p21"/>
          <p:cNvSpPr txBox="1"/>
          <p:nvPr/>
        </p:nvSpPr>
        <p:spPr>
          <a:xfrm>
            <a:off x="840619" y="6277428"/>
            <a:ext cx="770421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Calibri"/>
                <a:ea typeface="Calibri"/>
                <a:cs typeface="Calibri"/>
                <a:sym typeface="Calibri"/>
              </a:rPr>
              <a:t>https://</a:t>
            </a:r>
            <a:r>
              <a:rPr lang="en-US" sz="900" dirty="0" err="1">
                <a:solidFill>
                  <a:schemeClr val="dk1"/>
                </a:solidFill>
                <a:latin typeface="Calibri"/>
                <a:ea typeface="Calibri"/>
                <a:cs typeface="Calibri"/>
                <a:sym typeface="Calibri"/>
              </a:rPr>
              <a:t>gameanalytics.com</a:t>
            </a:r>
            <a:r>
              <a:rPr lang="en-US" sz="900" dirty="0">
                <a:solidFill>
                  <a:schemeClr val="dk1"/>
                </a:solidFill>
                <a:latin typeface="Calibri"/>
                <a:ea typeface="Calibri"/>
                <a:cs typeface="Calibri"/>
                <a:sym typeface="Calibri"/>
              </a:rPr>
              <a:t>//blog/key-lessons-boost-game-retention/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2"/>
          <p:cNvSpPr txBox="1"/>
          <p:nvPr/>
        </p:nvSpPr>
        <p:spPr>
          <a:xfrm>
            <a:off x="838200" y="1690688"/>
            <a:ext cx="10515600" cy="4177500"/>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Calibri"/>
              <a:buAutoNum type="arabicPeriod"/>
            </a:pPr>
            <a:r>
              <a:rPr lang="en-US" sz="2800" dirty="0">
                <a:solidFill>
                  <a:schemeClr val="dk1"/>
                </a:solidFill>
                <a:latin typeface="Calibri"/>
                <a:ea typeface="Calibri"/>
                <a:cs typeface="Calibri"/>
                <a:sym typeface="Calibri"/>
              </a:rPr>
              <a:t>Cheap skips </a:t>
            </a:r>
            <a:r>
              <a:rPr lang="en-CA" sz="2800" dirty="0">
                <a:solidFill>
                  <a:schemeClr val="dk1"/>
                </a:solidFill>
                <a:latin typeface="Calibri"/>
                <a:ea typeface="Calibri"/>
                <a:cs typeface="Calibri"/>
                <a:sym typeface="Calibri"/>
              </a:rPr>
              <a:t>mean more cows will get clicked. We like accomplishing things others haven’t so value goes down.</a:t>
            </a: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
        <p:nvSpPr>
          <p:cNvPr id="221" name="Google Shape;22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b="0" i="0" u="none" strike="noStrike" cap="none">
                <a:solidFill>
                  <a:schemeClr val="dk1"/>
                </a:solidFill>
                <a:latin typeface="Calibri"/>
                <a:ea typeface="Calibri"/>
                <a:cs typeface="Calibri"/>
                <a:sym typeface="Calibri"/>
              </a:rPr>
              <a:t>Skip Prices Affect Values </a:t>
            </a:r>
            <a:r>
              <a:rPr lang="en-US" sz="4200"/>
              <a:t>in Two Ways</a:t>
            </a:r>
            <a:endParaRPr/>
          </a:p>
        </p:txBody>
      </p:sp>
      <p:pic>
        <p:nvPicPr>
          <p:cNvPr id="222" name="Google Shape;222;p22"/>
          <p:cNvPicPr preferRelativeResize="0"/>
          <p:nvPr/>
        </p:nvPicPr>
        <p:blipFill rotWithShape="1">
          <a:blip r:embed="rId3">
            <a:alphaModFix/>
          </a:blip>
          <a:srcRect l="26825" t="17152" r="26811" b="18534"/>
          <a:stretch/>
        </p:blipFill>
        <p:spPr>
          <a:xfrm>
            <a:off x="3291145" y="3404339"/>
            <a:ext cx="609427" cy="862771"/>
          </a:xfrm>
          <a:prstGeom prst="rect">
            <a:avLst/>
          </a:prstGeom>
          <a:noFill/>
          <a:ln>
            <a:noFill/>
          </a:ln>
        </p:spPr>
      </p:pic>
      <p:pic>
        <p:nvPicPr>
          <p:cNvPr id="223" name="Google Shape;223;p22"/>
          <p:cNvPicPr preferRelativeResize="0"/>
          <p:nvPr/>
        </p:nvPicPr>
        <p:blipFill rotWithShape="1">
          <a:blip r:embed="rId3">
            <a:alphaModFix/>
          </a:blip>
          <a:srcRect l="26825" t="17152" r="26811" b="18534"/>
          <a:stretch/>
        </p:blipFill>
        <p:spPr>
          <a:xfrm>
            <a:off x="3291145" y="5020034"/>
            <a:ext cx="609427" cy="862771"/>
          </a:xfrm>
          <a:prstGeom prst="rect">
            <a:avLst/>
          </a:prstGeom>
          <a:noFill/>
          <a:ln>
            <a:noFill/>
          </a:ln>
        </p:spPr>
      </p:pic>
      <p:pic>
        <p:nvPicPr>
          <p:cNvPr id="224" name="Google Shape;224;p22" descr="Online game - Free gaming icons"/>
          <p:cNvPicPr preferRelativeResize="0"/>
          <p:nvPr/>
        </p:nvPicPr>
        <p:blipFill rotWithShape="1">
          <a:blip r:embed="rId4">
            <a:alphaModFix/>
          </a:blip>
          <a:srcRect l="28310" t="29070" r="28787" b="27494"/>
          <a:stretch/>
        </p:blipFill>
        <p:spPr>
          <a:xfrm>
            <a:off x="3291146" y="4401746"/>
            <a:ext cx="609426" cy="630633"/>
          </a:xfrm>
          <a:prstGeom prst="rect">
            <a:avLst/>
          </a:prstGeom>
          <a:noFill/>
          <a:ln>
            <a:noFill/>
          </a:ln>
        </p:spPr>
      </p:pic>
      <p:pic>
        <p:nvPicPr>
          <p:cNvPr id="225" name="Google Shape;225;p22"/>
          <p:cNvPicPr preferRelativeResize="0"/>
          <p:nvPr/>
        </p:nvPicPr>
        <p:blipFill rotWithShape="1">
          <a:blip r:embed="rId3">
            <a:alphaModFix/>
          </a:blip>
          <a:srcRect l="26825" t="17152" r="26811" b="18534"/>
          <a:stretch/>
        </p:blipFill>
        <p:spPr>
          <a:xfrm>
            <a:off x="8124738" y="3407850"/>
            <a:ext cx="628804" cy="859260"/>
          </a:xfrm>
          <a:prstGeom prst="rect">
            <a:avLst/>
          </a:prstGeom>
          <a:noFill/>
          <a:ln>
            <a:noFill/>
          </a:ln>
        </p:spPr>
      </p:pic>
      <p:pic>
        <p:nvPicPr>
          <p:cNvPr id="226" name="Google Shape;226;p22"/>
          <p:cNvPicPr preferRelativeResize="0"/>
          <p:nvPr/>
        </p:nvPicPr>
        <p:blipFill rotWithShape="1">
          <a:blip r:embed="rId3">
            <a:alphaModFix/>
          </a:blip>
          <a:srcRect l="26825" t="17152" r="26811" b="18534"/>
          <a:stretch/>
        </p:blipFill>
        <p:spPr>
          <a:xfrm>
            <a:off x="7469116" y="3850765"/>
            <a:ext cx="628804" cy="859260"/>
          </a:xfrm>
          <a:prstGeom prst="rect">
            <a:avLst/>
          </a:prstGeom>
          <a:noFill/>
          <a:ln>
            <a:noFill/>
          </a:ln>
        </p:spPr>
      </p:pic>
      <p:pic>
        <p:nvPicPr>
          <p:cNvPr id="227" name="Google Shape;227;p22"/>
          <p:cNvPicPr preferRelativeResize="0"/>
          <p:nvPr/>
        </p:nvPicPr>
        <p:blipFill rotWithShape="1">
          <a:blip r:embed="rId3">
            <a:alphaModFix/>
          </a:blip>
          <a:srcRect l="26825" t="17152" r="26811" b="18534"/>
          <a:stretch/>
        </p:blipFill>
        <p:spPr>
          <a:xfrm>
            <a:off x="8780366" y="3850765"/>
            <a:ext cx="628804" cy="859260"/>
          </a:xfrm>
          <a:prstGeom prst="rect">
            <a:avLst/>
          </a:prstGeom>
          <a:noFill/>
          <a:ln>
            <a:noFill/>
          </a:ln>
        </p:spPr>
      </p:pic>
      <p:pic>
        <p:nvPicPr>
          <p:cNvPr id="228" name="Google Shape;228;p22" descr="Online game - Free gaming icons"/>
          <p:cNvPicPr preferRelativeResize="0"/>
          <p:nvPr/>
        </p:nvPicPr>
        <p:blipFill rotWithShape="1">
          <a:blip r:embed="rId4">
            <a:alphaModFix/>
          </a:blip>
          <a:srcRect l="28310" t="29070" r="28787" b="27494"/>
          <a:stretch/>
        </p:blipFill>
        <p:spPr>
          <a:xfrm>
            <a:off x="8124724" y="4400872"/>
            <a:ext cx="628874" cy="628051"/>
          </a:xfrm>
          <a:prstGeom prst="rect">
            <a:avLst/>
          </a:prstGeom>
          <a:noFill/>
          <a:ln>
            <a:noFill/>
          </a:ln>
        </p:spPr>
      </p:pic>
      <p:pic>
        <p:nvPicPr>
          <p:cNvPr id="229" name="Google Shape;229;p22"/>
          <p:cNvPicPr preferRelativeResize="0"/>
          <p:nvPr/>
        </p:nvPicPr>
        <p:blipFill rotWithShape="1">
          <a:blip r:embed="rId3">
            <a:alphaModFix/>
          </a:blip>
          <a:srcRect l="26825" t="17152" r="26811" b="18534"/>
          <a:stretch/>
        </p:blipFill>
        <p:spPr>
          <a:xfrm>
            <a:off x="8780366" y="4710004"/>
            <a:ext cx="628804" cy="859260"/>
          </a:xfrm>
          <a:prstGeom prst="rect">
            <a:avLst/>
          </a:prstGeom>
          <a:noFill/>
          <a:ln>
            <a:noFill/>
          </a:ln>
        </p:spPr>
      </p:pic>
      <p:pic>
        <p:nvPicPr>
          <p:cNvPr id="230" name="Google Shape;230;p22"/>
          <p:cNvPicPr preferRelativeResize="0"/>
          <p:nvPr/>
        </p:nvPicPr>
        <p:blipFill rotWithShape="1">
          <a:blip r:embed="rId3">
            <a:alphaModFix/>
          </a:blip>
          <a:srcRect l="26825" t="17152" r="26811" b="18534"/>
          <a:stretch/>
        </p:blipFill>
        <p:spPr>
          <a:xfrm>
            <a:off x="8124730" y="5023545"/>
            <a:ext cx="628804" cy="859260"/>
          </a:xfrm>
          <a:prstGeom prst="rect">
            <a:avLst/>
          </a:prstGeom>
          <a:noFill/>
          <a:ln>
            <a:noFill/>
          </a:ln>
        </p:spPr>
      </p:pic>
      <p:pic>
        <p:nvPicPr>
          <p:cNvPr id="231" name="Google Shape;231;p22"/>
          <p:cNvPicPr preferRelativeResize="0"/>
          <p:nvPr/>
        </p:nvPicPr>
        <p:blipFill rotWithShape="1">
          <a:blip r:embed="rId3">
            <a:alphaModFix/>
          </a:blip>
          <a:srcRect l="26825" t="17152" r="26811" b="18534"/>
          <a:stretch/>
        </p:blipFill>
        <p:spPr>
          <a:xfrm>
            <a:off x="7469095" y="4680339"/>
            <a:ext cx="628804" cy="859260"/>
          </a:xfrm>
          <a:prstGeom prst="rect">
            <a:avLst/>
          </a:prstGeom>
          <a:noFill/>
          <a:ln>
            <a:noFill/>
          </a:ln>
        </p:spPr>
      </p:pic>
      <p:pic>
        <p:nvPicPr>
          <p:cNvPr id="232" name="Google Shape;232;p22" descr="Dollar Bill PNG Icon"/>
          <p:cNvPicPr preferRelativeResize="0"/>
          <p:nvPr/>
        </p:nvPicPr>
        <p:blipFill rotWithShape="1">
          <a:blip r:embed="rId5">
            <a:alphaModFix/>
          </a:blip>
          <a:srcRect/>
          <a:stretch/>
        </p:blipFill>
        <p:spPr>
          <a:xfrm>
            <a:off x="2004587" y="4199744"/>
            <a:ext cx="865443" cy="807885"/>
          </a:xfrm>
          <a:prstGeom prst="rect">
            <a:avLst/>
          </a:prstGeom>
          <a:noFill/>
          <a:ln>
            <a:noFill/>
          </a:ln>
        </p:spPr>
      </p:pic>
      <p:pic>
        <p:nvPicPr>
          <p:cNvPr id="233" name="Google Shape;233;p22" descr="Dollar Bill PNG Icon"/>
          <p:cNvPicPr preferRelativeResize="0"/>
          <p:nvPr/>
        </p:nvPicPr>
        <p:blipFill rotWithShape="1">
          <a:blip r:embed="rId5">
            <a:alphaModFix/>
          </a:blip>
          <a:srcRect/>
          <a:stretch/>
        </p:blipFill>
        <p:spPr>
          <a:xfrm>
            <a:off x="1885742" y="4347717"/>
            <a:ext cx="865443" cy="807885"/>
          </a:xfrm>
          <a:prstGeom prst="rect">
            <a:avLst/>
          </a:prstGeom>
          <a:noFill/>
          <a:ln>
            <a:noFill/>
          </a:ln>
        </p:spPr>
      </p:pic>
      <p:pic>
        <p:nvPicPr>
          <p:cNvPr id="234" name="Google Shape;234;p22" descr="Dollar Bill PNG Icon"/>
          <p:cNvPicPr preferRelativeResize="0"/>
          <p:nvPr/>
        </p:nvPicPr>
        <p:blipFill rotWithShape="1">
          <a:blip r:embed="rId5">
            <a:alphaModFix/>
          </a:blip>
          <a:srcRect/>
          <a:stretch/>
        </p:blipFill>
        <p:spPr>
          <a:xfrm>
            <a:off x="1704805" y="4495709"/>
            <a:ext cx="865443" cy="807885"/>
          </a:xfrm>
          <a:prstGeom prst="rect">
            <a:avLst/>
          </a:prstGeom>
          <a:noFill/>
          <a:ln>
            <a:noFill/>
          </a:ln>
        </p:spPr>
      </p:pic>
      <p:pic>
        <p:nvPicPr>
          <p:cNvPr id="235" name="Google Shape;235;p22" descr="Dollar Bill PNG Icon"/>
          <p:cNvPicPr preferRelativeResize="0"/>
          <p:nvPr/>
        </p:nvPicPr>
        <p:blipFill rotWithShape="1">
          <a:blip r:embed="rId5">
            <a:alphaModFix/>
          </a:blip>
          <a:srcRect/>
          <a:stretch/>
        </p:blipFill>
        <p:spPr>
          <a:xfrm>
            <a:off x="6419680" y="4347721"/>
            <a:ext cx="865443" cy="8078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3"/>
          <p:cNvPicPr preferRelativeResize="0"/>
          <p:nvPr/>
        </p:nvPicPr>
        <p:blipFill>
          <a:blip r:embed="rId3">
            <a:alphaModFix/>
          </a:blip>
          <a:stretch>
            <a:fillRect/>
          </a:stretch>
        </p:blipFill>
        <p:spPr>
          <a:xfrm>
            <a:off x="1559150" y="3450722"/>
            <a:ext cx="3065498" cy="3065498"/>
          </a:xfrm>
          <a:prstGeom prst="rect">
            <a:avLst/>
          </a:prstGeom>
          <a:noFill/>
          <a:ln>
            <a:noFill/>
          </a:ln>
        </p:spPr>
      </p:pic>
      <p:sp>
        <p:nvSpPr>
          <p:cNvPr id="242" name="Google Shape;24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b="0" i="0" u="none" strike="noStrike" cap="none">
                <a:solidFill>
                  <a:schemeClr val="dk1"/>
                </a:solidFill>
                <a:latin typeface="Calibri"/>
                <a:ea typeface="Calibri"/>
                <a:cs typeface="Calibri"/>
                <a:sym typeface="Calibri"/>
              </a:rPr>
              <a:t>Skip Prices Affect Values in Two </a:t>
            </a:r>
            <a:r>
              <a:rPr lang="en-US" sz="4200"/>
              <a:t>W</a:t>
            </a:r>
            <a:r>
              <a:rPr lang="en-US" sz="4200" b="0" i="0" u="none" strike="noStrike" cap="none">
                <a:solidFill>
                  <a:schemeClr val="dk1"/>
                </a:solidFill>
                <a:latin typeface="Calibri"/>
                <a:ea typeface="Calibri"/>
                <a:cs typeface="Calibri"/>
                <a:sym typeface="Calibri"/>
              </a:rPr>
              <a:t>ays</a:t>
            </a:r>
            <a:endParaRPr/>
          </a:p>
        </p:txBody>
      </p:sp>
      <p:sp>
        <p:nvSpPr>
          <p:cNvPr id="243" name="Google Shape;243;p23"/>
          <p:cNvSpPr txBox="1"/>
          <p:nvPr/>
        </p:nvSpPr>
        <p:spPr>
          <a:xfrm>
            <a:off x="838200" y="1690688"/>
            <a:ext cx="10515600" cy="4177500"/>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Calibri"/>
              <a:buAutoNum type="arabicPeriod" startAt="2"/>
            </a:pPr>
            <a:r>
              <a:rPr lang="en-US" sz="2800" dirty="0">
                <a:solidFill>
                  <a:schemeClr val="dk1"/>
                </a:solidFill>
                <a:latin typeface="Calibri"/>
                <a:ea typeface="Calibri"/>
                <a:cs typeface="Calibri"/>
                <a:sym typeface="Calibri"/>
              </a:rPr>
              <a:t>Cheap skips mean cows were more likely clicked by skip buyers. “# of cows clicked” is now a better signal of wealth than dedication </a:t>
            </a:r>
          </a:p>
          <a:p>
            <a:pPr marL="685800" marR="0" lvl="0" indent="-184150" algn="l" rtl="0">
              <a:lnSpc>
                <a:spcPct val="90000"/>
              </a:lnSpc>
              <a:spcBef>
                <a:spcPts val="1000"/>
              </a:spcBef>
              <a:spcAft>
                <a:spcPts val="0"/>
              </a:spcAft>
              <a:buClr>
                <a:srgbClr val="000000"/>
              </a:buClr>
              <a:buSzPts val="2100"/>
              <a:buFont typeface="Arial"/>
              <a:buChar char="•"/>
            </a:pPr>
            <a:r>
              <a:rPr lang="en-US" sz="2100" dirty="0">
                <a:latin typeface="Calibri"/>
                <a:ea typeface="Calibri"/>
                <a:cs typeface="Calibri"/>
                <a:sym typeface="Calibri"/>
              </a:rPr>
              <a:t>Players are trying to signal how dedicated they are to accomplishing tasks; not how much money is in their wallet, so value goes down</a:t>
            </a:r>
          </a:p>
        </p:txBody>
      </p:sp>
      <p:sp>
        <p:nvSpPr>
          <p:cNvPr id="244" name="Google Shape;244;p23"/>
          <p:cNvSpPr/>
          <p:nvPr/>
        </p:nvSpPr>
        <p:spPr>
          <a:xfrm>
            <a:off x="1127975" y="3682038"/>
            <a:ext cx="1215600" cy="618300"/>
          </a:xfrm>
          <a:prstGeom prst="wedgeRoundRectCallout">
            <a:avLst>
              <a:gd name="adj1" fmla="val 62449"/>
              <a:gd name="adj2" fmla="val 20246"/>
              <a:gd name="adj3"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23"/>
          <p:cNvPicPr preferRelativeResize="0"/>
          <p:nvPr/>
        </p:nvPicPr>
        <p:blipFill>
          <a:blip r:embed="rId4">
            <a:alphaModFix/>
          </a:blip>
          <a:stretch>
            <a:fillRect/>
          </a:stretch>
        </p:blipFill>
        <p:spPr>
          <a:xfrm>
            <a:off x="6484523" y="4026254"/>
            <a:ext cx="2143626" cy="2143647"/>
          </a:xfrm>
          <a:prstGeom prst="rect">
            <a:avLst/>
          </a:prstGeom>
          <a:noFill/>
          <a:ln>
            <a:noFill/>
          </a:ln>
        </p:spPr>
      </p:pic>
      <p:pic>
        <p:nvPicPr>
          <p:cNvPr id="246" name="Google Shape;246;p23"/>
          <p:cNvPicPr preferRelativeResize="0">
            <a:picLocks noChangeAspect="1"/>
          </p:cNvPicPr>
          <p:nvPr/>
        </p:nvPicPr>
        <p:blipFill>
          <a:blip r:embed="rId5">
            <a:alphaModFix/>
          </a:blip>
          <a:stretch>
            <a:fillRect/>
          </a:stretch>
        </p:blipFill>
        <p:spPr>
          <a:xfrm>
            <a:off x="8266275" y="4190175"/>
            <a:ext cx="2001996" cy="2002016"/>
          </a:xfrm>
          <a:prstGeom prst="rect">
            <a:avLst/>
          </a:prstGeom>
          <a:noFill/>
          <a:ln>
            <a:noFill/>
          </a:ln>
        </p:spPr>
      </p:pic>
      <p:sp>
        <p:nvSpPr>
          <p:cNvPr id="247" name="Google Shape;247;p23"/>
          <p:cNvSpPr/>
          <p:nvPr/>
        </p:nvSpPr>
        <p:spPr>
          <a:xfrm>
            <a:off x="7656600" y="3571875"/>
            <a:ext cx="1215600" cy="618300"/>
          </a:xfrm>
          <a:prstGeom prst="wedgeRoundRectCallout">
            <a:avLst>
              <a:gd name="adj1" fmla="val -31579"/>
              <a:gd name="adj2" fmla="val 74824"/>
              <a:gd name="adj3"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a:solidFill>
                  <a:srgbClr val="FF0000"/>
                </a:solidFill>
                <a:latin typeface="Calibri"/>
                <a:ea typeface="Calibri"/>
                <a:cs typeface="Calibri"/>
                <a:sym typeface="Calibri"/>
              </a:rPr>
              <a:t>BOOOOO</a:t>
            </a:r>
            <a:endParaRPr sz="1700" b="1">
              <a:solidFill>
                <a:srgbClr val="FF0000"/>
              </a:solidFill>
              <a:latin typeface="Calibri"/>
              <a:ea typeface="Calibri"/>
              <a:cs typeface="Calibri"/>
              <a:sym typeface="Calibri"/>
            </a:endParaRPr>
          </a:p>
        </p:txBody>
      </p:sp>
      <p:pic>
        <p:nvPicPr>
          <p:cNvPr id="248" name="Google Shape;248;p23" descr="Icon&#10;&#10;Description automatically generated"/>
          <p:cNvPicPr preferRelativeResize="0"/>
          <p:nvPr/>
        </p:nvPicPr>
        <p:blipFill rotWithShape="1">
          <a:blip r:embed="rId6">
            <a:alphaModFix/>
          </a:blip>
          <a:srcRect/>
          <a:stretch/>
        </p:blipFill>
        <p:spPr>
          <a:xfrm>
            <a:off x="1462718" y="3718142"/>
            <a:ext cx="546100" cy="546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000" dirty="0"/>
              <a:t>Value Must Depend on How Often Players Believe Skips are Purchased</a:t>
            </a:r>
            <a:endParaRPr sz="4000" dirty="0"/>
          </a:p>
        </p:txBody>
      </p:sp>
      <p:sp>
        <p:nvSpPr>
          <p:cNvPr id="13" name="Text Placeholder 12">
            <a:extLst>
              <a:ext uri="{FF2B5EF4-FFF2-40B4-BE49-F238E27FC236}">
                <a16:creationId xmlns:a16="http://schemas.microsoft.com/office/drawing/2014/main" id="{34DEA5E4-0188-29BE-3619-D2001D5396B7}"/>
              </a:ext>
            </a:extLst>
          </p:cNvPr>
          <p:cNvSpPr>
            <a:spLocks noGrp="1"/>
          </p:cNvSpPr>
          <p:nvPr>
            <p:ph type="body" idx="1"/>
          </p:nvPr>
        </p:nvSpPr>
        <p:spPr>
          <a:xfrm>
            <a:off x="838200" y="1825625"/>
            <a:ext cx="10618694" cy="4351338"/>
          </a:xfrm>
        </p:spPr>
        <p:txBody>
          <a:bodyPr>
            <a:normAutofit/>
          </a:bodyPr>
          <a:lstStyle/>
          <a:p>
            <a:pPr marL="114300" indent="0">
              <a:buNone/>
            </a:pPr>
            <a:r>
              <a:rPr lang="en-US" sz="2600" b="1" dirty="0">
                <a:solidFill>
                  <a:schemeClr val="accent5"/>
                </a:solidFill>
              </a:rPr>
              <a:t>Players always know their own type</a:t>
            </a:r>
            <a:r>
              <a:rPr lang="en-US" sz="2600" b="1" dirty="0"/>
              <a:t> but what do they know about others?</a:t>
            </a:r>
          </a:p>
          <a:p>
            <a:pPr marL="114300" indent="0">
              <a:buNone/>
            </a:pPr>
            <a:r>
              <a:rPr lang="en-US" sz="2600" dirty="0"/>
              <a:t>Two models of player information:</a:t>
            </a:r>
          </a:p>
        </p:txBody>
      </p:sp>
      <p:sp>
        <p:nvSpPr>
          <p:cNvPr id="3" name="TextBox 2">
            <a:extLst>
              <a:ext uri="{FF2B5EF4-FFF2-40B4-BE49-F238E27FC236}">
                <a16:creationId xmlns:a16="http://schemas.microsoft.com/office/drawing/2014/main" id="{D7E0688B-87CC-B84C-54EA-1EE5E15A4E52}"/>
              </a:ext>
            </a:extLst>
          </p:cNvPr>
          <p:cNvSpPr txBox="1"/>
          <p:nvPr/>
        </p:nvSpPr>
        <p:spPr>
          <a:xfrm>
            <a:off x="838200" y="3278133"/>
            <a:ext cx="5257800" cy="2826306"/>
          </a:xfrm>
          <a:prstGeom prst="roundRect">
            <a:avLst/>
          </a:prstGeom>
          <a:noFill/>
          <a:ln w="28575">
            <a:solidFill>
              <a:schemeClr val="tx1"/>
            </a:solidFill>
          </a:ln>
        </p:spPr>
        <p:txBody>
          <a:bodyPr wrap="square">
            <a:spAutoFit/>
          </a:bodyPr>
          <a:lstStyle/>
          <a:p>
            <a:r>
              <a:rPr lang="en-US" sz="2000" i="1" u="sng" dirty="0">
                <a:latin typeface="Calibri" panose="020F0502020204030204" pitchFamily="34" charset="0"/>
                <a:cs typeface="Calibri" panose="020F0502020204030204" pitchFamily="34" charset="0"/>
              </a:rPr>
              <a:t>1. Ex ante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Players </a:t>
            </a:r>
            <a:r>
              <a:rPr lang="en-US" sz="2000" b="1" dirty="0">
                <a:solidFill>
                  <a:schemeClr val="accent5"/>
                </a:solidFill>
                <a:latin typeface="Calibri" panose="020F0502020204030204" pitchFamily="34" charset="0"/>
                <a:cs typeface="Calibri" panose="020F0502020204030204" pitchFamily="34" charset="0"/>
              </a:rPr>
              <a:t>don’t</a:t>
            </a:r>
            <a:r>
              <a:rPr lang="en-US" sz="2000" dirty="0">
                <a:latin typeface="Calibri" panose="020F0502020204030204" pitchFamily="34" charset="0"/>
                <a:cs typeface="Calibri" panose="020F0502020204030204" pitchFamily="34" charset="0"/>
              </a:rPr>
              <a:t> </a:t>
            </a:r>
            <a:r>
              <a:rPr lang="en-US" sz="2000" b="1" dirty="0">
                <a:solidFill>
                  <a:schemeClr val="accent5"/>
                </a:solidFill>
                <a:latin typeface="Calibri" panose="020F0502020204030204" pitchFamily="34" charset="0"/>
                <a:cs typeface="Calibri" panose="020F0502020204030204" pitchFamily="34" charset="0"/>
              </a:rPr>
              <a:t>know</a:t>
            </a:r>
            <a:r>
              <a:rPr lang="en-US" sz="2000" dirty="0">
                <a:latin typeface="Calibri" panose="020F0502020204030204" pitchFamily="34" charset="0"/>
                <a:cs typeface="Calibri" panose="020F0502020204030204" pitchFamily="34" charset="0"/>
              </a:rPr>
              <a:t> </a:t>
            </a:r>
            <a:r>
              <a:rPr lang="en-US" sz="2000" b="1" dirty="0">
                <a:solidFill>
                  <a:schemeClr val="accent5"/>
                </a:solidFill>
                <a:latin typeface="Calibri" panose="020F0502020204030204" pitchFamily="34" charset="0"/>
                <a:cs typeface="Calibri" panose="020F0502020204030204" pitchFamily="34" charset="0"/>
              </a:rPr>
              <a:t>the distribution </a:t>
            </a:r>
            <a:r>
              <a:rPr lang="en-US" sz="2000" dirty="0">
                <a:latin typeface="Calibri" panose="020F0502020204030204" pitchFamily="34" charset="0"/>
                <a:cs typeface="Calibri" panose="020F0502020204030204" pitchFamily="34" charset="0"/>
              </a:rPr>
              <a:t>over impatience for the specific game they are playing</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Game designers often have more information about player impatience distribution and actively conceal it from the players</a:t>
            </a:r>
          </a:p>
        </p:txBody>
      </p:sp>
      <p:cxnSp>
        <p:nvCxnSpPr>
          <p:cNvPr id="4" name="Google Shape;256;p24">
            <a:extLst>
              <a:ext uri="{FF2B5EF4-FFF2-40B4-BE49-F238E27FC236}">
                <a16:creationId xmlns:a16="http://schemas.microsoft.com/office/drawing/2014/main" id="{680824BE-0375-866F-83B8-FAE4E39D50DB}"/>
              </a:ext>
            </a:extLst>
          </p:cNvPr>
          <p:cNvCxnSpPr>
            <a:cxnSpLocks/>
          </p:cNvCxnSpPr>
          <p:nvPr/>
        </p:nvCxnSpPr>
        <p:spPr>
          <a:xfrm>
            <a:off x="7791070" y="2969307"/>
            <a:ext cx="0" cy="2786288"/>
          </a:xfrm>
          <a:prstGeom prst="straightConnector1">
            <a:avLst/>
          </a:prstGeom>
          <a:noFill/>
          <a:ln w="38100" cap="flat" cmpd="sng">
            <a:solidFill>
              <a:schemeClr val="dk1"/>
            </a:solidFill>
            <a:prstDash val="solid"/>
            <a:miter lim="800000"/>
            <a:headEnd type="none" w="sm" len="sm"/>
            <a:tailEnd type="none" w="sm" len="sm"/>
          </a:ln>
        </p:spPr>
      </p:cxnSp>
      <p:cxnSp>
        <p:nvCxnSpPr>
          <p:cNvPr id="5" name="Google Shape;257;p24">
            <a:extLst>
              <a:ext uri="{FF2B5EF4-FFF2-40B4-BE49-F238E27FC236}">
                <a16:creationId xmlns:a16="http://schemas.microsoft.com/office/drawing/2014/main" id="{BACFF904-6625-5858-CAA6-66117D6A245D}"/>
              </a:ext>
            </a:extLst>
          </p:cNvPr>
          <p:cNvCxnSpPr>
            <a:cxnSpLocks/>
          </p:cNvCxnSpPr>
          <p:nvPr/>
        </p:nvCxnSpPr>
        <p:spPr>
          <a:xfrm flipV="1">
            <a:off x="7799991" y="5736408"/>
            <a:ext cx="2875351" cy="508"/>
          </a:xfrm>
          <a:prstGeom prst="straightConnector1">
            <a:avLst/>
          </a:prstGeom>
          <a:noFill/>
          <a:ln w="38100" cap="flat" cmpd="sng">
            <a:solidFill>
              <a:schemeClr val="dk1"/>
            </a:solidFill>
            <a:prstDash val="solid"/>
            <a:miter lim="800000"/>
            <a:headEnd type="none" w="sm" len="sm"/>
            <a:tailEnd type="none" w="sm" len="sm"/>
          </a:ln>
        </p:spPr>
      </p:cxnSp>
      <p:cxnSp>
        <p:nvCxnSpPr>
          <p:cNvPr id="14" name="Straight Connector 13">
            <a:extLst>
              <a:ext uri="{FF2B5EF4-FFF2-40B4-BE49-F238E27FC236}">
                <a16:creationId xmlns:a16="http://schemas.microsoft.com/office/drawing/2014/main" id="{7D622A9C-489F-5D69-2B35-279C5C591943}"/>
              </a:ext>
            </a:extLst>
          </p:cNvPr>
          <p:cNvCxnSpPr>
            <a:cxnSpLocks/>
          </p:cNvCxnSpPr>
          <p:nvPr/>
        </p:nvCxnSpPr>
        <p:spPr>
          <a:xfrm flipV="1">
            <a:off x="7796674" y="3494289"/>
            <a:ext cx="2284806" cy="2249761"/>
          </a:xfrm>
          <a:prstGeom prst="line">
            <a:avLst/>
          </a:prstGeom>
          <a:ln w="38100">
            <a:solidFill>
              <a:schemeClr val="tx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 name="Google Shape;259;p24">
            <a:extLst>
              <a:ext uri="{FF2B5EF4-FFF2-40B4-BE49-F238E27FC236}">
                <a16:creationId xmlns:a16="http://schemas.microsoft.com/office/drawing/2014/main" id="{BA9528D6-02A9-5E91-2B9B-032F63B6CA6A}"/>
              </a:ext>
            </a:extLst>
          </p:cNvPr>
          <p:cNvSpPr/>
          <p:nvPr/>
        </p:nvSpPr>
        <p:spPr>
          <a:xfrm>
            <a:off x="7731221" y="5618932"/>
            <a:ext cx="184473" cy="187836"/>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260;p24" descr="Dollar Bill PNG Icon">
            <a:extLst>
              <a:ext uri="{FF2B5EF4-FFF2-40B4-BE49-F238E27FC236}">
                <a16:creationId xmlns:a16="http://schemas.microsoft.com/office/drawing/2014/main" id="{8EC9FBBE-6CBA-E5A1-3AAA-93EA81D660F5}"/>
              </a:ext>
            </a:extLst>
          </p:cNvPr>
          <p:cNvPicPr preferRelativeResize="0"/>
          <p:nvPr/>
        </p:nvPicPr>
        <p:blipFill rotWithShape="1">
          <a:blip r:embed="rId3">
            <a:alphaModFix/>
          </a:blip>
          <a:srcRect/>
          <a:stretch/>
        </p:blipFill>
        <p:spPr>
          <a:xfrm>
            <a:off x="8888614" y="5711852"/>
            <a:ext cx="867253" cy="781023"/>
          </a:xfrm>
          <a:prstGeom prst="rect">
            <a:avLst/>
          </a:prstGeom>
          <a:noFill/>
          <a:ln>
            <a:noFill/>
          </a:ln>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0DF6F65-56F1-E9D5-15EA-23E6C7B3C5E5}"/>
                  </a:ext>
                </a:extLst>
              </p:cNvPr>
              <p:cNvSpPr txBox="1"/>
              <p:nvPr/>
            </p:nvSpPr>
            <p:spPr>
              <a:xfrm>
                <a:off x="6877551" y="3929789"/>
                <a:ext cx="43748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p:sp>
            <p:nvSpPr>
              <p:cNvPr id="9" name="TextBox 8">
                <a:extLst>
                  <a:ext uri="{FF2B5EF4-FFF2-40B4-BE49-F238E27FC236}">
                    <a16:creationId xmlns:a16="http://schemas.microsoft.com/office/drawing/2014/main" id="{30DF6F65-56F1-E9D5-15EA-23E6C7B3C5E5}"/>
                  </a:ext>
                </a:extLst>
              </p:cNvPr>
              <p:cNvSpPr txBox="1">
                <a:spLocks noRot="1" noChangeAspect="1" noMove="1" noResize="1" noEditPoints="1" noAdjustHandles="1" noChangeArrowheads="1" noChangeShapeType="1" noTextEdit="1"/>
              </p:cNvSpPr>
              <p:nvPr/>
            </p:nvSpPr>
            <p:spPr>
              <a:xfrm>
                <a:off x="6877551" y="3929789"/>
                <a:ext cx="437489" cy="553998"/>
              </a:xfrm>
              <a:prstGeom prst="rect">
                <a:avLst/>
              </a:prstGeom>
              <a:blipFill>
                <a:blip r:embed="rId4"/>
                <a:stretch>
                  <a:fillRect l="-5714" r="-2857"/>
                </a:stretch>
              </a:blipFill>
            </p:spPr>
            <p:txBody>
              <a:bodyPr/>
              <a:lstStyle/>
              <a:p>
                <a:r>
                  <a:rPr lang="en-US">
                    <a:noFill/>
                  </a:rPr>
                  <a:t> </a:t>
                </a:r>
              </a:p>
            </p:txBody>
          </p:sp>
        </mc:Fallback>
      </mc:AlternateContent>
      <p:pic>
        <p:nvPicPr>
          <p:cNvPr id="10" name="Google Shape;277;p25" descr="A picture containing text&#10;&#10;Description automatically generated">
            <a:extLst>
              <a:ext uri="{FF2B5EF4-FFF2-40B4-BE49-F238E27FC236}">
                <a16:creationId xmlns:a16="http://schemas.microsoft.com/office/drawing/2014/main" id="{437DA94F-265E-4868-F76A-ED1C1641FD19}"/>
              </a:ext>
            </a:extLst>
          </p:cNvPr>
          <p:cNvPicPr preferRelativeResize="0"/>
          <p:nvPr/>
        </p:nvPicPr>
        <p:blipFill rotWithShape="1">
          <a:blip r:embed="rId5">
            <a:alphaModFix/>
          </a:blip>
          <a:srcRect/>
          <a:stretch/>
        </p:blipFill>
        <p:spPr>
          <a:xfrm>
            <a:off x="7126866" y="4327354"/>
            <a:ext cx="320521" cy="354216"/>
          </a:xfrm>
          <a:prstGeom prst="rect">
            <a:avLst/>
          </a:prstGeom>
          <a:noFill/>
          <a:ln>
            <a:noFill/>
          </a:ln>
        </p:spPr>
      </p:pic>
      <p:sp>
        <p:nvSpPr>
          <p:cNvPr id="11" name="Freeform 10">
            <a:extLst>
              <a:ext uri="{FF2B5EF4-FFF2-40B4-BE49-F238E27FC236}">
                <a16:creationId xmlns:a16="http://schemas.microsoft.com/office/drawing/2014/main" id="{42C75530-8755-F32B-8185-A30998EF4966}"/>
              </a:ext>
            </a:extLst>
          </p:cNvPr>
          <p:cNvSpPr/>
          <p:nvPr/>
        </p:nvSpPr>
        <p:spPr>
          <a:xfrm>
            <a:off x="7804031" y="3892100"/>
            <a:ext cx="1886673" cy="1851950"/>
          </a:xfrm>
          <a:custGeom>
            <a:avLst/>
            <a:gdLst>
              <a:gd name="connsiteX0" fmla="*/ 0 w 1886673"/>
              <a:gd name="connsiteY0" fmla="*/ 1851950 h 1851950"/>
              <a:gd name="connsiteX1" fmla="*/ 150471 w 1886673"/>
              <a:gd name="connsiteY1" fmla="*/ 1307940 h 1851950"/>
              <a:gd name="connsiteX2" fmla="*/ 416688 w 1886673"/>
              <a:gd name="connsiteY2" fmla="*/ 844952 h 1851950"/>
              <a:gd name="connsiteX3" fmla="*/ 763929 w 1886673"/>
              <a:gd name="connsiteY3" fmla="*/ 509286 h 1851950"/>
              <a:gd name="connsiteX4" fmla="*/ 1215342 w 1886673"/>
              <a:gd name="connsiteY4" fmla="*/ 266218 h 1851950"/>
              <a:gd name="connsiteX5" fmla="*/ 1886673 w 1886673"/>
              <a:gd name="connsiteY5" fmla="*/ 0 h 185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3" h="1851950">
                <a:moveTo>
                  <a:pt x="0" y="1851950"/>
                </a:moveTo>
                <a:cubicBezTo>
                  <a:pt x="40511" y="1663861"/>
                  <a:pt x="81023" y="1475773"/>
                  <a:pt x="150471" y="1307940"/>
                </a:cubicBezTo>
                <a:cubicBezTo>
                  <a:pt x="219919" y="1140107"/>
                  <a:pt x="314445" y="978061"/>
                  <a:pt x="416688" y="844952"/>
                </a:cubicBezTo>
                <a:cubicBezTo>
                  <a:pt x="518931" y="711843"/>
                  <a:pt x="630820" y="605742"/>
                  <a:pt x="763929" y="509286"/>
                </a:cubicBezTo>
                <a:cubicBezTo>
                  <a:pt x="897038" y="412830"/>
                  <a:pt x="1028218" y="351099"/>
                  <a:pt x="1215342" y="266218"/>
                </a:cubicBezTo>
                <a:cubicBezTo>
                  <a:pt x="1402466" y="181337"/>
                  <a:pt x="1644569" y="90668"/>
                  <a:pt x="1886673"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107D062-769D-7B46-87B2-DD218C266C79}"/>
              </a:ext>
            </a:extLst>
          </p:cNvPr>
          <p:cNvCxnSpPr>
            <a:cxnSpLocks/>
          </p:cNvCxnSpPr>
          <p:nvPr/>
        </p:nvCxnSpPr>
        <p:spPr>
          <a:xfrm>
            <a:off x="9682078" y="3892100"/>
            <a:ext cx="9843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0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000" dirty="0"/>
              <a:t>Value Must Depend on How Often Players Believe Skips are Purchased</a:t>
            </a:r>
            <a:endParaRPr sz="4000" dirty="0"/>
          </a:p>
        </p:txBody>
      </p:sp>
      <p:sp>
        <p:nvSpPr>
          <p:cNvPr id="13" name="Text Placeholder 12">
            <a:extLst>
              <a:ext uri="{FF2B5EF4-FFF2-40B4-BE49-F238E27FC236}">
                <a16:creationId xmlns:a16="http://schemas.microsoft.com/office/drawing/2014/main" id="{34DEA5E4-0188-29BE-3619-D2001D5396B7}"/>
              </a:ext>
            </a:extLst>
          </p:cNvPr>
          <p:cNvSpPr>
            <a:spLocks noGrp="1"/>
          </p:cNvSpPr>
          <p:nvPr>
            <p:ph type="body" idx="1"/>
          </p:nvPr>
        </p:nvSpPr>
        <p:spPr>
          <a:xfrm>
            <a:off x="838200" y="1825625"/>
            <a:ext cx="10618694" cy="4351338"/>
          </a:xfrm>
        </p:spPr>
        <p:txBody>
          <a:bodyPr>
            <a:normAutofit/>
          </a:bodyPr>
          <a:lstStyle/>
          <a:p>
            <a:pPr marL="114300" indent="0">
              <a:buNone/>
            </a:pPr>
            <a:r>
              <a:rPr lang="en-US" sz="2600" b="1" dirty="0">
                <a:solidFill>
                  <a:schemeClr val="accent5"/>
                </a:solidFill>
              </a:rPr>
              <a:t>Players always know their own type</a:t>
            </a:r>
            <a:r>
              <a:rPr lang="en-US" sz="2600" b="1" dirty="0"/>
              <a:t> but what do they know about others?</a:t>
            </a:r>
          </a:p>
          <a:p>
            <a:pPr marL="114300" indent="0">
              <a:buNone/>
            </a:pPr>
            <a:r>
              <a:rPr lang="en-US" sz="2600" dirty="0"/>
              <a:t>Two models of player information:</a:t>
            </a:r>
          </a:p>
        </p:txBody>
      </p:sp>
      <p:cxnSp>
        <p:nvCxnSpPr>
          <p:cNvPr id="5" name="Google Shape;257;p24">
            <a:extLst>
              <a:ext uri="{FF2B5EF4-FFF2-40B4-BE49-F238E27FC236}">
                <a16:creationId xmlns:a16="http://schemas.microsoft.com/office/drawing/2014/main" id="{BACFF904-6625-5858-CAA6-66117D6A245D}"/>
              </a:ext>
            </a:extLst>
          </p:cNvPr>
          <p:cNvCxnSpPr>
            <a:cxnSpLocks/>
          </p:cNvCxnSpPr>
          <p:nvPr/>
        </p:nvCxnSpPr>
        <p:spPr>
          <a:xfrm flipV="1">
            <a:off x="10401953" y="5052651"/>
            <a:ext cx="1214917" cy="507"/>
          </a:xfrm>
          <a:prstGeom prst="straightConnector1">
            <a:avLst/>
          </a:prstGeom>
          <a:noFill/>
          <a:ln w="38100" cap="flat" cmpd="sng">
            <a:solidFill>
              <a:schemeClr val="dk1"/>
            </a:solidFill>
            <a:prstDash val="solid"/>
            <a:miter lim="800000"/>
            <a:headEnd type="none" w="sm" len="sm"/>
            <a:tailEnd type="none" w="sm" len="sm"/>
          </a:ln>
        </p:spPr>
      </p:cxnSp>
      <p:cxnSp>
        <p:nvCxnSpPr>
          <p:cNvPr id="15" name="Google Shape;257;p24">
            <a:extLst>
              <a:ext uri="{FF2B5EF4-FFF2-40B4-BE49-F238E27FC236}">
                <a16:creationId xmlns:a16="http://schemas.microsoft.com/office/drawing/2014/main" id="{524BDCAC-C68E-BA2A-410B-FA3E1F5DE53B}"/>
              </a:ext>
            </a:extLst>
          </p:cNvPr>
          <p:cNvCxnSpPr>
            <a:cxnSpLocks/>
          </p:cNvCxnSpPr>
          <p:nvPr/>
        </p:nvCxnSpPr>
        <p:spPr>
          <a:xfrm flipH="1" flipV="1">
            <a:off x="10401584" y="3820704"/>
            <a:ext cx="0" cy="1262892"/>
          </a:xfrm>
          <a:prstGeom prst="straightConnector1">
            <a:avLst/>
          </a:prstGeom>
          <a:noFill/>
          <a:ln w="38100" cap="flat" cmpd="sng">
            <a:solidFill>
              <a:schemeClr val="dk1"/>
            </a:solidFill>
            <a:prstDash val="solid"/>
            <a:miter lim="800000"/>
            <a:headEnd type="none" w="sm" len="sm"/>
            <a:tailEnd type="none" w="sm" len="sm"/>
          </a:ln>
        </p:spPr>
      </p:cxnSp>
      <p:cxnSp>
        <p:nvCxnSpPr>
          <p:cNvPr id="14" name="Straight Connector 13">
            <a:extLst>
              <a:ext uri="{FF2B5EF4-FFF2-40B4-BE49-F238E27FC236}">
                <a16:creationId xmlns:a16="http://schemas.microsoft.com/office/drawing/2014/main" id="{7D622A9C-489F-5D69-2B35-279C5C591943}"/>
              </a:ext>
            </a:extLst>
          </p:cNvPr>
          <p:cNvCxnSpPr>
            <a:cxnSpLocks/>
          </p:cNvCxnSpPr>
          <p:nvPr/>
        </p:nvCxnSpPr>
        <p:spPr>
          <a:xfrm flipV="1">
            <a:off x="10398636" y="4243244"/>
            <a:ext cx="820201" cy="817048"/>
          </a:xfrm>
          <a:prstGeom prst="line">
            <a:avLst/>
          </a:prstGeom>
          <a:ln w="38100">
            <a:solidFill>
              <a:schemeClr val="tx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 name="Google Shape;259;p24">
            <a:extLst>
              <a:ext uri="{FF2B5EF4-FFF2-40B4-BE49-F238E27FC236}">
                <a16:creationId xmlns:a16="http://schemas.microsoft.com/office/drawing/2014/main" id="{BA9528D6-02A9-5E91-2B9B-032F63B6CA6A}"/>
              </a:ext>
            </a:extLst>
          </p:cNvPr>
          <p:cNvSpPr/>
          <p:nvPr/>
        </p:nvSpPr>
        <p:spPr>
          <a:xfrm>
            <a:off x="10333183" y="4935174"/>
            <a:ext cx="184473" cy="187836"/>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260;p24" descr="Dollar Bill PNG Icon">
            <a:extLst>
              <a:ext uri="{FF2B5EF4-FFF2-40B4-BE49-F238E27FC236}">
                <a16:creationId xmlns:a16="http://schemas.microsoft.com/office/drawing/2014/main" id="{8EC9FBBE-6CBA-E5A1-3AAA-93EA81D660F5}"/>
              </a:ext>
            </a:extLst>
          </p:cNvPr>
          <p:cNvPicPr preferRelativeResize="0">
            <a:picLocks noChangeAspect="1"/>
          </p:cNvPicPr>
          <p:nvPr/>
        </p:nvPicPr>
        <p:blipFill rotWithShape="1">
          <a:blip r:embed="rId3">
            <a:alphaModFix/>
          </a:blip>
          <a:srcRect/>
          <a:stretch/>
        </p:blipFill>
        <p:spPr>
          <a:xfrm>
            <a:off x="10777959" y="5060292"/>
            <a:ext cx="462904" cy="416878"/>
          </a:xfrm>
          <a:prstGeom prst="rect">
            <a:avLst/>
          </a:prstGeom>
          <a:noFill/>
          <a:ln>
            <a:noFill/>
          </a:ln>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0DF6F65-56F1-E9D5-15EA-23E6C7B3C5E5}"/>
                  </a:ext>
                </a:extLst>
              </p:cNvPr>
              <p:cNvSpPr txBox="1"/>
              <p:nvPr/>
            </p:nvSpPr>
            <p:spPr>
              <a:xfrm>
                <a:off x="9804119" y="4117250"/>
                <a:ext cx="43748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𝑣</m:t>
                      </m:r>
                    </m:oMath>
                  </m:oMathPara>
                </a14:m>
                <a:endParaRPr lang="en-US" sz="1000" dirty="0"/>
              </a:p>
            </p:txBody>
          </p:sp>
        </mc:Choice>
        <mc:Fallback>
          <p:sp>
            <p:nvSpPr>
              <p:cNvPr id="9" name="TextBox 8">
                <a:extLst>
                  <a:ext uri="{FF2B5EF4-FFF2-40B4-BE49-F238E27FC236}">
                    <a16:creationId xmlns:a16="http://schemas.microsoft.com/office/drawing/2014/main" id="{30DF6F65-56F1-E9D5-15EA-23E6C7B3C5E5}"/>
                  </a:ext>
                </a:extLst>
              </p:cNvPr>
              <p:cNvSpPr txBox="1">
                <a:spLocks noRot="1" noChangeAspect="1" noMove="1" noResize="1" noEditPoints="1" noAdjustHandles="1" noChangeArrowheads="1" noChangeShapeType="1" noTextEdit="1"/>
              </p:cNvSpPr>
              <p:nvPr/>
            </p:nvSpPr>
            <p:spPr>
              <a:xfrm>
                <a:off x="9804119" y="4117250"/>
                <a:ext cx="437489" cy="307777"/>
              </a:xfrm>
              <a:prstGeom prst="rect">
                <a:avLst/>
              </a:prstGeom>
              <a:blipFill>
                <a:blip r:embed="rId4"/>
                <a:stretch>
                  <a:fillRect/>
                </a:stretch>
              </a:blipFill>
            </p:spPr>
            <p:txBody>
              <a:bodyPr/>
              <a:lstStyle/>
              <a:p>
                <a:r>
                  <a:rPr lang="en-US">
                    <a:noFill/>
                  </a:rPr>
                  <a:t> </a:t>
                </a:r>
              </a:p>
            </p:txBody>
          </p:sp>
        </mc:Fallback>
      </mc:AlternateContent>
      <p:pic>
        <p:nvPicPr>
          <p:cNvPr id="10" name="Google Shape;277;p25" descr="A picture containing text&#10;&#10;Description automatically generated">
            <a:extLst>
              <a:ext uri="{FF2B5EF4-FFF2-40B4-BE49-F238E27FC236}">
                <a16:creationId xmlns:a16="http://schemas.microsoft.com/office/drawing/2014/main" id="{437DA94F-265E-4868-F76A-ED1C1641FD19}"/>
              </a:ext>
            </a:extLst>
          </p:cNvPr>
          <p:cNvPicPr preferRelativeResize="0">
            <a:picLocks noChangeAspect="1"/>
          </p:cNvPicPr>
          <p:nvPr/>
        </p:nvPicPr>
        <p:blipFill rotWithShape="1">
          <a:blip r:embed="rId5">
            <a:alphaModFix/>
          </a:blip>
          <a:srcRect/>
          <a:stretch/>
        </p:blipFill>
        <p:spPr>
          <a:xfrm>
            <a:off x="10047449" y="4370167"/>
            <a:ext cx="205172" cy="226740"/>
          </a:xfrm>
          <a:prstGeom prst="rect">
            <a:avLst/>
          </a:prstGeom>
          <a:noFill/>
          <a:ln>
            <a:noFill/>
          </a:ln>
        </p:spPr>
      </p:pic>
      <p:sp>
        <p:nvSpPr>
          <p:cNvPr id="11" name="Freeform 10">
            <a:extLst>
              <a:ext uri="{FF2B5EF4-FFF2-40B4-BE49-F238E27FC236}">
                <a16:creationId xmlns:a16="http://schemas.microsoft.com/office/drawing/2014/main" id="{42C75530-8755-F32B-8185-A30998EF4966}"/>
              </a:ext>
            </a:extLst>
          </p:cNvPr>
          <p:cNvSpPr/>
          <p:nvPr/>
        </p:nvSpPr>
        <p:spPr>
          <a:xfrm>
            <a:off x="10405994" y="4372336"/>
            <a:ext cx="726782" cy="687956"/>
          </a:xfrm>
          <a:custGeom>
            <a:avLst/>
            <a:gdLst>
              <a:gd name="connsiteX0" fmla="*/ 0 w 1886673"/>
              <a:gd name="connsiteY0" fmla="*/ 1851950 h 1851950"/>
              <a:gd name="connsiteX1" fmla="*/ 150471 w 1886673"/>
              <a:gd name="connsiteY1" fmla="*/ 1307940 h 1851950"/>
              <a:gd name="connsiteX2" fmla="*/ 416688 w 1886673"/>
              <a:gd name="connsiteY2" fmla="*/ 844952 h 1851950"/>
              <a:gd name="connsiteX3" fmla="*/ 763929 w 1886673"/>
              <a:gd name="connsiteY3" fmla="*/ 509286 h 1851950"/>
              <a:gd name="connsiteX4" fmla="*/ 1215342 w 1886673"/>
              <a:gd name="connsiteY4" fmla="*/ 266218 h 1851950"/>
              <a:gd name="connsiteX5" fmla="*/ 1886673 w 1886673"/>
              <a:gd name="connsiteY5" fmla="*/ 0 h 185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3" h="1851950">
                <a:moveTo>
                  <a:pt x="0" y="1851950"/>
                </a:moveTo>
                <a:cubicBezTo>
                  <a:pt x="40511" y="1663861"/>
                  <a:pt x="81023" y="1475773"/>
                  <a:pt x="150471" y="1307940"/>
                </a:cubicBezTo>
                <a:cubicBezTo>
                  <a:pt x="219919" y="1140107"/>
                  <a:pt x="314445" y="978061"/>
                  <a:pt x="416688" y="844952"/>
                </a:cubicBezTo>
                <a:cubicBezTo>
                  <a:pt x="518931" y="711843"/>
                  <a:pt x="630820" y="605742"/>
                  <a:pt x="763929" y="509286"/>
                </a:cubicBezTo>
                <a:cubicBezTo>
                  <a:pt x="897038" y="412830"/>
                  <a:pt x="1028218" y="351099"/>
                  <a:pt x="1215342" y="266218"/>
                </a:cubicBezTo>
                <a:cubicBezTo>
                  <a:pt x="1402466" y="181337"/>
                  <a:pt x="1644569" y="90668"/>
                  <a:pt x="1886673"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107D062-769D-7B46-87B2-DD218C266C79}"/>
              </a:ext>
            </a:extLst>
          </p:cNvPr>
          <p:cNvCxnSpPr>
            <a:cxnSpLocks/>
          </p:cNvCxnSpPr>
          <p:nvPr/>
        </p:nvCxnSpPr>
        <p:spPr>
          <a:xfrm>
            <a:off x="11122018" y="4370167"/>
            <a:ext cx="36855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ABBAE0E-5A2A-20E4-4383-AED081ADDD3E}"/>
              </a:ext>
            </a:extLst>
          </p:cNvPr>
          <p:cNvSpPr txBox="1"/>
          <p:nvPr/>
        </p:nvSpPr>
        <p:spPr>
          <a:xfrm>
            <a:off x="873332" y="3494670"/>
            <a:ext cx="5257800" cy="2485787"/>
          </a:xfrm>
          <a:prstGeom prst="roundRect">
            <a:avLst/>
          </a:prstGeom>
          <a:noFill/>
          <a:ln w="28575">
            <a:solidFill>
              <a:schemeClr val="tx1"/>
            </a:solidFill>
          </a:ln>
        </p:spPr>
        <p:txBody>
          <a:bodyPr wrap="square">
            <a:spAutoFit/>
          </a:bodyPr>
          <a:lstStyle/>
          <a:p>
            <a:r>
              <a:rPr lang="en-US" sz="2000" i="1" u="sng" dirty="0">
                <a:latin typeface="Calibri" panose="020F0502020204030204" pitchFamily="34" charset="0"/>
                <a:cs typeface="Calibri" panose="020F0502020204030204" pitchFamily="34" charset="0"/>
              </a:rPr>
              <a:t>2. Interim</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Players </a:t>
            </a:r>
            <a:r>
              <a:rPr lang="en-US" sz="2000" b="1" dirty="0">
                <a:solidFill>
                  <a:schemeClr val="accent5"/>
                </a:solidFill>
                <a:latin typeface="Calibri" panose="020F0502020204030204" pitchFamily="34" charset="0"/>
                <a:cs typeface="Calibri" panose="020F0502020204030204" pitchFamily="34" charset="0"/>
              </a:rPr>
              <a:t>know the distribution </a:t>
            </a:r>
            <a:r>
              <a:rPr lang="en-US" sz="2000" dirty="0">
                <a:solidFill>
                  <a:schemeClr val="tx1"/>
                </a:solidFill>
                <a:latin typeface="Calibri" panose="020F0502020204030204" pitchFamily="34" charset="0"/>
                <a:cs typeface="Calibri" panose="020F0502020204030204" pitchFamily="34" charset="0"/>
              </a:rPr>
              <a:t>over impatience for the specific game they are playing</a:t>
            </a:r>
            <a:endParaRPr lang="en-US" sz="2000" b="1" dirty="0">
              <a:solidFill>
                <a:schemeClr val="accent5"/>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 some games, players might have richer knowledge from outside sources (i.e., online communities, wikis, etc.)</a:t>
            </a:r>
          </a:p>
        </p:txBody>
      </p:sp>
      <p:cxnSp>
        <p:nvCxnSpPr>
          <p:cNvPr id="22" name="Google Shape;373;p31">
            <a:extLst>
              <a:ext uri="{FF2B5EF4-FFF2-40B4-BE49-F238E27FC236}">
                <a16:creationId xmlns:a16="http://schemas.microsoft.com/office/drawing/2014/main" id="{F390B093-E4E2-D377-38A2-02C3B7C55CA0}"/>
              </a:ext>
            </a:extLst>
          </p:cNvPr>
          <p:cNvCxnSpPr>
            <a:cxnSpLocks/>
          </p:cNvCxnSpPr>
          <p:nvPr/>
        </p:nvCxnSpPr>
        <p:spPr>
          <a:xfrm flipV="1">
            <a:off x="7116756" y="3759789"/>
            <a:ext cx="1736787" cy="1771462"/>
          </a:xfrm>
          <a:prstGeom prst="straightConnector1">
            <a:avLst/>
          </a:prstGeom>
          <a:noFill/>
          <a:ln w="38100" cap="flat" cmpd="sng">
            <a:solidFill>
              <a:srgbClr val="800080"/>
            </a:solidFill>
            <a:prstDash val="solid"/>
            <a:round/>
            <a:headEnd type="none" w="med" len="med"/>
            <a:tailEnd type="none" w="med" len="med"/>
          </a:ln>
        </p:spPr>
      </p:cxnSp>
      <p:sp>
        <p:nvSpPr>
          <p:cNvPr id="23" name="Google Shape;376;p31">
            <a:extLst>
              <a:ext uri="{FF2B5EF4-FFF2-40B4-BE49-F238E27FC236}">
                <a16:creationId xmlns:a16="http://schemas.microsoft.com/office/drawing/2014/main" id="{B1296390-35F5-4F88-3E92-131EAA5E0F90}"/>
              </a:ext>
            </a:extLst>
          </p:cNvPr>
          <p:cNvSpPr txBox="1"/>
          <p:nvPr/>
        </p:nvSpPr>
        <p:spPr>
          <a:xfrm>
            <a:off x="6933356" y="5476989"/>
            <a:ext cx="2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0</a:t>
            </a:r>
            <a:endParaRPr sz="1600">
              <a:latin typeface="Calibri"/>
              <a:ea typeface="Calibri"/>
              <a:cs typeface="Calibri"/>
              <a:sym typeface="Calibri"/>
            </a:endParaRPr>
          </a:p>
        </p:txBody>
      </p:sp>
      <p:sp>
        <p:nvSpPr>
          <p:cNvPr id="24" name="Google Shape;377;p31">
            <a:extLst>
              <a:ext uri="{FF2B5EF4-FFF2-40B4-BE49-F238E27FC236}">
                <a16:creationId xmlns:a16="http://schemas.microsoft.com/office/drawing/2014/main" id="{CD081B88-0842-CCAC-92A0-C5E9A00C2917}"/>
              </a:ext>
            </a:extLst>
          </p:cNvPr>
          <p:cNvSpPr txBox="1"/>
          <p:nvPr/>
        </p:nvSpPr>
        <p:spPr>
          <a:xfrm>
            <a:off x="9013519" y="5476989"/>
            <a:ext cx="28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1</a:t>
            </a:r>
            <a:endParaRPr sz="1600" dirty="0">
              <a:latin typeface="Calibri"/>
              <a:ea typeface="Calibri"/>
              <a:cs typeface="Calibri"/>
              <a:sym typeface="Calibri"/>
            </a:endParaRPr>
          </a:p>
        </p:txBody>
      </p:sp>
      <p:cxnSp>
        <p:nvCxnSpPr>
          <p:cNvPr id="26" name="Google Shape;380;p31">
            <a:extLst>
              <a:ext uri="{FF2B5EF4-FFF2-40B4-BE49-F238E27FC236}">
                <a16:creationId xmlns:a16="http://schemas.microsoft.com/office/drawing/2014/main" id="{5BFCACF1-F83A-4EFF-B2C2-72E1499422CC}"/>
              </a:ext>
            </a:extLst>
          </p:cNvPr>
          <p:cNvCxnSpPr>
            <a:cxnSpLocks/>
          </p:cNvCxnSpPr>
          <p:nvPr/>
        </p:nvCxnSpPr>
        <p:spPr>
          <a:xfrm flipH="1">
            <a:off x="7085555" y="5539122"/>
            <a:ext cx="2079030" cy="0"/>
          </a:xfrm>
          <a:prstGeom prst="straightConnector1">
            <a:avLst/>
          </a:prstGeom>
          <a:noFill/>
          <a:ln w="38100" cap="flat" cmpd="sng">
            <a:solidFill>
              <a:schemeClr val="dk1"/>
            </a:solidFill>
            <a:prstDash val="solid"/>
            <a:miter lim="800000"/>
            <a:headEnd type="none" w="sm" len="sm"/>
            <a:tailEnd type="none" w="sm" len="sm"/>
          </a:ln>
        </p:spPr>
      </p:cxnSp>
      <p:pic>
        <p:nvPicPr>
          <p:cNvPr id="27" name="Google Shape;277;p25" descr="A picture containing text&#10;&#10;Description automatically generated">
            <a:extLst>
              <a:ext uri="{FF2B5EF4-FFF2-40B4-BE49-F238E27FC236}">
                <a16:creationId xmlns:a16="http://schemas.microsoft.com/office/drawing/2014/main" id="{239051B2-D02A-7645-41B1-41FAE0D7FEA0}"/>
              </a:ext>
            </a:extLst>
          </p:cNvPr>
          <p:cNvPicPr preferRelativeResize="0"/>
          <p:nvPr/>
        </p:nvPicPr>
        <p:blipFill rotWithShape="1">
          <a:blip r:embed="rId5">
            <a:alphaModFix/>
          </a:blip>
          <a:srcRect/>
          <a:stretch/>
        </p:blipFill>
        <p:spPr>
          <a:xfrm>
            <a:off x="6635277" y="4403464"/>
            <a:ext cx="288250" cy="312850"/>
          </a:xfrm>
          <a:prstGeom prst="rect">
            <a:avLst/>
          </a:prstGeom>
          <a:noFill/>
          <a:ln>
            <a:noFill/>
          </a:ln>
        </p:spPr>
      </p:pic>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098225D6-51EF-E76D-AC99-B29663FEBB37}"/>
                  </a:ext>
                </a:extLst>
              </p:cNvPr>
              <p:cNvSpPr txBox="1"/>
              <p:nvPr/>
            </p:nvSpPr>
            <p:spPr>
              <a:xfrm>
                <a:off x="6369175" y="4026266"/>
                <a:ext cx="393441"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p:sp>
            <p:nvSpPr>
              <p:cNvPr id="28" name="TextBox 27">
                <a:extLst>
                  <a:ext uri="{FF2B5EF4-FFF2-40B4-BE49-F238E27FC236}">
                    <a16:creationId xmlns:a16="http://schemas.microsoft.com/office/drawing/2014/main" id="{098225D6-51EF-E76D-AC99-B29663FEBB37}"/>
                  </a:ext>
                </a:extLst>
              </p:cNvPr>
              <p:cNvSpPr txBox="1">
                <a:spLocks noRot="1" noChangeAspect="1" noMove="1" noResize="1" noEditPoints="1" noAdjustHandles="1" noChangeArrowheads="1" noChangeShapeType="1" noTextEdit="1"/>
              </p:cNvSpPr>
              <p:nvPr/>
            </p:nvSpPr>
            <p:spPr>
              <a:xfrm>
                <a:off x="6369175" y="4026266"/>
                <a:ext cx="393441" cy="553998"/>
              </a:xfrm>
              <a:prstGeom prst="rect">
                <a:avLst/>
              </a:prstGeom>
              <a:blipFill>
                <a:blip r:embed="rId6"/>
                <a:stretch>
                  <a:fillRect l="-12500" r="-9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8F41D1CC-0EEE-E241-33B7-9F693D3B7F11}"/>
                  </a:ext>
                </a:extLst>
              </p:cNvPr>
              <p:cNvSpPr txBox="1"/>
              <p:nvPr/>
            </p:nvSpPr>
            <p:spPr>
              <a:xfrm>
                <a:off x="7386784" y="5582288"/>
                <a:ext cx="162057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1−</m:t>
                      </m:r>
                      <m:r>
                        <a:rPr lang="en-CA" sz="2400" b="0" i="1" smtClean="0">
                          <a:latin typeface="Cambria Math" panose="02040503050406030204" pitchFamily="18" charset="0"/>
                          <a:ea typeface="Cambria Math" panose="02040503050406030204" pitchFamily="18" charset="0"/>
                        </a:rPr>
                        <m:t>ℙ</m:t>
                      </m:r>
                      <m:d>
                        <m:dPr>
                          <m:begChr m:val="["/>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𝑠𝑎𝑙𝑒</m:t>
                          </m:r>
                        </m:e>
                      </m:d>
                    </m:oMath>
                  </m:oMathPara>
                </a14:m>
                <a:endParaRPr lang="en-US" sz="2400" dirty="0"/>
              </a:p>
            </p:txBody>
          </p:sp>
        </mc:Choice>
        <mc:Fallback>
          <p:sp>
            <p:nvSpPr>
              <p:cNvPr id="29" name="TextBox 28">
                <a:extLst>
                  <a:ext uri="{FF2B5EF4-FFF2-40B4-BE49-F238E27FC236}">
                    <a16:creationId xmlns:a16="http://schemas.microsoft.com/office/drawing/2014/main" id="{8F41D1CC-0EEE-E241-33B7-9F693D3B7F11}"/>
                  </a:ext>
                </a:extLst>
              </p:cNvPr>
              <p:cNvSpPr txBox="1">
                <a:spLocks noRot="1" noChangeAspect="1" noMove="1" noResize="1" noEditPoints="1" noAdjustHandles="1" noChangeArrowheads="1" noChangeShapeType="1" noTextEdit="1"/>
              </p:cNvSpPr>
              <p:nvPr/>
            </p:nvSpPr>
            <p:spPr>
              <a:xfrm>
                <a:off x="7386784" y="5582288"/>
                <a:ext cx="1620572" cy="369332"/>
              </a:xfrm>
              <a:prstGeom prst="rect">
                <a:avLst/>
              </a:prstGeom>
              <a:blipFill>
                <a:blip r:embed="rId7"/>
                <a:stretch>
                  <a:fillRect l="-3101" b="-10000"/>
                </a:stretch>
              </a:blipFill>
            </p:spPr>
            <p:txBody>
              <a:bodyPr/>
              <a:lstStyle/>
              <a:p>
                <a:r>
                  <a:rPr lang="en-US">
                    <a:noFill/>
                  </a:rPr>
                  <a:t> </a:t>
                </a:r>
              </a:p>
            </p:txBody>
          </p:sp>
        </mc:Fallback>
      </mc:AlternateContent>
      <p:cxnSp>
        <p:nvCxnSpPr>
          <p:cNvPr id="33" name="Google Shape;380;p31">
            <a:extLst>
              <a:ext uri="{FF2B5EF4-FFF2-40B4-BE49-F238E27FC236}">
                <a16:creationId xmlns:a16="http://schemas.microsoft.com/office/drawing/2014/main" id="{2A2D9A8C-8E29-EAD8-9AEE-BF5213BAD9AC}"/>
              </a:ext>
            </a:extLst>
          </p:cNvPr>
          <p:cNvCxnSpPr>
            <a:cxnSpLocks/>
          </p:cNvCxnSpPr>
          <p:nvPr/>
        </p:nvCxnSpPr>
        <p:spPr>
          <a:xfrm>
            <a:off x="7105998" y="3483912"/>
            <a:ext cx="0" cy="2075143"/>
          </a:xfrm>
          <a:prstGeom prst="straightConnector1">
            <a:avLst/>
          </a:prstGeom>
          <a:noFill/>
          <a:ln w="38100" cap="flat" cmpd="sng">
            <a:solidFill>
              <a:schemeClr val="dk1"/>
            </a:solidFill>
            <a:prstDash val="solid"/>
            <a:miter lim="800000"/>
            <a:headEnd type="none" w="sm" len="sm"/>
            <a:tailEnd type="none" w="sm" len="sm"/>
          </a:ln>
        </p:spPr>
      </p:cxnSp>
      <p:cxnSp>
        <p:nvCxnSpPr>
          <p:cNvPr id="38" name="Straight Arrow Connector 37">
            <a:extLst>
              <a:ext uri="{FF2B5EF4-FFF2-40B4-BE49-F238E27FC236}">
                <a16:creationId xmlns:a16="http://schemas.microsoft.com/office/drawing/2014/main" id="{C437D4F5-FCB4-CBA1-2A74-EB625AE3333C}"/>
              </a:ext>
            </a:extLst>
          </p:cNvPr>
          <p:cNvCxnSpPr>
            <a:cxnSpLocks/>
          </p:cNvCxnSpPr>
          <p:nvPr/>
        </p:nvCxnSpPr>
        <p:spPr>
          <a:xfrm>
            <a:off x="9179808" y="4454074"/>
            <a:ext cx="624311"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819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title"/>
          </p:nvPr>
        </p:nvSpPr>
        <p:spPr>
          <a:xfrm>
            <a:off x="838199" y="365125"/>
            <a:ext cx="10635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100" dirty="0"/>
              <a:t>Different Value Functions Require Different Tools</a:t>
            </a:r>
            <a:endParaRPr sz="4100" dirty="0"/>
          </a:p>
        </p:txBody>
      </p:sp>
      <p:cxnSp>
        <p:nvCxnSpPr>
          <p:cNvPr id="15" name="Straight Connector 14">
            <a:extLst>
              <a:ext uri="{FF2B5EF4-FFF2-40B4-BE49-F238E27FC236}">
                <a16:creationId xmlns:a16="http://schemas.microsoft.com/office/drawing/2014/main" id="{5EBCE0E5-6AB1-6101-92ED-5BAC5A995412}"/>
              </a:ext>
            </a:extLst>
          </p:cNvPr>
          <p:cNvCxnSpPr>
            <a:stCxn id="11" idx="0"/>
          </p:cNvCxnSpPr>
          <p:nvPr/>
        </p:nvCxnSpPr>
        <p:spPr>
          <a:xfrm flipV="1">
            <a:off x="1764680" y="3118964"/>
            <a:ext cx="2284806" cy="2249761"/>
          </a:xfrm>
          <a:prstGeom prst="line">
            <a:avLst/>
          </a:prstGeom>
          <a:ln w="38100">
            <a:solidFill>
              <a:schemeClr val="tx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 name="Google Shape;256;p24">
            <a:extLst>
              <a:ext uri="{FF2B5EF4-FFF2-40B4-BE49-F238E27FC236}">
                <a16:creationId xmlns:a16="http://schemas.microsoft.com/office/drawing/2014/main" id="{F208F391-1792-5778-8757-6D660B501B4F}"/>
              </a:ext>
            </a:extLst>
          </p:cNvPr>
          <p:cNvCxnSpPr>
            <a:cxnSpLocks/>
          </p:cNvCxnSpPr>
          <p:nvPr/>
        </p:nvCxnSpPr>
        <p:spPr>
          <a:xfrm>
            <a:off x="1751719" y="2593982"/>
            <a:ext cx="0" cy="2786288"/>
          </a:xfrm>
          <a:prstGeom prst="straightConnector1">
            <a:avLst/>
          </a:prstGeom>
          <a:noFill/>
          <a:ln w="38100" cap="flat" cmpd="sng">
            <a:solidFill>
              <a:schemeClr val="dk1"/>
            </a:solidFill>
            <a:prstDash val="solid"/>
            <a:miter lim="800000"/>
            <a:headEnd type="none" w="sm" len="sm"/>
            <a:tailEnd type="none" w="sm" len="sm"/>
          </a:ln>
        </p:spPr>
      </p:cxnSp>
      <p:cxnSp>
        <p:nvCxnSpPr>
          <p:cNvPr id="6" name="Google Shape;257;p24">
            <a:extLst>
              <a:ext uri="{FF2B5EF4-FFF2-40B4-BE49-F238E27FC236}">
                <a16:creationId xmlns:a16="http://schemas.microsoft.com/office/drawing/2014/main" id="{CFAC5666-B496-D05B-6525-E847FDD4D593}"/>
              </a:ext>
            </a:extLst>
          </p:cNvPr>
          <p:cNvCxnSpPr>
            <a:cxnSpLocks/>
          </p:cNvCxnSpPr>
          <p:nvPr/>
        </p:nvCxnSpPr>
        <p:spPr>
          <a:xfrm flipV="1">
            <a:off x="1760640" y="5361083"/>
            <a:ext cx="2875351" cy="508"/>
          </a:xfrm>
          <a:prstGeom prst="straightConnector1">
            <a:avLst/>
          </a:prstGeom>
          <a:noFill/>
          <a:ln w="38100" cap="flat" cmpd="sng">
            <a:solidFill>
              <a:schemeClr val="dk1"/>
            </a:solidFill>
            <a:prstDash val="solid"/>
            <a:miter lim="800000"/>
            <a:headEnd type="none" w="sm" len="sm"/>
            <a:tailEnd type="none" w="sm" len="sm"/>
          </a:ln>
        </p:spPr>
      </p:cxnSp>
      <p:sp>
        <p:nvSpPr>
          <p:cNvPr id="7" name="Google Shape;259;p24">
            <a:extLst>
              <a:ext uri="{FF2B5EF4-FFF2-40B4-BE49-F238E27FC236}">
                <a16:creationId xmlns:a16="http://schemas.microsoft.com/office/drawing/2014/main" id="{30E3BD73-FA33-8C8F-519C-DB2D2C5E4A0E}"/>
              </a:ext>
            </a:extLst>
          </p:cNvPr>
          <p:cNvSpPr/>
          <p:nvPr/>
        </p:nvSpPr>
        <p:spPr>
          <a:xfrm>
            <a:off x="1691870" y="5243607"/>
            <a:ext cx="184473" cy="187836"/>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260;p24" descr="Dollar Bill PNG Icon">
            <a:extLst>
              <a:ext uri="{FF2B5EF4-FFF2-40B4-BE49-F238E27FC236}">
                <a16:creationId xmlns:a16="http://schemas.microsoft.com/office/drawing/2014/main" id="{8314B93D-ACFB-45C5-28E1-A882CC93DD74}"/>
              </a:ext>
            </a:extLst>
          </p:cNvPr>
          <p:cNvPicPr preferRelativeResize="0"/>
          <p:nvPr/>
        </p:nvPicPr>
        <p:blipFill rotWithShape="1">
          <a:blip r:embed="rId3">
            <a:alphaModFix/>
          </a:blip>
          <a:srcRect/>
          <a:stretch/>
        </p:blipFill>
        <p:spPr>
          <a:xfrm>
            <a:off x="2849263" y="5336527"/>
            <a:ext cx="867253" cy="781023"/>
          </a:xfrm>
          <a:prstGeom prst="rect">
            <a:avLst/>
          </a:prstGeom>
          <a:noFill/>
          <a:ln>
            <a:no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1F1A62-2CE5-6E75-B154-CD8CED0AA97E}"/>
                  </a:ext>
                </a:extLst>
              </p:cNvPr>
              <p:cNvSpPr txBox="1"/>
              <p:nvPr/>
            </p:nvSpPr>
            <p:spPr>
              <a:xfrm>
                <a:off x="838200" y="3554464"/>
                <a:ext cx="43748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xmlns="">
          <p:sp>
            <p:nvSpPr>
              <p:cNvPr id="9" name="TextBox 8">
                <a:extLst>
                  <a:ext uri="{FF2B5EF4-FFF2-40B4-BE49-F238E27FC236}">
                    <a16:creationId xmlns:a16="http://schemas.microsoft.com/office/drawing/2014/main" id="{DB1F1A62-2CE5-6E75-B154-CD8CED0AA97E}"/>
                  </a:ext>
                </a:extLst>
              </p:cNvPr>
              <p:cNvSpPr txBox="1">
                <a:spLocks noRot="1" noChangeAspect="1" noMove="1" noResize="1" noEditPoints="1" noAdjustHandles="1" noChangeArrowheads="1" noChangeShapeType="1" noTextEdit="1"/>
              </p:cNvSpPr>
              <p:nvPr/>
            </p:nvSpPr>
            <p:spPr>
              <a:xfrm>
                <a:off x="838200" y="3554464"/>
                <a:ext cx="437489" cy="553998"/>
              </a:xfrm>
              <a:prstGeom prst="rect">
                <a:avLst/>
              </a:prstGeom>
              <a:blipFill>
                <a:blip r:embed="rId4"/>
                <a:stretch>
                  <a:fillRect l="-5714" r="-2857"/>
                </a:stretch>
              </a:blipFill>
            </p:spPr>
            <p:txBody>
              <a:bodyPr/>
              <a:lstStyle/>
              <a:p>
                <a:r>
                  <a:rPr lang="en-US">
                    <a:noFill/>
                  </a:rPr>
                  <a:t> </a:t>
                </a:r>
              </a:p>
            </p:txBody>
          </p:sp>
        </mc:Fallback>
      </mc:AlternateContent>
      <p:pic>
        <p:nvPicPr>
          <p:cNvPr id="10" name="Google Shape;277;p25" descr="A picture containing text&#10;&#10;Description automatically generated">
            <a:extLst>
              <a:ext uri="{FF2B5EF4-FFF2-40B4-BE49-F238E27FC236}">
                <a16:creationId xmlns:a16="http://schemas.microsoft.com/office/drawing/2014/main" id="{9AF41C2D-8546-7D11-FBB9-04EE9B09D2B7}"/>
              </a:ext>
            </a:extLst>
          </p:cNvPr>
          <p:cNvPicPr preferRelativeResize="0"/>
          <p:nvPr/>
        </p:nvPicPr>
        <p:blipFill rotWithShape="1">
          <a:blip r:embed="rId5">
            <a:alphaModFix/>
          </a:blip>
          <a:srcRect/>
          <a:stretch/>
        </p:blipFill>
        <p:spPr>
          <a:xfrm>
            <a:off x="1087515" y="3952029"/>
            <a:ext cx="320521" cy="354216"/>
          </a:xfrm>
          <a:prstGeom prst="rect">
            <a:avLst/>
          </a:prstGeom>
          <a:noFill/>
          <a:ln>
            <a:noFill/>
          </a:ln>
        </p:spPr>
      </p:pic>
      <p:sp>
        <p:nvSpPr>
          <p:cNvPr id="11" name="Freeform 10">
            <a:extLst>
              <a:ext uri="{FF2B5EF4-FFF2-40B4-BE49-F238E27FC236}">
                <a16:creationId xmlns:a16="http://schemas.microsoft.com/office/drawing/2014/main" id="{F0DEBE8F-09FB-ADDD-0053-1073FB02AA3F}"/>
              </a:ext>
            </a:extLst>
          </p:cNvPr>
          <p:cNvSpPr/>
          <p:nvPr/>
        </p:nvSpPr>
        <p:spPr>
          <a:xfrm>
            <a:off x="1764680" y="3516775"/>
            <a:ext cx="1886673" cy="1851950"/>
          </a:xfrm>
          <a:custGeom>
            <a:avLst/>
            <a:gdLst>
              <a:gd name="connsiteX0" fmla="*/ 0 w 1886673"/>
              <a:gd name="connsiteY0" fmla="*/ 1851950 h 1851950"/>
              <a:gd name="connsiteX1" fmla="*/ 150471 w 1886673"/>
              <a:gd name="connsiteY1" fmla="*/ 1307940 h 1851950"/>
              <a:gd name="connsiteX2" fmla="*/ 416688 w 1886673"/>
              <a:gd name="connsiteY2" fmla="*/ 844952 h 1851950"/>
              <a:gd name="connsiteX3" fmla="*/ 763929 w 1886673"/>
              <a:gd name="connsiteY3" fmla="*/ 509286 h 1851950"/>
              <a:gd name="connsiteX4" fmla="*/ 1215342 w 1886673"/>
              <a:gd name="connsiteY4" fmla="*/ 266218 h 1851950"/>
              <a:gd name="connsiteX5" fmla="*/ 1886673 w 1886673"/>
              <a:gd name="connsiteY5" fmla="*/ 0 h 185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673" h="1851950">
                <a:moveTo>
                  <a:pt x="0" y="1851950"/>
                </a:moveTo>
                <a:cubicBezTo>
                  <a:pt x="40511" y="1663861"/>
                  <a:pt x="81023" y="1475773"/>
                  <a:pt x="150471" y="1307940"/>
                </a:cubicBezTo>
                <a:cubicBezTo>
                  <a:pt x="219919" y="1140107"/>
                  <a:pt x="314445" y="978061"/>
                  <a:pt x="416688" y="844952"/>
                </a:cubicBezTo>
                <a:cubicBezTo>
                  <a:pt x="518931" y="711843"/>
                  <a:pt x="630820" y="605742"/>
                  <a:pt x="763929" y="509286"/>
                </a:cubicBezTo>
                <a:cubicBezTo>
                  <a:pt x="897038" y="412830"/>
                  <a:pt x="1028218" y="351099"/>
                  <a:pt x="1215342" y="266218"/>
                </a:cubicBezTo>
                <a:cubicBezTo>
                  <a:pt x="1402466" y="181337"/>
                  <a:pt x="1644569" y="90668"/>
                  <a:pt x="1886673" y="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CE68D8C-7F43-776F-D979-874AA8578894}"/>
              </a:ext>
            </a:extLst>
          </p:cNvPr>
          <p:cNvCxnSpPr>
            <a:cxnSpLocks/>
          </p:cNvCxnSpPr>
          <p:nvPr/>
        </p:nvCxnSpPr>
        <p:spPr>
          <a:xfrm>
            <a:off x="3642727" y="3516775"/>
            <a:ext cx="9843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Pie 29">
            <a:extLst>
              <a:ext uri="{FF2B5EF4-FFF2-40B4-BE49-F238E27FC236}">
                <a16:creationId xmlns:a16="http://schemas.microsoft.com/office/drawing/2014/main" id="{ECF6590A-141D-57D8-9AC0-C885A7FC5F80}"/>
              </a:ext>
            </a:extLst>
          </p:cNvPr>
          <p:cNvSpPr/>
          <p:nvPr/>
        </p:nvSpPr>
        <p:spPr>
          <a:xfrm>
            <a:off x="7564930" y="3507250"/>
            <a:ext cx="828640" cy="3711728"/>
          </a:xfrm>
          <a:prstGeom prst="pie">
            <a:avLst>
              <a:gd name="adj1" fmla="val 10798342"/>
              <a:gd name="adj2" fmla="val 16204751"/>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ounded Rectangle 31">
            <a:extLst>
              <a:ext uri="{FF2B5EF4-FFF2-40B4-BE49-F238E27FC236}">
                <a16:creationId xmlns:a16="http://schemas.microsoft.com/office/drawing/2014/main" id="{BE56E6DF-88CF-966F-4354-6CBB8B9A73F3}"/>
              </a:ext>
            </a:extLst>
          </p:cNvPr>
          <p:cNvSpPr/>
          <p:nvPr/>
        </p:nvSpPr>
        <p:spPr>
          <a:xfrm>
            <a:off x="7942988" y="3523656"/>
            <a:ext cx="82550" cy="1829275"/>
          </a:xfrm>
          <a:prstGeom prst="roundRect">
            <a:avLst>
              <a:gd name="adj" fmla="val 474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5E76DEB-9B7D-F443-BA40-1D8C109B211E}"/>
              </a:ext>
            </a:extLst>
          </p:cNvPr>
          <p:cNvCxnSpPr>
            <a:cxnSpLocks/>
          </p:cNvCxnSpPr>
          <p:nvPr/>
        </p:nvCxnSpPr>
        <p:spPr>
          <a:xfrm flipV="1">
            <a:off x="7568970" y="3118964"/>
            <a:ext cx="2284806" cy="2249761"/>
          </a:xfrm>
          <a:prstGeom prst="line">
            <a:avLst/>
          </a:prstGeom>
          <a:ln w="38100">
            <a:solidFill>
              <a:schemeClr val="tx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Google Shape;256;p24">
            <a:extLst>
              <a:ext uri="{FF2B5EF4-FFF2-40B4-BE49-F238E27FC236}">
                <a16:creationId xmlns:a16="http://schemas.microsoft.com/office/drawing/2014/main" id="{DB151008-AB71-8E3E-1FC1-DE83C8F2889D}"/>
              </a:ext>
            </a:extLst>
          </p:cNvPr>
          <p:cNvCxnSpPr>
            <a:cxnSpLocks/>
          </p:cNvCxnSpPr>
          <p:nvPr/>
        </p:nvCxnSpPr>
        <p:spPr>
          <a:xfrm>
            <a:off x="7556009" y="2593982"/>
            <a:ext cx="0" cy="2786288"/>
          </a:xfrm>
          <a:prstGeom prst="straightConnector1">
            <a:avLst/>
          </a:prstGeom>
          <a:noFill/>
          <a:ln w="38100" cap="flat" cmpd="sng">
            <a:solidFill>
              <a:schemeClr val="dk1"/>
            </a:solidFill>
            <a:prstDash val="solid"/>
            <a:miter lim="800000"/>
            <a:headEnd type="none" w="sm" len="sm"/>
            <a:tailEnd type="none" w="sm" len="sm"/>
          </a:ln>
        </p:spPr>
      </p:cxnSp>
      <p:cxnSp>
        <p:nvCxnSpPr>
          <p:cNvPr id="18" name="Google Shape;257;p24">
            <a:extLst>
              <a:ext uri="{FF2B5EF4-FFF2-40B4-BE49-F238E27FC236}">
                <a16:creationId xmlns:a16="http://schemas.microsoft.com/office/drawing/2014/main" id="{80B53719-1BD4-9DCB-90D1-61473C1A0EF7}"/>
              </a:ext>
            </a:extLst>
          </p:cNvPr>
          <p:cNvCxnSpPr>
            <a:cxnSpLocks/>
          </p:cNvCxnSpPr>
          <p:nvPr/>
        </p:nvCxnSpPr>
        <p:spPr>
          <a:xfrm flipV="1">
            <a:off x="7564930" y="5361083"/>
            <a:ext cx="2875351" cy="508"/>
          </a:xfrm>
          <a:prstGeom prst="straightConnector1">
            <a:avLst/>
          </a:prstGeom>
          <a:noFill/>
          <a:ln w="38100" cap="flat" cmpd="sng">
            <a:solidFill>
              <a:schemeClr val="dk1"/>
            </a:solidFill>
            <a:prstDash val="solid"/>
            <a:miter lim="800000"/>
            <a:headEnd type="none" w="sm" len="sm"/>
            <a:tailEnd type="none" w="sm" len="sm"/>
          </a:ln>
        </p:spPr>
      </p:cxnSp>
      <p:sp>
        <p:nvSpPr>
          <p:cNvPr id="19" name="Google Shape;259;p24">
            <a:extLst>
              <a:ext uri="{FF2B5EF4-FFF2-40B4-BE49-F238E27FC236}">
                <a16:creationId xmlns:a16="http://schemas.microsoft.com/office/drawing/2014/main" id="{3313592C-C307-90D6-999A-B12AD6DFE011}"/>
              </a:ext>
            </a:extLst>
          </p:cNvPr>
          <p:cNvSpPr/>
          <p:nvPr/>
        </p:nvSpPr>
        <p:spPr>
          <a:xfrm>
            <a:off x="7496160" y="5243607"/>
            <a:ext cx="184473" cy="187836"/>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 name="Google Shape;260;p24" descr="Dollar Bill PNG Icon">
            <a:extLst>
              <a:ext uri="{FF2B5EF4-FFF2-40B4-BE49-F238E27FC236}">
                <a16:creationId xmlns:a16="http://schemas.microsoft.com/office/drawing/2014/main" id="{77D50C9E-3D7D-53DF-E5DE-F9906B23532B}"/>
              </a:ext>
            </a:extLst>
          </p:cNvPr>
          <p:cNvPicPr preferRelativeResize="0"/>
          <p:nvPr/>
        </p:nvPicPr>
        <p:blipFill rotWithShape="1">
          <a:blip r:embed="rId3">
            <a:alphaModFix/>
          </a:blip>
          <a:srcRect/>
          <a:stretch/>
        </p:blipFill>
        <p:spPr>
          <a:xfrm>
            <a:off x="8653553" y="5336527"/>
            <a:ext cx="867253" cy="781023"/>
          </a:xfrm>
          <a:prstGeom prst="rect">
            <a:avLst/>
          </a:prstGeom>
          <a:noFill/>
          <a:ln>
            <a:noFill/>
          </a:ln>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CA93B0-62CF-5965-CA14-A96C2815CED3}"/>
                  </a:ext>
                </a:extLst>
              </p:cNvPr>
              <p:cNvSpPr txBox="1"/>
              <p:nvPr/>
            </p:nvSpPr>
            <p:spPr>
              <a:xfrm>
                <a:off x="6642490" y="3554464"/>
                <a:ext cx="43748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xmlns="">
          <p:sp>
            <p:nvSpPr>
              <p:cNvPr id="21" name="TextBox 20">
                <a:extLst>
                  <a:ext uri="{FF2B5EF4-FFF2-40B4-BE49-F238E27FC236}">
                    <a16:creationId xmlns:a16="http://schemas.microsoft.com/office/drawing/2014/main" id="{19CA93B0-62CF-5965-CA14-A96C2815CED3}"/>
                  </a:ext>
                </a:extLst>
              </p:cNvPr>
              <p:cNvSpPr txBox="1">
                <a:spLocks noRot="1" noChangeAspect="1" noMove="1" noResize="1" noEditPoints="1" noAdjustHandles="1" noChangeArrowheads="1" noChangeShapeType="1" noTextEdit="1"/>
              </p:cNvSpPr>
              <p:nvPr/>
            </p:nvSpPr>
            <p:spPr>
              <a:xfrm>
                <a:off x="6642490" y="3554464"/>
                <a:ext cx="437489" cy="553998"/>
              </a:xfrm>
              <a:prstGeom prst="rect">
                <a:avLst/>
              </a:prstGeom>
              <a:blipFill>
                <a:blip r:embed="rId4"/>
                <a:stretch>
                  <a:fillRect l="-5714" r="-2857"/>
                </a:stretch>
              </a:blipFill>
            </p:spPr>
            <p:txBody>
              <a:bodyPr/>
              <a:lstStyle/>
              <a:p>
                <a:r>
                  <a:rPr lang="en-US">
                    <a:noFill/>
                  </a:rPr>
                  <a:t> </a:t>
                </a:r>
              </a:p>
            </p:txBody>
          </p:sp>
        </mc:Fallback>
      </mc:AlternateContent>
      <p:pic>
        <p:nvPicPr>
          <p:cNvPr id="22" name="Google Shape;277;p25" descr="A picture containing text&#10;&#10;Description automatically generated">
            <a:extLst>
              <a:ext uri="{FF2B5EF4-FFF2-40B4-BE49-F238E27FC236}">
                <a16:creationId xmlns:a16="http://schemas.microsoft.com/office/drawing/2014/main" id="{32EE4135-CEF5-922A-D11F-29B677B7355D}"/>
              </a:ext>
            </a:extLst>
          </p:cNvPr>
          <p:cNvPicPr preferRelativeResize="0"/>
          <p:nvPr/>
        </p:nvPicPr>
        <p:blipFill rotWithShape="1">
          <a:blip r:embed="rId5">
            <a:alphaModFix/>
          </a:blip>
          <a:srcRect/>
          <a:stretch/>
        </p:blipFill>
        <p:spPr>
          <a:xfrm>
            <a:off x="6891805" y="3952029"/>
            <a:ext cx="320521" cy="354216"/>
          </a:xfrm>
          <a:prstGeom prst="rect">
            <a:avLst/>
          </a:prstGeom>
          <a:noFill/>
          <a:ln>
            <a:noFill/>
          </a:ln>
        </p:spPr>
      </p:pic>
      <p:cxnSp>
        <p:nvCxnSpPr>
          <p:cNvPr id="24" name="Straight Connector 23">
            <a:extLst>
              <a:ext uri="{FF2B5EF4-FFF2-40B4-BE49-F238E27FC236}">
                <a16:creationId xmlns:a16="http://schemas.microsoft.com/office/drawing/2014/main" id="{74B2CD94-F5FB-505C-0EE4-EF74FE657604}"/>
              </a:ext>
            </a:extLst>
          </p:cNvPr>
          <p:cNvCxnSpPr>
            <a:cxnSpLocks/>
            <a:stCxn id="30" idx="3"/>
          </p:cNvCxnSpPr>
          <p:nvPr/>
        </p:nvCxnSpPr>
        <p:spPr>
          <a:xfrm>
            <a:off x="7979250" y="3507250"/>
            <a:ext cx="245211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AAA114F-1A42-0BD6-7516-751344EA506E}"/>
              </a:ext>
            </a:extLst>
          </p:cNvPr>
          <p:cNvSpPr txBox="1"/>
          <p:nvPr/>
        </p:nvSpPr>
        <p:spPr>
          <a:xfrm>
            <a:off x="838199" y="1586127"/>
            <a:ext cx="6099858"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We focus on two types of value functions:</a:t>
            </a:r>
          </a:p>
        </p:txBody>
      </p:sp>
      <p:sp>
        <p:nvSpPr>
          <p:cNvPr id="37" name="Oval 36">
            <a:extLst>
              <a:ext uri="{FF2B5EF4-FFF2-40B4-BE49-F238E27FC236}">
                <a16:creationId xmlns:a16="http://schemas.microsoft.com/office/drawing/2014/main" id="{39B6E6E9-41EB-D1DC-2FCA-989EC92852BA}"/>
              </a:ext>
            </a:extLst>
          </p:cNvPr>
          <p:cNvSpPr>
            <a:spLocks noChangeAspect="1"/>
          </p:cNvSpPr>
          <p:nvPr/>
        </p:nvSpPr>
        <p:spPr>
          <a:xfrm>
            <a:off x="804274" y="2601895"/>
            <a:ext cx="517069" cy="5170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Calibri" panose="020F0502020204030204" pitchFamily="34" charset="0"/>
                <a:cs typeface="Calibri" panose="020F0502020204030204" pitchFamily="34" charset="0"/>
              </a:rPr>
              <a:t>1</a:t>
            </a:r>
          </a:p>
        </p:txBody>
      </p:sp>
      <p:sp>
        <p:nvSpPr>
          <p:cNvPr id="38" name="Oval 37">
            <a:extLst>
              <a:ext uri="{FF2B5EF4-FFF2-40B4-BE49-F238E27FC236}">
                <a16:creationId xmlns:a16="http://schemas.microsoft.com/office/drawing/2014/main" id="{D1F4F9F2-87BD-9DDB-AB26-417B1BF89E25}"/>
              </a:ext>
            </a:extLst>
          </p:cNvPr>
          <p:cNvSpPr>
            <a:spLocks noChangeAspect="1"/>
          </p:cNvSpPr>
          <p:nvPr/>
        </p:nvSpPr>
        <p:spPr>
          <a:xfrm>
            <a:off x="6642490" y="2605615"/>
            <a:ext cx="517069" cy="5170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Calibri" panose="020F0502020204030204" pitchFamily="34" charset="0"/>
                <a:cs typeface="Calibri" panose="020F0502020204030204" pitchFamily="34" charset="0"/>
              </a:rPr>
              <a:t>2</a:t>
            </a:r>
          </a:p>
        </p:txBody>
      </p:sp>
      <p:sp>
        <p:nvSpPr>
          <p:cNvPr id="40" name="TextBox 39">
            <a:extLst>
              <a:ext uri="{FF2B5EF4-FFF2-40B4-BE49-F238E27FC236}">
                <a16:creationId xmlns:a16="http://schemas.microsoft.com/office/drawing/2014/main" id="{794BB451-594E-E96B-2BD7-C9F5F31CD779}"/>
              </a:ext>
            </a:extLst>
          </p:cNvPr>
          <p:cNvSpPr txBox="1"/>
          <p:nvPr/>
        </p:nvSpPr>
        <p:spPr>
          <a:xfrm>
            <a:off x="1032376" y="5977633"/>
            <a:ext cx="4501025"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Value remains steep until it hits the end</a:t>
            </a:r>
          </a:p>
        </p:txBody>
      </p:sp>
      <p:sp>
        <p:nvSpPr>
          <p:cNvPr id="42" name="TextBox 41">
            <a:extLst>
              <a:ext uri="{FF2B5EF4-FFF2-40B4-BE49-F238E27FC236}">
                <a16:creationId xmlns:a16="http://schemas.microsoft.com/office/drawing/2014/main" id="{CBED8870-195A-48D0-8C37-08C1743FA98C}"/>
              </a:ext>
            </a:extLst>
          </p:cNvPr>
          <p:cNvSpPr txBox="1"/>
          <p:nvPr/>
        </p:nvSpPr>
        <p:spPr>
          <a:xfrm>
            <a:off x="7166243" y="5977633"/>
            <a:ext cx="3841871"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Value function gets flat quickly</a:t>
            </a:r>
          </a:p>
        </p:txBody>
      </p:sp>
    </p:spTree>
    <p:extLst>
      <p:ext uri="{BB962C8B-B14F-4D97-AF65-F5344CB8AC3E}">
        <p14:creationId xmlns:p14="http://schemas.microsoft.com/office/powerpoint/2010/main" val="861325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8C-5E4A-3A78-0EB2-EA66E154C9FC}"/>
              </a:ext>
            </a:extLst>
          </p:cNvPr>
          <p:cNvSpPr>
            <a:spLocks noGrp="1"/>
          </p:cNvSpPr>
          <p:nvPr>
            <p:ph type="title"/>
          </p:nvPr>
        </p:nvSpPr>
        <p:spPr/>
        <p:txBody>
          <a:bodyPr/>
          <a:lstStyle/>
          <a:p>
            <a:r>
              <a:rPr lang="en-US" dirty="0"/>
              <a:t>Settings of Interest</a:t>
            </a:r>
          </a:p>
        </p:txBody>
      </p:sp>
      <p:sp>
        <p:nvSpPr>
          <p:cNvPr id="7" name="Rectangle 6">
            <a:extLst>
              <a:ext uri="{FF2B5EF4-FFF2-40B4-BE49-F238E27FC236}">
                <a16:creationId xmlns:a16="http://schemas.microsoft.com/office/drawing/2014/main" id="{0E6492D9-3204-8C05-00BF-B8A6934A1092}"/>
              </a:ext>
            </a:extLst>
          </p:cNvPr>
          <p:cNvSpPr/>
          <p:nvPr/>
        </p:nvSpPr>
        <p:spPr>
          <a:xfrm>
            <a:off x="4256314"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FF4B4D-2A38-804B-88D9-6FD5A420AD31}"/>
              </a:ext>
            </a:extLst>
          </p:cNvPr>
          <p:cNvSpPr/>
          <p:nvPr/>
        </p:nvSpPr>
        <p:spPr>
          <a:xfrm>
            <a:off x="4256314" y="4136571"/>
            <a:ext cx="2198913"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3B5387-40B1-A7CF-FF9E-8F120545E575}"/>
              </a:ext>
            </a:extLst>
          </p:cNvPr>
          <p:cNvSpPr/>
          <p:nvPr/>
        </p:nvSpPr>
        <p:spPr>
          <a:xfrm>
            <a:off x="6455228"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C5D28-DDBF-5816-FDCE-B551A72E0FD6}"/>
              </a:ext>
            </a:extLst>
          </p:cNvPr>
          <p:cNvSpPr/>
          <p:nvPr/>
        </p:nvSpPr>
        <p:spPr>
          <a:xfrm>
            <a:off x="4256313"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Ex Ante</a:t>
            </a:r>
          </a:p>
        </p:txBody>
      </p:sp>
      <p:sp>
        <p:nvSpPr>
          <p:cNvPr id="12" name="Rectangle 11">
            <a:extLst>
              <a:ext uri="{FF2B5EF4-FFF2-40B4-BE49-F238E27FC236}">
                <a16:creationId xmlns:a16="http://schemas.microsoft.com/office/drawing/2014/main" id="{F99B0055-66FF-4CFB-AF06-E277285E7C35}"/>
              </a:ext>
            </a:extLst>
          </p:cNvPr>
          <p:cNvSpPr/>
          <p:nvPr/>
        </p:nvSpPr>
        <p:spPr>
          <a:xfrm>
            <a:off x="6455227"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Interim</a:t>
            </a:r>
          </a:p>
        </p:txBody>
      </p:sp>
      <p:sp>
        <p:nvSpPr>
          <p:cNvPr id="13" name="Rectangle 12">
            <a:extLst>
              <a:ext uri="{FF2B5EF4-FFF2-40B4-BE49-F238E27FC236}">
                <a16:creationId xmlns:a16="http://schemas.microsoft.com/office/drawing/2014/main" id="{8B4C51EA-57DC-3E24-AE9C-60E9B374756C}"/>
              </a:ext>
            </a:extLst>
          </p:cNvPr>
          <p:cNvSpPr/>
          <p:nvPr/>
        </p:nvSpPr>
        <p:spPr>
          <a:xfrm>
            <a:off x="2906486" y="4136570"/>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Flat</a:t>
            </a:r>
          </a:p>
        </p:txBody>
      </p:sp>
      <p:sp>
        <p:nvSpPr>
          <p:cNvPr id="14" name="Rectangle 13">
            <a:extLst>
              <a:ext uri="{FF2B5EF4-FFF2-40B4-BE49-F238E27FC236}">
                <a16:creationId xmlns:a16="http://schemas.microsoft.com/office/drawing/2014/main" id="{42B7BAE8-5301-F822-FFC4-A999A762A7B5}"/>
              </a:ext>
            </a:extLst>
          </p:cNvPr>
          <p:cNvSpPr/>
          <p:nvPr/>
        </p:nvSpPr>
        <p:spPr>
          <a:xfrm>
            <a:off x="2906486" y="3428996"/>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Steep</a:t>
            </a:r>
          </a:p>
        </p:txBody>
      </p:sp>
      <p:sp>
        <p:nvSpPr>
          <p:cNvPr id="18" name="Rectangle 17">
            <a:extLst>
              <a:ext uri="{FF2B5EF4-FFF2-40B4-BE49-F238E27FC236}">
                <a16:creationId xmlns:a16="http://schemas.microsoft.com/office/drawing/2014/main" id="{8FB2E886-9D00-3B40-86DE-5C3D3AEDC498}"/>
              </a:ext>
            </a:extLst>
          </p:cNvPr>
          <p:cNvSpPr/>
          <p:nvPr/>
        </p:nvSpPr>
        <p:spPr>
          <a:xfrm>
            <a:off x="4256311" y="2362198"/>
            <a:ext cx="4397831"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Player Information</a:t>
            </a:r>
          </a:p>
        </p:txBody>
      </p:sp>
      <p:sp>
        <p:nvSpPr>
          <p:cNvPr id="19" name="Rectangle 18">
            <a:extLst>
              <a:ext uri="{FF2B5EF4-FFF2-40B4-BE49-F238E27FC236}">
                <a16:creationId xmlns:a16="http://schemas.microsoft.com/office/drawing/2014/main" id="{D31D9A26-1B97-5622-397C-20447128144F}"/>
              </a:ext>
            </a:extLst>
          </p:cNvPr>
          <p:cNvSpPr/>
          <p:nvPr/>
        </p:nvSpPr>
        <p:spPr>
          <a:xfrm>
            <a:off x="1556658" y="3428992"/>
            <a:ext cx="1349827" cy="1415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Value Function</a:t>
            </a:r>
          </a:p>
        </p:txBody>
      </p:sp>
      <p:sp>
        <p:nvSpPr>
          <p:cNvPr id="20" name="Rectangle 19">
            <a:extLst>
              <a:ext uri="{FF2B5EF4-FFF2-40B4-BE49-F238E27FC236}">
                <a16:creationId xmlns:a16="http://schemas.microsoft.com/office/drawing/2014/main" id="{D3078FA9-2110-B6BB-1D9C-7D3B199894AB}"/>
              </a:ext>
            </a:extLst>
          </p:cNvPr>
          <p:cNvSpPr/>
          <p:nvPr/>
        </p:nvSpPr>
        <p:spPr>
          <a:xfrm>
            <a:off x="6455226" y="4136567"/>
            <a:ext cx="2198913"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213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8C-5E4A-3A78-0EB2-EA66E154C9FC}"/>
              </a:ext>
            </a:extLst>
          </p:cNvPr>
          <p:cNvSpPr>
            <a:spLocks noGrp="1"/>
          </p:cNvSpPr>
          <p:nvPr>
            <p:ph type="title"/>
          </p:nvPr>
        </p:nvSpPr>
        <p:spPr/>
        <p:txBody>
          <a:bodyPr/>
          <a:lstStyle/>
          <a:p>
            <a:r>
              <a:rPr lang="en-US" dirty="0"/>
              <a:t>Settings of Interest</a:t>
            </a:r>
          </a:p>
        </p:txBody>
      </p:sp>
      <p:sp>
        <p:nvSpPr>
          <p:cNvPr id="7" name="Rectangle 6">
            <a:extLst>
              <a:ext uri="{FF2B5EF4-FFF2-40B4-BE49-F238E27FC236}">
                <a16:creationId xmlns:a16="http://schemas.microsoft.com/office/drawing/2014/main" id="{0E6492D9-3204-8C05-00BF-B8A6934A1092}"/>
              </a:ext>
            </a:extLst>
          </p:cNvPr>
          <p:cNvSpPr/>
          <p:nvPr/>
        </p:nvSpPr>
        <p:spPr>
          <a:xfrm>
            <a:off x="4256314"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FF4B4D-2A38-804B-88D9-6FD5A420AD31}"/>
              </a:ext>
            </a:extLst>
          </p:cNvPr>
          <p:cNvSpPr/>
          <p:nvPr/>
        </p:nvSpPr>
        <p:spPr>
          <a:xfrm>
            <a:off x="4256314" y="4136561"/>
            <a:ext cx="4397828"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3B5387-40B1-A7CF-FF9E-8F120545E575}"/>
              </a:ext>
            </a:extLst>
          </p:cNvPr>
          <p:cNvSpPr/>
          <p:nvPr/>
        </p:nvSpPr>
        <p:spPr>
          <a:xfrm>
            <a:off x="6455228"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C5D28-DDBF-5816-FDCE-B551A72E0FD6}"/>
              </a:ext>
            </a:extLst>
          </p:cNvPr>
          <p:cNvSpPr/>
          <p:nvPr/>
        </p:nvSpPr>
        <p:spPr>
          <a:xfrm>
            <a:off x="4256313"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Ex Ante</a:t>
            </a:r>
          </a:p>
        </p:txBody>
      </p:sp>
      <p:sp>
        <p:nvSpPr>
          <p:cNvPr id="12" name="Rectangle 11">
            <a:extLst>
              <a:ext uri="{FF2B5EF4-FFF2-40B4-BE49-F238E27FC236}">
                <a16:creationId xmlns:a16="http://schemas.microsoft.com/office/drawing/2014/main" id="{F99B0055-66FF-4CFB-AF06-E277285E7C35}"/>
              </a:ext>
            </a:extLst>
          </p:cNvPr>
          <p:cNvSpPr/>
          <p:nvPr/>
        </p:nvSpPr>
        <p:spPr>
          <a:xfrm>
            <a:off x="6455227"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Interim</a:t>
            </a:r>
          </a:p>
        </p:txBody>
      </p:sp>
      <p:sp>
        <p:nvSpPr>
          <p:cNvPr id="13" name="Rectangle 12">
            <a:extLst>
              <a:ext uri="{FF2B5EF4-FFF2-40B4-BE49-F238E27FC236}">
                <a16:creationId xmlns:a16="http://schemas.microsoft.com/office/drawing/2014/main" id="{8B4C51EA-57DC-3E24-AE9C-60E9B374756C}"/>
              </a:ext>
            </a:extLst>
          </p:cNvPr>
          <p:cNvSpPr/>
          <p:nvPr/>
        </p:nvSpPr>
        <p:spPr>
          <a:xfrm>
            <a:off x="2906486" y="4136570"/>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Flat</a:t>
            </a:r>
          </a:p>
        </p:txBody>
      </p:sp>
      <p:sp>
        <p:nvSpPr>
          <p:cNvPr id="14" name="Rectangle 13">
            <a:extLst>
              <a:ext uri="{FF2B5EF4-FFF2-40B4-BE49-F238E27FC236}">
                <a16:creationId xmlns:a16="http://schemas.microsoft.com/office/drawing/2014/main" id="{42B7BAE8-5301-F822-FFC4-A999A762A7B5}"/>
              </a:ext>
            </a:extLst>
          </p:cNvPr>
          <p:cNvSpPr/>
          <p:nvPr/>
        </p:nvSpPr>
        <p:spPr>
          <a:xfrm>
            <a:off x="2906486" y="3428996"/>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Steep</a:t>
            </a:r>
          </a:p>
        </p:txBody>
      </p:sp>
      <p:sp>
        <p:nvSpPr>
          <p:cNvPr id="18" name="Rectangle 17">
            <a:extLst>
              <a:ext uri="{FF2B5EF4-FFF2-40B4-BE49-F238E27FC236}">
                <a16:creationId xmlns:a16="http://schemas.microsoft.com/office/drawing/2014/main" id="{8FB2E886-9D00-3B40-86DE-5C3D3AEDC498}"/>
              </a:ext>
            </a:extLst>
          </p:cNvPr>
          <p:cNvSpPr/>
          <p:nvPr/>
        </p:nvSpPr>
        <p:spPr>
          <a:xfrm>
            <a:off x="4256311" y="2362198"/>
            <a:ext cx="4397831"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Player Information</a:t>
            </a:r>
          </a:p>
        </p:txBody>
      </p:sp>
      <p:sp>
        <p:nvSpPr>
          <p:cNvPr id="19" name="Rectangle 18">
            <a:extLst>
              <a:ext uri="{FF2B5EF4-FFF2-40B4-BE49-F238E27FC236}">
                <a16:creationId xmlns:a16="http://schemas.microsoft.com/office/drawing/2014/main" id="{D31D9A26-1B97-5622-397C-20447128144F}"/>
              </a:ext>
            </a:extLst>
          </p:cNvPr>
          <p:cNvSpPr/>
          <p:nvPr/>
        </p:nvSpPr>
        <p:spPr>
          <a:xfrm>
            <a:off x="1556658" y="3428992"/>
            <a:ext cx="1349827" cy="1415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Value Function</a:t>
            </a:r>
          </a:p>
        </p:txBody>
      </p:sp>
    </p:spTree>
    <p:extLst>
      <p:ext uri="{BB962C8B-B14F-4D97-AF65-F5344CB8AC3E}">
        <p14:creationId xmlns:p14="http://schemas.microsoft.com/office/powerpoint/2010/main" val="288642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8C-5E4A-3A78-0EB2-EA66E154C9FC}"/>
              </a:ext>
            </a:extLst>
          </p:cNvPr>
          <p:cNvSpPr>
            <a:spLocks noGrp="1"/>
          </p:cNvSpPr>
          <p:nvPr>
            <p:ph type="title"/>
          </p:nvPr>
        </p:nvSpPr>
        <p:spPr/>
        <p:txBody>
          <a:bodyPr/>
          <a:lstStyle/>
          <a:p>
            <a:r>
              <a:rPr lang="en-US" dirty="0"/>
              <a:t>Settings of Interest</a:t>
            </a:r>
          </a:p>
        </p:txBody>
      </p:sp>
      <p:sp>
        <p:nvSpPr>
          <p:cNvPr id="7" name="Rectangle 6">
            <a:extLst>
              <a:ext uri="{FF2B5EF4-FFF2-40B4-BE49-F238E27FC236}">
                <a16:creationId xmlns:a16="http://schemas.microsoft.com/office/drawing/2014/main" id="{0E6492D9-3204-8C05-00BF-B8A6934A1092}"/>
              </a:ext>
            </a:extLst>
          </p:cNvPr>
          <p:cNvSpPr/>
          <p:nvPr/>
        </p:nvSpPr>
        <p:spPr>
          <a:xfrm>
            <a:off x="4256314"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FF4B4D-2A38-804B-88D9-6FD5A420AD31}"/>
              </a:ext>
            </a:extLst>
          </p:cNvPr>
          <p:cNvSpPr/>
          <p:nvPr/>
        </p:nvSpPr>
        <p:spPr>
          <a:xfrm>
            <a:off x="4256314" y="4136561"/>
            <a:ext cx="4397828"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3B5387-40B1-A7CF-FF9E-8F120545E575}"/>
              </a:ext>
            </a:extLst>
          </p:cNvPr>
          <p:cNvSpPr/>
          <p:nvPr/>
        </p:nvSpPr>
        <p:spPr>
          <a:xfrm>
            <a:off x="6455228"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C5D28-DDBF-5816-FDCE-B551A72E0FD6}"/>
              </a:ext>
            </a:extLst>
          </p:cNvPr>
          <p:cNvSpPr/>
          <p:nvPr/>
        </p:nvSpPr>
        <p:spPr>
          <a:xfrm>
            <a:off x="4256313"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Ex Ante</a:t>
            </a:r>
          </a:p>
        </p:txBody>
      </p:sp>
      <p:sp>
        <p:nvSpPr>
          <p:cNvPr id="12" name="Rectangle 11">
            <a:extLst>
              <a:ext uri="{FF2B5EF4-FFF2-40B4-BE49-F238E27FC236}">
                <a16:creationId xmlns:a16="http://schemas.microsoft.com/office/drawing/2014/main" id="{F99B0055-66FF-4CFB-AF06-E277285E7C35}"/>
              </a:ext>
            </a:extLst>
          </p:cNvPr>
          <p:cNvSpPr/>
          <p:nvPr/>
        </p:nvSpPr>
        <p:spPr>
          <a:xfrm>
            <a:off x="6455227"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Interim</a:t>
            </a:r>
          </a:p>
        </p:txBody>
      </p:sp>
      <p:sp>
        <p:nvSpPr>
          <p:cNvPr id="13" name="Rectangle 12">
            <a:extLst>
              <a:ext uri="{FF2B5EF4-FFF2-40B4-BE49-F238E27FC236}">
                <a16:creationId xmlns:a16="http://schemas.microsoft.com/office/drawing/2014/main" id="{8B4C51EA-57DC-3E24-AE9C-60E9B374756C}"/>
              </a:ext>
            </a:extLst>
          </p:cNvPr>
          <p:cNvSpPr/>
          <p:nvPr/>
        </p:nvSpPr>
        <p:spPr>
          <a:xfrm>
            <a:off x="2906486" y="4136570"/>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Flat</a:t>
            </a:r>
          </a:p>
        </p:txBody>
      </p:sp>
      <p:sp>
        <p:nvSpPr>
          <p:cNvPr id="14" name="Rectangle 13">
            <a:extLst>
              <a:ext uri="{FF2B5EF4-FFF2-40B4-BE49-F238E27FC236}">
                <a16:creationId xmlns:a16="http://schemas.microsoft.com/office/drawing/2014/main" id="{42B7BAE8-5301-F822-FFC4-A999A762A7B5}"/>
              </a:ext>
            </a:extLst>
          </p:cNvPr>
          <p:cNvSpPr/>
          <p:nvPr/>
        </p:nvSpPr>
        <p:spPr>
          <a:xfrm>
            <a:off x="2906486" y="3428996"/>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Steep</a:t>
            </a:r>
          </a:p>
        </p:txBody>
      </p:sp>
      <p:sp>
        <p:nvSpPr>
          <p:cNvPr id="15" name="Rectangle 14">
            <a:extLst>
              <a:ext uri="{FF2B5EF4-FFF2-40B4-BE49-F238E27FC236}">
                <a16:creationId xmlns:a16="http://schemas.microsoft.com/office/drawing/2014/main" id="{E91E9EB7-DC46-9FD1-06A9-15EF5DE24073}"/>
              </a:ext>
            </a:extLst>
          </p:cNvPr>
          <p:cNvSpPr>
            <a:spLocks noChangeAspect="1"/>
          </p:cNvSpPr>
          <p:nvPr/>
        </p:nvSpPr>
        <p:spPr>
          <a:xfrm>
            <a:off x="5097235" y="3524247"/>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E19C8D81-7C32-AB7E-B7B7-215DB469857A}"/>
              </a:ext>
            </a:extLst>
          </p:cNvPr>
          <p:cNvSpPr>
            <a:spLocks noChangeAspect="1"/>
          </p:cNvSpPr>
          <p:nvPr/>
        </p:nvSpPr>
        <p:spPr>
          <a:xfrm>
            <a:off x="7296149" y="3524246"/>
            <a:ext cx="517069" cy="51706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17" name="Rectangle 16">
            <a:extLst>
              <a:ext uri="{FF2B5EF4-FFF2-40B4-BE49-F238E27FC236}">
                <a16:creationId xmlns:a16="http://schemas.microsoft.com/office/drawing/2014/main" id="{CC5395EB-E71C-7FD2-E879-511E934F0EF0}"/>
              </a:ext>
            </a:extLst>
          </p:cNvPr>
          <p:cNvSpPr>
            <a:spLocks noChangeAspect="1"/>
          </p:cNvSpPr>
          <p:nvPr/>
        </p:nvSpPr>
        <p:spPr>
          <a:xfrm>
            <a:off x="6196692" y="4231822"/>
            <a:ext cx="517069"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
        <p:nvSpPr>
          <p:cNvPr id="18" name="Rectangle 17">
            <a:extLst>
              <a:ext uri="{FF2B5EF4-FFF2-40B4-BE49-F238E27FC236}">
                <a16:creationId xmlns:a16="http://schemas.microsoft.com/office/drawing/2014/main" id="{8FB2E886-9D00-3B40-86DE-5C3D3AEDC498}"/>
              </a:ext>
            </a:extLst>
          </p:cNvPr>
          <p:cNvSpPr/>
          <p:nvPr/>
        </p:nvSpPr>
        <p:spPr>
          <a:xfrm>
            <a:off x="4256311" y="2362198"/>
            <a:ext cx="4397831"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Player Information</a:t>
            </a:r>
          </a:p>
        </p:txBody>
      </p:sp>
      <p:sp>
        <p:nvSpPr>
          <p:cNvPr id="19" name="Rectangle 18">
            <a:extLst>
              <a:ext uri="{FF2B5EF4-FFF2-40B4-BE49-F238E27FC236}">
                <a16:creationId xmlns:a16="http://schemas.microsoft.com/office/drawing/2014/main" id="{D31D9A26-1B97-5622-397C-20447128144F}"/>
              </a:ext>
            </a:extLst>
          </p:cNvPr>
          <p:cNvSpPr/>
          <p:nvPr/>
        </p:nvSpPr>
        <p:spPr>
          <a:xfrm>
            <a:off x="1556658" y="3428992"/>
            <a:ext cx="1349827" cy="1415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Value Function</a:t>
            </a:r>
          </a:p>
        </p:txBody>
      </p:sp>
    </p:spTree>
    <p:extLst>
      <p:ext uri="{BB962C8B-B14F-4D97-AF65-F5344CB8AC3E}">
        <p14:creationId xmlns:p14="http://schemas.microsoft.com/office/powerpoint/2010/main" val="55188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8C-5E4A-3A78-0EB2-EA66E154C9FC}"/>
              </a:ext>
            </a:extLst>
          </p:cNvPr>
          <p:cNvSpPr>
            <a:spLocks noGrp="1"/>
          </p:cNvSpPr>
          <p:nvPr>
            <p:ph type="title"/>
          </p:nvPr>
        </p:nvSpPr>
        <p:spPr/>
        <p:txBody>
          <a:bodyPr/>
          <a:lstStyle/>
          <a:p>
            <a:r>
              <a:rPr lang="en-US" dirty="0"/>
              <a:t>Settings of Interest</a:t>
            </a:r>
          </a:p>
        </p:txBody>
      </p:sp>
      <p:sp>
        <p:nvSpPr>
          <p:cNvPr id="7" name="Rectangle 6">
            <a:extLst>
              <a:ext uri="{FF2B5EF4-FFF2-40B4-BE49-F238E27FC236}">
                <a16:creationId xmlns:a16="http://schemas.microsoft.com/office/drawing/2014/main" id="{0E6492D9-3204-8C05-00BF-B8A6934A1092}"/>
              </a:ext>
            </a:extLst>
          </p:cNvPr>
          <p:cNvSpPr/>
          <p:nvPr/>
        </p:nvSpPr>
        <p:spPr>
          <a:xfrm>
            <a:off x="4256314"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FF4B4D-2A38-804B-88D9-6FD5A420AD31}"/>
              </a:ext>
            </a:extLst>
          </p:cNvPr>
          <p:cNvSpPr/>
          <p:nvPr/>
        </p:nvSpPr>
        <p:spPr>
          <a:xfrm>
            <a:off x="4256314" y="4136561"/>
            <a:ext cx="4397828"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3B5387-40B1-A7CF-FF9E-8F120545E575}"/>
              </a:ext>
            </a:extLst>
          </p:cNvPr>
          <p:cNvSpPr/>
          <p:nvPr/>
        </p:nvSpPr>
        <p:spPr>
          <a:xfrm>
            <a:off x="6455228"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C5D28-DDBF-5816-FDCE-B551A72E0FD6}"/>
              </a:ext>
            </a:extLst>
          </p:cNvPr>
          <p:cNvSpPr/>
          <p:nvPr/>
        </p:nvSpPr>
        <p:spPr>
          <a:xfrm>
            <a:off x="4256313"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Ex Ante</a:t>
            </a:r>
          </a:p>
        </p:txBody>
      </p:sp>
      <p:sp>
        <p:nvSpPr>
          <p:cNvPr id="12" name="Rectangle 11">
            <a:extLst>
              <a:ext uri="{FF2B5EF4-FFF2-40B4-BE49-F238E27FC236}">
                <a16:creationId xmlns:a16="http://schemas.microsoft.com/office/drawing/2014/main" id="{F99B0055-66FF-4CFB-AF06-E277285E7C35}"/>
              </a:ext>
            </a:extLst>
          </p:cNvPr>
          <p:cNvSpPr/>
          <p:nvPr/>
        </p:nvSpPr>
        <p:spPr>
          <a:xfrm>
            <a:off x="6455227"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Interim</a:t>
            </a:r>
          </a:p>
        </p:txBody>
      </p:sp>
      <p:sp>
        <p:nvSpPr>
          <p:cNvPr id="13" name="Rectangle 12">
            <a:extLst>
              <a:ext uri="{FF2B5EF4-FFF2-40B4-BE49-F238E27FC236}">
                <a16:creationId xmlns:a16="http://schemas.microsoft.com/office/drawing/2014/main" id="{8B4C51EA-57DC-3E24-AE9C-60E9B374756C}"/>
              </a:ext>
            </a:extLst>
          </p:cNvPr>
          <p:cNvSpPr/>
          <p:nvPr/>
        </p:nvSpPr>
        <p:spPr>
          <a:xfrm>
            <a:off x="2906486" y="4136570"/>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Flat</a:t>
            </a:r>
          </a:p>
        </p:txBody>
      </p:sp>
      <p:sp>
        <p:nvSpPr>
          <p:cNvPr id="14" name="Rectangle 13">
            <a:extLst>
              <a:ext uri="{FF2B5EF4-FFF2-40B4-BE49-F238E27FC236}">
                <a16:creationId xmlns:a16="http://schemas.microsoft.com/office/drawing/2014/main" id="{42B7BAE8-5301-F822-FFC4-A999A762A7B5}"/>
              </a:ext>
            </a:extLst>
          </p:cNvPr>
          <p:cNvSpPr/>
          <p:nvPr/>
        </p:nvSpPr>
        <p:spPr>
          <a:xfrm>
            <a:off x="2906486" y="3428996"/>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Steep</a:t>
            </a:r>
          </a:p>
        </p:txBody>
      </p:sp>
      <p:sp>
        <p:nvSpPr>
          <p:cNvPr id="15" name="Rectangle 14">
            <a:extLst>
              <a:ext uri="{FF2B5EF4-FFF2-40B4-BE49-F238E27FC236}">
                <a16:creationId xmlns:a16="http://schemas.microsoft.com/office/drawing/2014/main" id="{E91E9EB7-DC46-9FD1-06A9-15EF5DE24073}"/>
              </a:ext>
            </a:extLst>
          </p:cNvPr>
          <p:cNvSpPr>
            <a:spLocks noChangeAspect="1"/>
          </p:cNvSpPr>
          <p:nvPr/>
        </p:nvSpPr>
        <p:spPr>
          <a:xfrm>
            <a:off x="5097235" y="3524247"/>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
        <p:nvSpPr>
          <p:cNvPr id="18" name="Rectangle 17">
            <a:extLst>
              <a:ext uri="{FF2B5EF4-FFF2-40B4-BE49-F238E27FC236}">
                <a16:creationId xmlns:a16="http://schemas.microsoft.com/office/drawing/2014/main" id="{8FB2E886-9D00-3B40-86DE-5C3D3AEDC498}"/>
              </a:ext>
            </a:extLst>
          </p:cNvPr>
          <p:cNvSpPr/>
          <p:nvPr/>
        </p:nvSpPr>
        <p:spPr>
          <a:xfrm>
            <a:off x="4256311" y="2362198"/>
            <a:ext cx="4397831"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Player Information</a:t>
            </a:r>
          </a:p>
        </p:txBody>
      </p:sp>
      <p:sp>
        <p:nvSpPr>
          <p:cNvPr id="19" name="Rectangle 18">
            <a:extLst>
              <a:ext uri="{FF2B5EF4-FFF2-40B4-BE49-F238E27FC236}">
                <a16:creationId xmlns:a16="http://schemas.microsoft.com/office/drawing/2014/main" id="{D31D9A26-1B97-5622-397C-20447128144F}"/>
              </a:ext>
            </a:extLst>
          </p:cNvPr>
          <p:cNvSpPr/>
          <p:nvPr/>
        </p:nvSpPr>
        <p:spPr>
          <a:xfrm>
            <a:off x="1556658" y="3428992"/>
            <a:ext cx="1349827" cy="1415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Value Function</a:t>
            </a:r>
          </a:p>
        </p:txBody>
      </p:sp>
    </p:spTree>
    <p:extLst>
      <p:ext uri="{BB962C8B-B14F-4D97-AF65-F5344CB8AC3E}">
        <p14:creationId xmlns:p14="http://schemas.microsoft.com/office/powerpoint/2010/main" val="340482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8" name="Google Shape;98;p14"/>
          <p:cNvPicPr preferRelativeResize="0"/>
          <p:nvPr/>
        </p:nvPicPr>
        <p:blipFill rotWithShape="1">
          <a:blip r:embed="rId3">
            <a:alphaModFix/>
          </a:blip>
          <a:srcRect/>
          <a:stretch/>
        </p:blipFill>
        <p:spPr>
          <a:xfrm>
            <a:off x="4772213" y="2716733"/>
            <a:ext cx="7289560" cy="3644780"/>
          </a:xfrm>
          <a:prstGeom prst="rect">
            <a:avLst/>
          </a:prstGeom>
          <a:noFill/>
          <a:ln>
            <a:noFill/>
          </a:ln>
        </p:spPr>
      </p:pic>
      <p:sp>
        <p:nvSpPr>
          <p:cNvPr id="99" name="Google Shape;99;p14"/>
          <p:cNvSpPr txBox="1"/>
          <p:nvPr/>
        </p:nvSpPr>
        <p:spPr>
          <a:xfrm>
            <a:off x="840618" y="6236366"/>
            <a:ext cx="7289560" cy="10617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none" strike="noStrike" cap="none" dirty="0">
                <a:solidFill>
                  <a:schemeClr val="dk1"/>
                </a:solidFill>
                <a:latin typeface="Calibri"/>
                <a:ea typeface="Calibri"/>
                <a:cs typeface="Calibri"/>
                <a:sym typeface="Calibri"/>
                <a:hlinkClick r:id="rId4"/>
              </a:rPr>
              <a:t>https://www.the-numbers.com/market/</a:t>
            </a:r>
            <a:endParaRPr dirty="0"/>
          </a:p>
          <a:p>
            <a:pPr marL="0" marR="0" lvl="0" indent="0" algn="l" rtl="0">
              <a:spcBef>
                <a:spcPts val="0"/>
              </a:spcBef>
              <a:spcAft>
                <a:spcPts val="0"/>
              </a:spcAft>
              <a:buNone/>
            </a:pPr>
            <a:r>
              <a:rPr lang="en-US" sz="900" b="0" i="0" u="none" strike="noStrike" cap="none" dirty="0">
                <a:solidFill>
                  <a:schemeClr val="dk1"/>
                </a:solidFill>
                <a:latin typeface="Calibri"/>
                <a:ea typeface="Calibri"/>
                <a:cs typeface="Calibri"/>
                <a:sym typeface="Calibri"/>
                <a:hlinkClick r:id="rId5"/>
              </a:rPr>
              <a:t>https://www.statista.com/statistics/272305/global-revenue-of-the-music-industry/</a:t>
            </a:r>
            <a:endParaRPr lang="en-US" sz="9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900" b="0" i="0" u="none" strike="noStrike" cap="none" dirty="0">
                <a:solidFill>
                  <a:schemeClr val="dk1"/>
                </a:solidFill>
                <a:latin typeface="Calibri"/>
                <a:ea typeface="Calibri"/>
                <a:cs typeface="Calibri"/>
                <a:sym typeface="Calibri"/>
                <a:hlinkClick r:id="rId6"/>
              </a:rPr>
              <a:t>https://www.statista.com/statistics/324267/us-adults-daily-facebook-minutes/</a:t>
            </a:r>
            <a:endParaRPr lang="en-CA" sz="9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900" dirty="0">
                <a:solidFill>
                  <a:schemeClr val="dk1"/>
                </a:solidFill>
                <a:latin typeface="Calibri"/>
                <a:ea typeface="Calibri"/>
                <a:cs typeface="Calibri"/>
                <a:sym typeface="Calibri"/>
                <a:hlinkClick r:id="rId7"/>
              </a:rPr>
              <a:t>https://www.globenewswire.com/news-release/2022/02/24/2391544/0/en/Over-Two-thirds-of-U-S-Adults-Increase-Time-Spent-Gaming.html</a:t>
            </a:r>
            <a:endParaRPr lang="en-US" sz="900" dirty="0">
              <a:solidFill>
                <a:schemeClr val="dk1"/>
              </a:solidFill>
              <a:latin typeface="Calibri"/>
              <a:ea typeface="Calibri"/>
              <a:cs typeface="Calibri"/>
              <a:sym typeface="Calibri"/>
            </a:endParaRPr>
          </a:p>
          <a:p>
            <a:pPr marL="0" marR="0" lvl="0" indent="0" algn="l" rtl="0">
              <a:spcBef>
                <a:spcPts val="0"/>
              </a:spcBef>
              <a:spcAft>
                <a:spcPts val="0"/>
              </a:spcAft>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00" name="Google Shape;10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Mobile Gaming is Huge</a:t>
            </a:r>
            <a:endParaRPr/>
          </a:p>
        </p:txBody>
      </p:sp>
      <p:sp>
        <p:nvSpPr>
          <p:cNvPr id="101" name="Google Shape;101;p14"/>
          <p:cNvSpPr txBox="1"/>
          <p:nvPr/>
        </p:nvSpPr>
        <p:spPr>
          <a:xfrm>
            <a:off x="838200" y="1690688"/>
            <a:ext cx="10328910"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2.7 billion people worldwide play mobile games</a:t>
            </a:r>
            <a:endParaRPr dirty="0"/>
          </a:p>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People spend nearly 3 times longer on mobile games than Facebook per day</a:t>
            </a:r>
            <a:endParaRPr dirty="0"/>
          </a:p>
        </p:txBody>
      </p:sp>
      <p:pic>
        <p:nvPicPr>
          <p:cNvPr id="102" name="Google Shape;102;p14" descr="Logo&#10;&#10;Description automatically generated"/>
          <p:cNvPicPr preferRelativeResize="0"/>
          <p:nvPr/>
        </p:nvPicPr>
        <p:blipFill rotWithShape="1">
          <a:blip r:embed="rId8">
            <a:alphaModFix/>
          </a:blip>
          <a:srcRect/>
          <a:stretch/>
        </p:blipFill>
        <p:spPr>
          <a:xfrm>
            <a:off x="938851" y="2927923"/>
            <a:ext cx="2242196" cy="1637854"/>
          </a:xfrm>
          <a:prstGeom prst="rect">
            <a:avLst/>
          </a:prstGeom>
          <a:noFill/>
          <a:ln>
            <a:noFill/>
          </a:ln>
        </p:spPr>
      </p:pic>
      <p:pic>
        <p:nvPicPr>
          <p:cNvPr id="103" name="Google Shape;103;p14" descr="Logo&#10;&#10;Description automatically generated"/>
          <p:cNvPicPr preferRelativeResize="0"/>
          <p:nvPr/>
        </p:nvPicPr>
        <p:blipFill rotWithShape="1">
          <a:blip r:embed="rId9">
            <a:alphaModFix/>
          </a:blip>
          <a:srcRect/>
          <a:stretch/>
        </p:blipFill>
        <p:spPr>
          <a:xfrm>
            <a:off x="1398703" y="4197022"/>
            <a:ext cx="3418114" cy="2180243"/>
          </a:xfrm>
          <a:prstGeom prst="rect">
            <a:avLst/>
          </a:prstGeom>
          <a:noFill/>
          <a:ln>
            <a:noFill/>
          </a:ln>
        </p:spPr>
      </p:pic>
      <p:sp>
        <p:nvSpPr>
          <p:cNvPr id="104" name="Google Shape;104;p14"/>
          <p:cNvSpPr/>
          <p:nvPr/>
        </p:nvSpPr>
        <p:spPr>
          <a:xfrm>
            <a:off x="10015369" y="3211551"/>
            <a:ext cx="1285149" cy="27454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104"/>
                                        </p:tgtEl>
                                      </p:cBhvr>
                                    </p:animEffect>
                                    <p:set>
                                      <p:cBhvr>
                                        <p:cTn id="11" dur="1" fill="hold">
                                          <p:stCondLst>
                                            <p:cond delay="499"/>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dirty="0"/>
              <a:t>Notation</a:t>
            </a:r>
            <a:endParaRPr dirty="0"/>
          </a:p>
        </p:txBody>
      </p:sp>
      <p:pic>
        <p:nvPicPr>
          <p:cNvPr id="271" name="Google Shape;271;p25"/>
          <p:cNvPicPr preferRelativeResize="0"/>
          <p:nvPr/>
        </p:nvPicPr>
        <p:blipFill rotWithShape="1">
          <a:blip r:embed="rId3">
            <a:alphaModFix/>
          </a:blip>
          <a:srcRect/>
          <a:stretch/>
        </p:blipFill>
        <p:spPr>
          <a:xfrm>
            <a:off x="1356746" y="1844789"/>
            <a:ext cx="1981200" cy="2021300"/>
          </a:xfrm>
          <a:prstGeom prst="rect">
            <a:avLst/>
          </a:prstGeom>
          <a:noFill/>
          <a:ln>
            <a:noFill/>
          </a:ln>
        </p:spPr>
      </p:pic>
      <p:cxnSp>
        <p:nvCxnSpPr>
          <p:cNvPr id="272" name="Google Shape;272;p25"/>
          <p:cNvCxnSpPr/>
          <p:nvPr/>
        </p:nvCxnSpPr>
        <p:spPr>
          <a:xfrm>
            <a:off x="1363559" y="1892478"/>
            <a:ext cx="0" cy="1980300"/>
          </a:xfrm>
          <a:prstGeom prst="straightConnector1">
            <a:avLst/>
          </a:prstGeom>
          <a:noFill/>
          <a:ln w="38100" cap="flat" cmpd="sng">
            <a:solidFill>
              <a:schemeClr val="dk1"/>
            </a:solidFill>
            <a:prstDash val="solid"/>
            <a:miter lim="800000"/>
            <a:headEnd type="none" w="sm" len="sm"/>
            <a:tailEnd type="none" w="sm" len="sm"/>
          </a:ln>
        </p:spPr>
      </p:cxnSp>
      <p:cxnSp>
        <p:nvCxnSpPr>
          <p:cNvPr id="273" name="Google Shape;273;p25"/>
          <p:cNvCxnSpPr/>
          <p:nvPr/>
        </p:nvCxnSpPr>
        <p:spPr>
          <a:xfrm rot="10800000">
            <a:off x="1350851" y="3862574"/>
            <a:ext cx="1981200" cy="0"/>
          </a:xfrm>
          <a:prstGeom prst="straightConnector1">
            <a:avLst/>
          </a:prstGeom>
          <a:noFill/>
          <a:ln w="38100" cap="flat" cmpd="sng">
            <a:solidFill>
              <a:schemeClr val="dk1"/>
            </a:solidFill>
            <a:prstDash val="solid"/>
            <a:miter lim="800000"/>
            <a:headEnd type="none" w="sm" len="sm"/>
            <a:tailEnd type="none" w="sm" len="sm"/>
          </a:ln>
        </p:spPr>
      </p:cxnSp>
      <p:sp>
        <p:nvSpPr>
          <p:cNvPr id="274" name="Google Shape;274;p25"/>
          <p:cNvSpPr/>
          <p:nvPr/>
        </p:nvSpPr>
        <p:spPr>
          <a:xfrm>
            <a:off x="1389751" y="2495663"/>
            <a:ext cx="1944218" cy="1348294"/>
          </a:xfrm>
          <a:custGeom>
            <a:avLst/>
            <a:gdLst/>
            <a:ahLst/>
            <a:cxnLst/>
            <a:rect l="l" t="t" r="r" b="b"/>
            <a:pathLst>
              <a:path w="1869440" h="1023373" extrusionOk="0">
                <a:moveTo>
                  <a:pt x="0" y="1023373"/>
                </a:moveTo>
                <a:cubicBezTo>
                  <a:pt x="108373" y="671159"/>
                  <a:pt x="216747" y="318946"/>
                  <a:pt x="528320" y="149613"/>
                </a:cubicBezTo>
                <a:cubicBezTo>
                  <a:pt x="839893" y="-19720"/>
                  <a:pt x="1354666" y="-6174"/>
                  <a:pt x="1869440" y="7373"/>
                </a:cubicBezTo>
              </a:path>
            </a:pathLst>
          </a:cu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030A0"/>
              </a:solidFill>
              <a:latin typeface="Calibri"/>
              <a:ea typeface="Calibri"/>
              <a:cs typeface="Calibri"/>
              <a:sym typeface="Calibri"/>
            </a:endParaRPr>
          </a:p>
        </p:txBody>
      </p:sp>
      <p:sp>
        <p:nvSpPr>
          <p:cNvPr id="275" name="Google Shape;275;p25"/>
          <p:cNvSpPr/>
          <p:nvPr/>
        </p:nvSpPr>
        <p:spPr>
          <a:xfrm>
            <a:off x="1317847" y="3780310"/>
            <a:ext cx="126900" cy="13350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25" descr="Dollar Bill PNG Icon"/>
          <p:cNvPicPr preferRelativeResize="0"/>
          <p:nvPr/>
        </p:nvPicPr>
        <p:blipFill rotWithShape="1">
          <a:blip r:embed="rId4">
            <a:alphaModFix/>
          </a:blip>
          <a:srcRect/>
          <a:stretch/>
        </p:blipFill>
        <p:spPr>
          <a:xfrm>
            <a:off x="2032267" y="3811839"/>
            <a:ext cx="712372" cy="712372"/>
          </a:xfrm>
          <a:prstGeom prst="rect">
            <a:avLst/>
          </a:prstGeom>
          <a:noFill/>
          <a:ln>
            <a:noFill/>
          </a:ln>
        </p:spPr>
      </p:pic>
      <p:pic>
        <p:nvPicPr>
          <p:cNvPr id="277" name="Google Shape;277;p25" descr="A picture containing text&#10;&#10;Description automatically generated"/>
          <p:cNvPicPr preferRelativeResize="0"/>
          <p:nvPr/>
        </p:nvPicPr>
        <p:blipFill rotWithShape="1">
          <a:blip r:embed="rId5">
            <a:alphaModFix/>
          </a:blip>
          <a:srcRect/>
          <a:stretch/>
        </p:blipFill>
        <p:spPr>
          <a:xfrm>
            <a:off x="925650" y="2766475"/>
            <a:ext cx="288250" cy="312850"/>
          </a:xfrm>
          <a:prstGeom prst="rect">
            <a:avLst/>
          </a:prstGeom>
          <a:noFill/>
          <a:ln>
            <a:noFill/>
          </a:ln>
        </p:spPr>
      </p:pic>
      <p:cxnSp>
        <p:nvCxnSpPr>
          <p:cNvPr id="278" name="Google Shape;278;p25"/>
          <p:cNvCxnSpPr/>
          <p:nvPr/>
        </p:nvCxnSpPr>
        <p:spPr>
          <a:xfrm>
            <a:off x="7351509" y="1844803"/>
            <a:ext cx="0" cy="1980300"/>
          </a:xfrm>
          <a:prstGeom prst="straightConnector1">
            <a:avLst/>
          </a:prstGeom>
          <a:noFill/>
          <a:ln w="38100" cap="flat" cmpd="sng">
            <a:solidFill>
              <a:schemeClr val="dk1"/>
            </a:solidFill>
            <a:prstDash val="solid"/>
            <a:miter lim="800000"/>
            <a:headEnd type="none" w="sm" len="sm"/>
            <a:tailEnd type="none" w="sm" len="sm"/>
          </a:ln>
        </p:spPr>
      </p:cxnSp>
      <p:cxnSp>
        <p:nvCxnSpPr>
          <p:cNvPr id="279" name="Google Shape;279;p25"/>
          <p:cNvCxnSpPr/>
          <p:nvPr/>
        </p:nvCxnSpPr>
        <p:spPr>
          <a:xfrm rot="10800000">
            <a:off x="7338801" y="3814899"/>
            <a:ext cx="1981200" cy="0"/>
          </a:xfrm>
          <a:prstGeom prst="straightConnector1">
            <a:avLst/>
          </a:prstGeom>
          <a:noFill/>
          <a:ln w="38100" cap="flat" cmpd="sng">
            <a:solidFill>
              <a:schemeClr val="dk1"/>
            </a:solidFill>
            <a:prstDash val="solid"/>
            <a:miter lim="800000"/>
            <a:headEnd type="none" w="sm" len="sm"/>
            <a:tailEnd type="none" w="sm" len="sm"/>
          </a:ln>
        </p:spPr>
      </p:cxnSp>
      <p:sp>
        <p:nvSpPr>
          <p:cNvPr id="280" name="Google Shape;280;p25"/>
          <p:cNvSpPr/>
          <p:nvPr/>
        </p:nvSpPr>
        <p:spPr>
          <a:xfrm>
            <a:off x="7514925" y="1883950"/>
            <a:ext cx="1751775" cy="1790059"/>
          </a:xfrm>
          <a:custGeom>
            <a:avLst/>
            <a:gdLst/>
            <a:ahLst/>
            <a:cxnLst/>
            <a:rect l="l" t="t" r="r" b="b"/>
            <a:pathLst>
              <a:path w="70071" h="64408" extrusionOk="0">
                <a:moveTo>
                  <a:pt x="0" y="0"/>
                </a:moveTo>
                <a:cubicBezTo>
                  <a:pt x="0" y="19697"/>
                  <a:pt x="2634" y="44334"/>
                  <a:pt x="18388" y="56156"/>
                </a:cubicBezTo>
                <a:cubicBezTo>
                  <a:pt x="32330" y="66618"/>
                  <a:pt x="52641" y="64107"/>
                  <a:pt x="70071" y="64107"/>
                </a:cubicBezTo>
              </a:path>
            </a:pathLst>
          </a:custGeom>
          <a:noFill/>
          <a:ln w="38100" cap="flat" cmpd="sng">
            <a:solidFill>
              <a:schemeClr val="dk1"/>
            </a:solidFill>
            <a:prstDash val="solid"/>
            <a:round/>
            <a:headEnd type="none" w="med" len="med"/>
            <a:tailEnd type="none" w="med" len="med"/>
          </a:ln>
        </p:spPr>
      </p:sp>
      <p:sp>
        <p:nvSpPr>
          <p:cNvPr id="281" name="Google Shape;281;p25"/>
          <p:cNvSpPr txBox="1"/>
          <p:nvPr/>
        </p:nvSpPr>
        <p:spPr>
          <a:xfrm>
            <a:off x="7714400" y="3897150"/>
            <a:ext cx="123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impatience</a:t>
            </a:r>
            <a:endParaRPr sz="1700">
              <a:latin typeface="Calibri"/>
              <a:ea typeface="Calibri"/>
              <a:cs typeface="Calibri"/>
              <a:sym typeface="Calibri"/>
            </a:endParaRPr>
          </a:p>
        </p:txBody>
      </p:sp>
      <p:sp>
        <p:nvSpPr>
          <p:cNvPr id="282" name="Google Shape;282;p25"/>
          <p:cNvSpPr txBox="1"/>
          <p:nvPr/>
        </p:nvSpPr>
        <p:spPr>
          <a:xfrm rot="-5400000">
            <a:off x="6620150" y="2555775"/>
            <a:ext cx="865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density</a:t>
            </a:r>
            <a:endParaRPr sz="1700">
              <a:latin typeface="Calibri"/>
              <a:ea typeface="Calibri"/>
              <a:cs typeface="Calibri"/>
              <a:sym typeface="Calibri"/>
            </a:endParaRPr>
          </a:p>
        </p:txBody>
      </p:sp>
      <p:pic>
        <p:nvPicPr>
          <p:cNvPr id="288" name="Google Shape;288;p25" descr="Dollar Bill PNG Icon"/>
          <p:cNvPicPr preferRelativeResize="0"/>
          <p:nvPr/>
        </p:nvPicPr>
        <p:blipFill rotWithShape="1">
          <a:blip r:embed="rId4">
            <a:alphaModFix/>
          </a:blip>
          <a:srcRect/>
          <a:stretch/>
        </p:blipFill>
        <p:spPr>
          <a:xfrm>
            <a:off x="4068948" y="2332990"/>
            <a:ext cx="551070" cy="551050"/>
          </a:xfrm>
          <a:prstGeom prst="rect">
            <a:avLst/>
          </a:prstGeom>
          <a:noFill/>
          <a:ln>
            <a:noFill/>
          </a:ln>
        </p:spPr>
      </p:pic>
      <p:pic>
        <p:nvPicPr>
          <p:cNvPr id="289" name="Google Shape;289;p25" descr="A picture containing text&#10;&#10;Description automatically generated"/>
          <p:cNvPicPr preferRelativeResize="0"/>
          <p:nvPr/>
        </p:nvPicPr>
        <p:blipFill rotWithShape="1">
          <a:blip r:embed="rId5">
            <a:alphaModFix/>
          </a:blip>
          <a:srcRect/>
          <a:stretch/>
        </p:blipFill>
        <p:spPr>
          <a:xfrm>
            <a:off x="4344483" y="3241423"/>
            <a:ext cx="288250" cy="312850"/>
          </a:xfrm>
          <a:prstGeom prst="rect">
            <a:avLst/>
          </a:prstGeom>
          <a:noFill/>
          <a:ln>
            <a:noFill/>
          </a:ln>
        </p:spPr>
      </p:pic>
      <mc:AlternateContent xmlns:mc="http://schemas.openxmlformats.org/markup-compatibility/2006" xmlns:a14="http://schemas.microsoft.com/office/drawing/2010/main">
        <mc:Choice Requires="a14">
          <p:sp>
            <p:nvSpPr>
              <p:cNvPr id="294" name="Google Shape;294;p25"/>
              <p:cNvSpPr txBox="1"/>
              <p:nvPr/>
            </p:nvSpPr>
            <p:spPr>
              <a:xfrm>
                <a:off x="8149463" y="1763484"/>
                <a:ext cx="3841645"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14:m>
                  <m:oMathPara xmlns:m="http://schemas.openxmlformats.org/officeDocument/2006/math">
                    <m:oMathParaPr>
                      <m:jc m:val="centerGroup"/>
                    </m:oMathParaPr>
                    <m:oMath xmlns:m="http://schemas.openxmlformats.org/officeDocument/2006/math">
                      <m:r>
                        <m:rPr>
                          <m:nor/>
                        </m:rPr>
                        <a:rPr lang="en-CA" sz="2500" b="0" i="0" smtClean="0">
                          <a:latin typeface="Cambria Math" panose="02040503050406030204" pitchFamily="18" charset="0"/>
                          <a:ea typeface="Calibri"/>
                          <a:cs typeface="Calibri"/>
                          <a:sym typeface="Calibri"/>
                        </a:rPr>
                        <m:t>impatience</m:t>
                      </m:r>
                      <m:r>
                        <a:rPr lang="en-CA" sz="2500" b="0" i="1" smtClean="0">
                          <a:latin typeface="Cambria Math" panose="02040503050406030204" pitchFamily="18" charset="0"/>
                          <a:ea typeface="Calibri"/>
                          <a:cs typeface="Calibri"/>
                          <a:sym typeface="Calibri"/>
                        </a:rPr>
                        <m:t>≔1−</m:t>
                      </m:r>
                      <m:r>
                        <a:rPr lang="en-CA" sz="2500" b="0" i="1" smtClean="0">
                          <a:latin typeface="Cambria Math" panose="02040503050406030204" pitchFamily="18" charset="0"/>
                          <a:ea typeface="Cambria Math" panose="02040503050406030204" pitchFamily="18" charset="0"/>
                          <a:cs typeface="Calibri"/>
                          <a:sym typeface="Calibri"/>
                        </a:rPr>
                        <m:t>𝛾</m:t>
                      </m:r>
                    </m:oMath>
                  </m:oMathPara>
                </a14:m>
                <a:endParaRPr sz="2500" dirty="0">
                  <a:latin typeface="Calibri"/>
                  <a:ea typeface="Calibri"/>
                  <a:cs typeface="Calibri"/>
                  <a:sym typeface="Calibri"/>
                </a:endParaRPr>
              </a:p>
            </p:txBody>
          </p:sp>
        </mc:Choice>
        <mc:Fallback xmlns="">
          <p:sp>
            <p:nvSpPr>
              <p:cNvPr id="294" name="Google Shape;294;p25"/>
              <p:cNvSpPr txBox="1">
                <a:spLocks noRot="1" noChangeAspect="1" noMove="1" noResize="1" noEditPoints="1" noAdjustHandles="1" noChangeArrowheads="1" noChangeShapeType="1" noTextEdit="1"/>
              </p:cNvSpPr>
              <p:nvPr/>
            </p:nvSpPr>
            <p:spPr>
              <a:xfrm>
                <a:off x="8149463" y="1763484"/>
                <a:ext cx="3841645" cy="569356"/>
              </a:xfrm>
              <a:prstGeom prst="rect">
                <a:avLst/>
              </a:prstGeom>
              <a:blipFill>
                <a:blip r:embed="rId6"/>
                <a:stretch>
                  <a:fillRect b="-2174"/>
                </a:stretch>
              </a:blipFill>
              <a:ln>
                <a:noFill/>
              </a:ln>
            </p:spPr>
            <p:txBody>
              <a:bodyPr/>
              <a:lstStyle/>
              <a:p>
                <a:r>
                  <a:rPr lang="en-US">
                    <a:noFill/>
                  </a:rPr>
                  <a:t> </a:t>
                </a:r>
              </a:p>
            </p:txBody>
          </p:sp>
        </mc:Fallback>
      </mc:AlternateContent>
      <p:sp>
        <p:nvSpPr>
          <p:cNvPr id="297" name="Google Shape;297;p25"/>
          <p:cNvSpPr txBox="1"/>
          <p:nvPr/>
        </p:nvSpPr>
        <p:spPr>
          <a:xfrm>
            <a:off x="7200050" y="3738700"/>
            <a:ext cx="28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0</a:t>
            </a:r>
            <a:endParaRPr>
              <a:latin typeface="Calibri"/>
              <a:ea typeface="Calibri"/>
              <a:cs typeface="Calibri"/>
              <a:sym typeface="Calibri"/>
            </a:endParaRPr>
          </a:p>
        </p:txBody>
      </p:sp>
      <p:sp>
        <p:nvSpPr>
          <p:cNvPr id="298" name="Google Shape;298;p25"/>
          <p:cNvSpPr txBox="1"/>
          <p:nvPr/>
        </p:nvSpPr>
        <p:spPr>
          <a:xfrm>
            <a:off x="9184100" y="3738700"/>
            <a:ext cx="28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00" name="Google Shape;300;p25"/>
              <p:cNvSpPr txBox="1"/>
              <p:nvPr/>
            </p:nvSpPr>
            <p:spPr>
              <a:xfrm>
                <a:off x="2415010" y="4994148"/>
                <a:ext cx="7361977" cy="553968"/>
              </a:xfrm>
              <a:prstGeom prst="rect">
                <a:avLst/>
              </a:prstGeom>
              <a:noFill/>
              <a:ln>
                <a:noFill/>
              </a:ln>
            </p:spPr>
            <p:txBody>
              <a:bodyPr spcFirstLastPara="1" wrap="square" lIns="91425" tIns="91425" rIns="91425" bIns="91425" anchor="t" anchorCtr="0">
                <a:spAutoFit/>
              </a:bodyPr>
              <a:lstStyle/>
              <a:p>
                <a:pPr lvl="0"/>
                <a14:m>
                  <m:oMathPara xmlns:m="http://schemas.openxmlformats.org/officeDocument/2006/math">
                    <m:oMathParaPr>
                      <m:jc m:val="centerGroup"/>
                    </m:oMathParaPr>
                    <m:oMath xmlns:m="http://schemas.openxmlformats.org/officeDocument/2006/math">
                      <m:r>
                        <m:rPr>
                          <m:nor/>
                        </m:rPr>
                        <a:rPr lang="en-US" sz="2400" i="0" dirty="0" smtClean="0">
                          <a:latin typeface="Cambria Math" panose="02040503050406030204" pitchFamily="18" charset="0"/>
                          <a:ea typeface="Calibri"/>
                          <a:cs typeface="Calibri"/>
                          <a:sym typeface="Calibri"/>
                        </a:rPr>
                        <m:t>Player</m:t>
                      </m:r>
                      <m:r>
                        <m:rPr>
                          <m:nor/>
                        </m:rPr>
                        <a:rPr lang="en-US" sz="2400" i="0" dirty="0" smtClean="0">
                          <a:latin typeface="Cambria Math" panose="02040503050406030204" pitchFamily="18" charset="0"/>
                          <a:ea typeface="Calibri"/>
                          <a:cs typeface="Calibri"/>
                          <a:sym typeface="Calibri"/>
                        </a:rPr>
                        <m:t> </m:t>
                      </m:r>
                      <m:r>
                        <a:rPr lang="en-US" sz="2400" i="1" dirty="0" smtClean="0">
                          <a:latin typeface="Cambria Math" panose="02040503050406030204" pitchFamily="18" charset="0"/>
                          <a:ea typeface="Calibri"/>
                          <a:cs typeface="Calibri"/>
                          <a:sym typeface="Calibri"/>
                        </a:rPr>
                        <m:t>𝑖</m:t>
                      </m:r>
                      <m:r>
                        <m:rPr>
                          <m:nor/>
                        </m:rPr>
                        <a:rPr lang="en-US" sz="2400" i="0" dirty="0" smtClean="0">
                          <a:latin typeface="Cambria Math" panose="02040503050406030204" pitchFamily="18" charset="0"/>
                          <a:ea typeface="Calibri"/>
                          <a:cs typeface="Calibri"/>
                          <a:sym typeface="Calibri"/>
                        </a:rPr>
                        <m:t>’</m:t>
                      </m:r>
                      <m:r>
                        <m:rPr>
                          <m:nor/>
                        </m:rPr>
                        <a:rPr lang="en-US" sz="2400" i="0" dirty="0" smtClean="0">
                          <a:latin typeface="Cambria Math" panose="02040503050406030204" pitchFamily="18" charset="0"/>
                          <a:ea typeface="Calibri"/>
                          <a:cs typeface="Calibri"/>
                          <a:sym typeface="Calibri"/>
                        </a:rPr>
                        <m:t>s</m:t>
                      </m:r>
                      <m:r>
                        <m:rPr>
                          <m:nor/>
                        </m:rPr>
                        <a:rPr lang="en-US" sz="2400" i="0" dirty="0" smtClean="0">
                          <a:latin typeface="Cambria Math" panose="02040503050406030204" pitchFamily="18" charset="0"/>
                          <a:ea typeface="Calibri"/>
                          <a:cs typeface="Calibri"/>
                          <a:sym typeface="Calibri"/>
                        </a:rPr>
                        <m:t> </m:t>
                      </m:r>
                      <m:r>
                        <m:rPr>
                          <m:nor/>
                        </m:rPr>
                        <a:rPr lang="en-CA" sz="2400" b="0" i="0" dirty="0" smtClean="0">
                          <a:latin typeface="Cambria Math" panose="02040503050406030204" pitchFamily="18" charset="0"/>
                          <a:ea typeface="Calibri"/>
                          <a:cs typeface="Calibri"/>
                          <a:sym typeface="Calibri"/>
                        </a:rPr>
                        <m:t>m</m:t>
                      </m:r>
                      <m:r>
                        <m:rPr>
                          <m:nor/>
                        </m:rPr>
                        <a:rPr lang="en-US" sz="2400" i="0" dirty="0" smtClean="0">
                          <a:latin typeface="Cambria Math" panose="02040503050406030204" pitchFamily="18" charset="0"/>
                          <a:ea typeface="Calibri"/>
                          <a:cs typeface="Calibri"/>
                          <a:sym typeface="Calibri"/>
                        </a:rPr>
                        <m:t>arginal</m:t>
                      </m:r>
                      <m:r>
                        <m:rPr>
                          <m:nor/>
                        </m:rPr>
                        <a:rPr lang="en-US" sz="2400" i="0" dirty="0" smtClean="0">
                          <a:latin typeface="Cambria Math" panose="02040503050406030204" pitchFamily="18" charset="0"/>
                          <a:ea typeface="Calibri"/>
                          <a:cs typeface="Calibri"/>
                          <a:sym typeface="Calibri"/>
                        </a:rPr>
                        <m:t> </m:t>
                      </m:r>
                      <m:r>
                        <m:rPr>
                          <m:nor/>
                        </m:rPr>
                        <a:rPr lang="en-CA" sz="2400" b="0" i="0" dirty="0" smtClean="0">
                          <a:latin typeface="Cambria Math" panose="02040503050406030204" pitchFamily="18" charset="0"/>
                          <a:ea typeface="Calibri"/>
                          <a:cs typeface="Calibri"/>
                          <a:sym typeface="Calibri"/>
                        </a:rPr>
                        <m:t>v</m:t>
                      </m:r>
                      <m:r>
                        <m:rPr>
                          <m:nor/>
                        </m:rPr>
                        <a:rPr lang="en-US" sz="2400" i="0" dirty="0" smtClean="0">
                          <a:latin typeface="Cambria Math" panose="02040503050406030204" pitchFamily="18" charset="0"/>
                          <a:ea typeface="Calibri"/>
                          <a:cs typeface="Calibri"/>
                          <a:sym typeface="Calibri"/>
                        </a:rPr>
                        <m:t>alue</m:t>
                      </m:r>
                      <m:r>
                        <m:rPr>
                          <m:nor/>
                        </m:rPr>
                        <a:rPr lang="en-US" sz="2400" i="0" dirty="0" smtClean="0">
                          <a:latin typeface="Cambria Math" panose="02040503050406030204" pitchFamily="18" charset="0"/>
                          <a:ea typeface="Calibri"/>
                          <a:cs typeface="Calibri"/>
                          <a:sym typeface="Calibri"/>
                        </a:rPr>
                        <m:t> </m:t>
                      </m:r>
                      <m:r>
                        <m:rPr>
                          <m:nor/>
                        </m:rPr>
                        <a:rPr lang="en-US" sz="2400" i="0" dirty="0" smtClean="0">
                          <a:latin typeface="Cambria Math" panose="02040503050406030204" pitchFamily="18" charset="0"/>
                          <a:ea typeface="Calibri"/>
                          <a:cs typeface="Calibri"/>
                          <a:sym typeface="Calibri"/>
                        </a:rPr>
                        <m:t>for</m:t>
                      </m:r>
                      <m:r>
                        <m:rPr>
                          <m:nor/>
                        </m:rPr>
                        <a:rPr lang="en-US" sz="2400" i="0" dirty="0" smtClean="0">
                          <a:latin typeface="Cambria Math" panose="02040503050406030204" pitchFamily="18" charset="0"/>
                          <a:ea typeface="Calibri"/>
                          <a:cs typeface="Calibri"/>
                          <a:sym typeface="Calibri"/>
                        </a:rPr>
                        <m:t> </m:t>
                      </m:r>
                      <m:r>
                        <m:rPr>
                          <m:nor/>
                        </m:rPr>
                        <a:rPr lang="en-US" sz="2400" i="0" dirty="0" smtClean="0">
                          <a:latin typeface="Cambria Math" panose="02040503050406030204" pitchFamily="18" charset="0"/>
                          <a:ea typeface="Calibri"/>
                          <a:cs typeface="Calibri"/>
                          <a:sym typeface="Calibri"/>
                        </a:rPr>
                        <m:t>a</m:t>
                      </m:r>
                      <m:r>
                        <m:rPr>
                          <m:nor/>
                        </m:rPr>
                        <a:rPr lang="en-US" sz="2400" i="0" dirty="0" smtClean="0">
                          <a:latin typeface="Cambria Math" panose="02040503050406030204" pitchFamily="18" charset="0"/>
                          <a:ea typeface="Calibri"/>
                          <a:cs typeface="Calibri"/>
                          <a:sym typeface="Calibri"/>
                        </a:rPr>
                        <m:t> </m:t>
                      </m:r>
                      <m:r>
                        <m:rPr>
                          <m:nor/>
                        </m:rPr>
                        <a:rPr lang="en-CA" sz="2400" b="0" i="0" dirty="0" smtClean="0">
                          <a:latin typeface="Cambria Math" panose="02040503050406030204" pitchFamily="18" charset="0"/>
                          <a:ea typeface="Calibri"/>
                          <a:cs typeface="Calibri"/>
                          <a:sym typeface="Calibri"/>
                        </a:rPr>
                        <m:t>s</m:t>
                      </m:r>
                      <m:r>
                        <m:rPr>
                          <m:nor/>
                        </m:rPr>
                        <a:rPr lang="en-US" sz="2400" i="0" dirty="0" smtClean="0">
                          <a:latin typeface="Cambria Math" panose="02040503050406030204" pitchFamily="18" charset="0"/>
                          <a:ea typeface="Calibri"/>
                          <a:cs typeface="Calibri"/>
                          <a:sym typeface="Calibri"/>
                        </a:rPr>
                        <m:t>kip</m:t>
                      </m:r>
                      <m:r>
                        <m:rPr>
                          <m:nor/>
                        </m:rPr>
                        <a:rPr lang="en-CA" sz="2400" b="0" i="0" dirty="0" smtClean="0">
                          <a:latin typeface="Cambria Math" panose="02040503050406030204" pitchFamily="18" charset="0"/>
                          <a:ea typeface="Calibri"/>
                          <a:cs typeface="Calibri"/>
                          <a:sym typeface="Calibri"/>
                        </a:rPr>
                        <m:t> </m:t>
                      </m:r>
                      <m:r>
                        <a:rPr lang="en-CA" sz="2400" b="0" i="1" dirty="0" smtClean="0">
                          <a:latin typeface="Cambria Math" panose="02040503050406030204" pitchFamily="18" charset="0"/>
                          <a:ea typeface="Calibri"/>
                          <a:cs typeface="Calibri"/>
                          <a:sym typeface="Calibri"/>
                        </a:rPr>
                        <m:t>= </m:t>
                      </m:r>
                      <m:d>
                        <m:dPr>
                          <m:ctrlPr>
                            <a:rPr lang="en-CA" sz="2400" b="0" i="1" dirty="0" smtClean="0">
                              <a:latin typeface="Cambria Math" panose="02040503050406030204" pitchFamily="18" charset="0"/>
                              <a:ea typeface="Calibri"/>
                              <a:cs typeface="Calibri"/>
                              <a:sym typeface="Calibri"/>
                            </a:rPr>
                          </m:ctrlPr>
                        </m:dPr>
                        <m:e>
                          <m:r>
                            <a:rPr lang="en-CA" sz="2400" b="0" i="1" dirty="0" smtClean="0">
                              <a:latin typeface="Cambria Math" panose="02040503050406030204" pitchFamily="18" charset="0"/>
                              <a:ea typeface="Calibri"/>
                              <a:cs typeface="Calibri"/>
                              <a:sym typeface="Calibri"/>
                            </a:rPr>
                            <m:t>1−</m:t>
                          </m:r>
                          <m:sSub>
                            <m:sSubPr>
                              <m:ctrlPr>
                                <a:rPr lang="en-CA" sz="2400" b="0" i="1" dirty="0" smtClean="0">
                                  <a:latin typeface="Cambria Math" panose="02040503050406030204" pitchFamily="18" charset="0"/>
                                  <a:ea typeface="Cambria Math" panose="02040503050406030204" pitchFamily="18" charset="0"/>
                                  <a:cs typeface="Calibri"/>
                                  <a:sym typeface="Calibri"/>
                                </a:rPr>
                              </m:ctrlPr>
                            </m:sSubPr>
                            <m:e>
                              <m:r>
                                <a:rPr lang="en-CA" sz="2400" i="1">
                                  <a:latin typeface="Cambria Math" panose="02040503050406030204" pitchFamily="18" charset="0"/>
                                  <a:ea typeface="Cambria Math" panose="02040503050406030204" pitchFamily="18" charset="0"/>
                                  <a:cs typeface="Calibri"/>
                                  <a:sym typeface="Calibri"/>
                                </a:rPr>
                                <m:t>𝛾</m:t>
                              </m:r>
                            </m:e>
                            <m:sub>
                              <m:r>
                                <a:rPr lang="en-CA" sz="2400" b="0" i="1" smtClean="0">
                                  <a:latin typeface="Cambria Math" panose="02040503050406030204" pitchFamily="18" charset="0"/>
                                  <a:ea typeface="Cambria Math" panose="02040503050406030204" pitchFamily="18" charset="0"/>
                                  <a:cs typeface="Calibri"/>
                                  <a:sym typeface="Calibri"/>
                                </a:rPr>
                                <m:t>𝑖</m:t>
                              </m:r>
                            </m:sub>
                          </m:sSub>
                        </m:e>
                      </m:d>
                      <m:r>
                        <a:rPr lang="en-CA" sz="2400" b="0" i="1" smtClean="0">
                          <a:latin typeface="Cambria Math" panose="02040503050406030204" pitchFamily="18" charset="0"/>
                          <a:ea typeface="Cambria Math" panose="02040503050406030204" pitchFamily="18" charset="0"/>
                          <a:cs typeface="Calibri"/>
                          <a:sym typeface="Calibri"/>
                        </a:rPr>
                        <m:t>𝑣</m:t>
                      </m:r>
                      <m:d>
                        <m:dPr>
                          <m:ctrlPr>
                            <a:rPr lang="en-CA" sz="2400" b="0" i="1" smtClean="0">
                              <a:latin typeface="Cambria Math" panose="02040503050406030204" pitchFamily="18" charset="0"/>
                              <a:ea typeface="Cambria Math" panose="02040503050406030204" pitchFamily="18" charset="0"/>
                              <a:cs typeface="Calibri"/>
                              <a:sym typeface="Calibri"/>
                            </a:rPr>
                          </m:ctrlPr>
                        </m:dPr>
                        <m:e>
                          <m:r>
                            <a:rPr lang="en-CA" sz="2400" b="0" i="1" smtClean="0">
                              <a:latin typeface="Cambria Math" panose="02040503050406030204" pitchFamily="18" charset="0"/>
                              <a:ea typeface="Cambria Math" panose="02040503050406030204" pitchFamily="18" charset="0"/>
                              <a:cs typeface="Calibri"/>
                              <a:sym typeface="Calibri"/>
                            </a:rPr>
                            <m:t>𝑝</m:t>
                          </m:r>
                        </m:e>
                      </m:d>
                    </m:oMath>
                  </m:oMathPara>
                </a14:m>
                <a:endParaRPr sz="2000" dirty="0">
                  <a:latin typeface="Calibri"/>
                  <a:ea typeface="Calibri"/>
                  <a:cs typeface="Calibri"/>
                  <a:sym typeface="Calibri"/>
                </a:endParaRPr>
              </a:p>
            </p:txBody>
          </p:sp>
        </mc:Choice>
        <mc:Fallback xmlns="">
          <p:sp>
            <p:nvSpPr>
              <p:cNvPr id="300" name="Google Shape;300;p25"/>
              <p:cNvSpPr txBox="1">
                <a:spLocks noRot="1" noChangeAspect="1" noMove="1" noResize="1" noEditPoints="1" noAdjustHandles="1" noChangeArrowheads="1" noChangeShapeType="1" noTextEdit="1"/>
              </p:cNvSpPr>
              <p:nvPr/>
            </p:nvSpPr>
            <p:spPr>
              <a:xfrm>
                <a:off x="2415010" y="4994148"/>
                <a:ext cx="7361977" cy="553968"/>
              </a:xfrm>
              <a:prstGeom prst="rect">
                <a:avLst/>
              </a:prstGeom>
              <a:blipFill>
                <a:blip r:embed="rId7"/>
                <a:stretch>
                  <a:fillRect b="-11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46BC5B-F198-2B86-D5DB-371A56AA840F}"/>
                  </a:ext>
                </a:extLst>
              </p:cNvPr>
              <p:cNvSpPr txBox="1"/>
              <p:nvPr/>
            </p:nvSpPr>
            <p:spPr>
              <a:xfrm>
                <a:off x="659548" y="2389277"/>
                <a:ext cx="3934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xmlns="">
          <p:sp>
            <p:nvSpPr>
              <p:cNvPr id="2" name="TextBox 1">
                <a:extLst>
                  <a:ext uri="{FF2B5EF4-FFF2-40B4-BE49-F238E27FC236}">
                    <a16:creationId xmlns:a16="http://schemas.microsoft.com/office/drawing/2014/main" id="{7B46BC5B-F198-2B86-D5DB-371A56AA840F}"/>
                  </a:ext>
                </a:extLst>
              </p:cNvPr>
              <p:cNvSpPr txBox="1">
                <a:spLocks noRot="1" noChangeAspect="1" noMove="1" noResize="1" noEditPoints="1" noAdjustHandles="1" noChangeArrowheads="1" noChangeShapeType="1" noTextEdit="1"/>
              </p:cNvSpPr>
              <p:nvPr/>
            </p:nvSpPr>
            <p:spPr>
              <a:xfrm>
                <a:off x="659548" y="2389277"/>
                <a:ext cx="393441" cy="553998"/>
              </a:xfrm>
              <a:prstGeom prst="rect">
                <a:avLst/>
              </a:prstGeom>
              <a:blipFill>
                <a:blip r:embed="rId8"/>
                <a:stretch>
                  <a:fillRect l="-9091" r="-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95DF7CF-456E-37D3-CE08-81315958CCE6}"/>
                  </a:ext>
                </a:extLst>
              </p:cNvPr>
              <p:cNvSpPr txBox="1"/>
              <p:nvPr/>
            </p:nvSpPr>
            <p:spPr>
              <a:xfrm>
                <a:off x="4060754" y="2905405"/>
                <a:ext cx="226645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3200" i="1" smtClean="0">
                          <a:latin typeface="Cambria Math" panose="02040503050406030204" pitchFamily="18" charset="0"/>
                        </a:rPr>
                        <m:t>𝑣</m:t>
                      </m:r>
                      <m:r>
                        <a:rPr lang="en-CA" sz="3200" b="0" i="1" smtClean="0">
                          <a:latin typeface="Cambria Math" panose="02040503050406030204" pitchFamily="18" charset="0"/>
                        </a:rPr>
                        <m:t>    </m:t>
                      </m:r>
                      <m:r>
                        <a:rPr lang="en-CA" sz="3200" b="0" i="1" smtClean="0">
                          <a:latin typeface="Cambria Math" panose="02040503050406030204" pitchFamily="18" charset="0"/>
                          <a:ea typeface="Cambria Math" panose="02040503050406030204" pitchFamily="18" charset="0"/>
                        </a:rPr>
                        <m:t>∶= </m:t>
                      </m:r>
                      <m:r>
                        <a:rPr lang="en-CA" sz="3200" b="0" i="1" smtClean="0">
                          <a:latin typeface="Cambria Math" panose="02040503050406030204" pitchFamily="18" charset="0"/>
                          <a:ea typeface="Cambria Math" panose="02040503050406030204" pitchFamily="18" charset="0"/>
                        </a:rPr>
                        <m:t>𝑣</m:t>
                      </m:r>
                      <m:d>
                        <m:dPr>
                          <m:ctrlPr>
                            <a:rPr lang="en-CA" sz="3200" b="0" i="1" smtClean="0">
                              <a:latin typeface="Cambria Math" panose="02040503050406030204" pitchFamily="18" charset="0"/>
                              <a:ea typeface="Cambria Math" panose="02040503050406030204" pitchFamily="18" charset="0"/>
                            </a:rPr>
                          </m:ctrlPr>
                        </m:dPr>
                        <m:e>
                          <m:r>
                            <a:rPr lang="en-CA" sz="3200" b="0" i="1" smtClean="0">
                              <a:latin typeface="Cambria Math" panose="02040503050406030204" pitchFamily="18" charset="0"/>
                              <a:ea typeface="Cambria Math" panose="02040503050406030204" pitchFamily="18" charset="0"/>
                            </a:rPr>
                            <m:t>𝑝</m:t>
                          </m:r>
                        </m:e>
                      </m:d>
                    </m:oMath>
                  </m:oMathPara>
                </a14:m>
                <a:endParaRPr lang="en-US" sz="3200" dirty="0"/>
              </a:p>
            </p:txBody>
          </p:sp>
        </mc:Choice>
        <mc:Fallback xmlns="">
          <p:sp>
            <p:nvSpPr>
              <p:cNvPr id="3" name="TextBox 2">
                <a:extLst>
                  <a:ext uri="{FF2B5EF4-FFF2-40B4-BE49-F238E27FC236}">
                    <a16:creationId xmlns:a16="http://schemas.microsoft.com/office/drawing/2014/main" id="{695DF7CF-456E-37D3-CE08-81315958CCE6}"/>
                  </a:ext>
                </a:extLst>
              </p:cNvPr>
              <p:cNvSpPr txBox="1">
                <a:spLocks noRot="1" noChangeAspect="1" noMove="1" noResize="1" noEditPoints="1" noAdjustHandles="1" noChangeArrowheads="1" noChangeShapeType="1" noTextEdit="1"/>
              </p:cNvSpPr>
              <p:nvPr/>
            </p:nvSpPr>
            <p:spPr>
              <a:xfrm>
                <a:off x="4060754" y="2905405"/>
                <a:ext cx="2266454" cy="492443"/>
              </a:xfrm>
              <a:prstGeom prst="rect">
                <a:avLst/>
              </a:prstGeom>
              <a:blipFill>
                <a:blip r:embed="rId9"/>
                <a:stretch>
                  <a:fillRect l="-1111" t="-5000"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D0A5EF-1649-6231-F12C-AA412CC5AF8E}"/>
                  </a:ext>
                </a:extLst>
              </p:cNvPr>
              <p:cNvSpPr txBox="1"/>
              <p:nvPr/>
            </p:nvSpPr>
            <p:spPr>
              <a:xfrm>
                <a:off x="4664447" y="2328289"/>
                <a:ext cx="116256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3200" b="0" i="1" smtClean="0">
                          <a:latin typeface="Cambria Math" panose="02040503050406030204" pitchFamily="18" charset="0"/>
                        </a:rPr>
                        <m:t> </m:t>
                      </m:r>
                      <m:r>
                        <a:rPr lang="en-CA" sz="3200" b="0" i="1" smtClean="0">
                          <a:latin typeface="Cambria Math" panose="02040503050406030204" pitchFamily="18" charset="0"/>
                          <a:ea typeface="Cambria Math" panose="02040503050406030204" pitchFamily="18" charset="0"/>
                        </a:rPr>
                        <m:t>∶=  </m:t>
                      </m:r>
                      <m:r>
                        <a:rPr lang="en-CA" sz="3200" b="0" i="1" smtClean="0">
                          <a:latin typeface="Cambria Math" panose="02040503050406030204" pitchFamily="18" charset="0"/>
                          <a:ea typeface="Cambria Math" panose="02040503050406030204" pitchFamily="18" charset="0"/>
                        </a:rPr>
                        <m:t>𝑝</m:t>
                      </m:r>
                    </m:oMath>
                  </m:oMathPara>
                </a14:m>
                <a:endParaRPr lang="en-US" sz="3200" dirty="0"/>
              </a:p>
            </p:txBody>
          </p:sp>
        </mc:Choice>
        <mc:Fallback xmlns="">
          <p:sp>
            <p:nvSpPr>
              <p:cNvPr id="4" name="TextBox 3">
                <a:extLst>
                  <a:ext uri="{FF2B5EF4-FFF2-40B4-BE49-F238E27FC236}">
                    <a16:creationId xmlns:a16="http://schemas.microsoft.com/office/drawing/2014/main" id="{ACD0A5EF-1649-6231-F12C-AA412CC5AF8E}"/>
                  </a:ext>
                </a:extLst>
              </p:cNvPr>
              <p:cNvSpPr txBox="1">
                <a:spLocks noRot="1" noChangeAspect="1" noMove="1" noResize="1" noEditPoints="1" noAdjustHandles="1" noChangeArrowheads="1" noChangeShapeType="1" noTextEdit="1"/>
              </p:cNvSpPr>
              <p:nvPr/>
            </p:nvSpPr>
            <p:spPr>
              <a:xfrm>
                <a:off x="4664447" y="2328289"/>
                <a:ext cx="1162561" cy="492443"/>
              </a:xfrm>
              <a:prstGeom prst="rect">
                <a:avLst/>
              </a:prstGeom>
              <a:blipFill>
                <a:blip r:embed="rId10"/>
                <a:stretch>
                  <a:fillRect l="-13043" t="-7500" r="-6522"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294;p25">
                <a:extLst>
                  <a:ext uri="{FF2B5EF4-FFF2-40B4-BE49-F238E27FC236}">
                    <a16:creationId xmlns:a16="http://schemas.microsoft.com/office/drawing/2014/main" id="{0664164C-C0CF-E5F4-5D0D-ECE22208E031}"/>
                  </a:ext>
                </a:extLst>
              </p:cNvPr>
              <p:cNvSpPr txBox="1"/>
              <p:nvPr/>
            </p:nvSpPr>
            <p:spPr>
              <a:xfrm>
                <a:off x="8335148" y="2292211"/>
                <a:ext cx="3841645" cy="600070"/>
              </a:xfrm>
              <a:prstGeom prst="rect">
                <a:avLst/>
              </a:prstGeom>
              <a:noFill/>
              <a:ln>
                <a:noFill/>
              </a:ln>
            </p:spPr>
            <p:txBody>
              <a:bodyPr spcFirstLastPara="1" wrap="square" lIns="91425" tIns="91425" rIns="91425" bIns="91425" anchor="t" anchorCtr="0">
                <a:spAutoFit/>
              </a:bodyPr>
              <a:lstStyle/>
              <a:p>
                <a:pPr lvl="0"/>
                <a14:m>
                  <m:oMathPara xmlns:m="http://schemas.openxmlformats.org/officeDocument/2006/math">
                    <m:oMathParaPr>
                      <m:jc m:val="centerGroup"/>
                    </m:oMathParaPr>
                    <m:oMath xmlns:m="http://schemas.openxmlformats.org/officeDocument/2006/math">
                      <m:r>
                        <m:rPr>
                          <m:nor/>
                        </m:rPr>
                        <a:rPr lang="en-CA" sz="2500" b="0" i="0" smtClean="0">
                          <a:latin typeface="Cambria Math" panose="02040503050406030204" pitchFamily="18" charset="0"/>
                          <a:ea typeface="Calibri"/>
                          <a:cs typeface="Calibri"/>
                          <a:sym typeface="Calibri"/>
                        </a:rPr>
                        <m:t>density</m:t>
                      </m:r>
                      <m:r>
                        <a:rPr lang="en-CA" sz="2500" b="0" i="1" smtClean="0">
                          <a:latin typeface="Cambria Math" panose="02040503050406030204" pitchFamily="18" charset="0"/>
                          <a:ea typeface="Calibri"/>
                          <a:cs typeface="Calibri"/>
                          <a:sym typeface="Calibri"/>
                        </a:rPr>
                        <m:t>≔</m:t>
                      </m:r>
                      <m:sSub>
                        <m:sSubPr>
                          <m:ctrlPr>
                            <a:rPr lang="en-CA" sz="2500" b="0" i="1" smtClean="0">
                              <a:latin typeface="Cambria Math" panose="02040503050406030204" pitchFamily="18" charset="0"/>
                              <a:ea typeface="Calibri"/>
                              <a:cs typeface="Calibri"/>
                              <a:sym typeface="Calibri"/>
                            </a:rPr>
                          </m:ctrlPr>
                        </m:sSubPr>
                        <m:e>
                          <m:r>
                            <a:rPr lang="en-CA" sz="2500" b="0" i="1" smtClean="0">
                              <a:latin typeface="Cambria Math" panose="02040503050406030204" pitchFamily="18" charset="0"/>
                              <a:ea typeface="Calibri"/>
                              <a:cs typeface="Calibri"/>
                              <a:sym typeface="Calibri"/>
                            </a:rPr>
                            <m:t>𝑓</m:t>
                          </m:r>
                        </m:e>
                        <m:sub>
                          <m:r>
                            <a:rPr lang="en-CA" sz="2500" i="1">
                              <a:latin typeface="Cambria Math" panose="02040503050406030204" pitchFamily="18" charset="0"/>
                              <a:ea typeface="Calibri"/>
                              <a:cs typeface="Calibri"/>
                              <a:sym typeface="Calibri"/>
                            </a:rPr>
                            <m:t>1−</m:t>
                          </m:r>
                          <m:r>
                            <a:rPr lang="en-CA" sz="2500" i="1">
                              <a:latin typeface="Cambria Math" panose="02040503050406030204" pitchFamily="18" charset="0"/>
                              <a:ea typeface="Cambria Math" panose="02040503050406030204" pitchFamily="18" charset="0"/>
                              <a:cs typeface="Calibri"/>
                              <a:sym typeface="Calibri"/>
                            </a:rPr>
                            <m:t>𝛾</m:t>
                          </m:r>
                        </m:sub>
                      </m:sSub>
                    </m:oMath>
                  </m:oMathPara>
                </a14:m>
                <a:endParaRPr sz="2500" dirty="0">
                  <a:latin typeface="Calibri"/>
                  <a:ea typeface="Calibri"/>
                  <a:cs typeface="Calibri"/>
                  <a:sym typeface="Calibri"/>
                </a:endParaRPr>
              </a:p>
            </p:txBody>
          </p:sp>
        </mc:Choice>
        <mc:Fallback xmlns="">
          <p:sp>
            <p:nvSpPr>
              <p:cNvPr id="5" name="Google Shape;294;p25">
                <a:extLst>
                  <a:ext uri="{FF2B5EF4-FFF2-40B4-BE49-F238E27FC236}">
                    <a16:creationId xmlns:a16="http://schemas.microsoft.com/office/drawing/2014/main" id="{0664164C-C0CF-E5F4-5D0D-ECE22208E031}"/>
                  </a:ext>
                </a:extLst>
              </p:cNvPr>
              <p:cNvSpPr txBox="1">
                <a:spLocks noRot="1" noChangeAspect="1" noMove="1" noResize="1" noEditPoints="1" noAdjustHandles="1" noChangeArrowheads="1" noChangeShapeType="1" noTextEdit="1"/>
              </p:cNvSpPr>
              <p:nvPr/>
            </p:nvSpPr>
            <p:spPr>
              <a:xfrm>
                <a:off x="8335148" y="2292211"/>
                <a:ext cx="3841645" cy="600070"/>
              </a:xfrm>
              <a:prstGeom prst="rect">
                <a:avLst/>
              </a:prstGeom>
              <a:blipFill>
                <a:blip r:embed="rId11"/>
                <a:stretch>
                  <a:fillRect b="-208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300;p25">
                <a:extLst>
                  <a:ext uri="{FF2B5EF4-FFF2-40B4-BE49-F238E27FC236}">
                    <a16:creationId xmlns:a16="http://schemas.microsoft.com/office/drawing/2014/main" id="{54532835-E70D-11F2-5DD0-4E81C6DAD8C5}"/>
                  </a:ext>
                </a:extLst>
              </p:cNvPr>
              <p:cNvSpPr txBox="1"/>
              <p:nvPr/>
            </p:nvSpPr>
            <p:spPr>
              <a:xfrm>
                <a:off x="1834324" y="5581821"/>
                <a:ext cx="8523351" cy="788584"/>
              </a:xfrm>
              <a:prstGeom prst="rect">
                <a:avLst/>
              </a:prstGeom>
              <a:noFill/>
              <a:ln>
                <a:noFill/>
              </a:ln>
            </p:spPr>
            <p:txBody>
              <a:bodyPr spcFirstLastPara="1" wrap="square" lIns="91425" tIns="91425" rIns="91425" bIns="91425" anchor="t" anchorCtr="0">
                <a:spAutoFit/>
              </a:bodyPr>
              <a:lstStyle/>
              <a:p>
                <a:pPr lvl="0"/>
                <a14:m>
                  <m:oMathPara xmlns:m="http://schemas.openxmlformats.org/officeDocument/2006/math">
                    <m:oMathParaPr>
                      <m:jc m:val="centerGroup"/>
                    </m:oMathParaPr>
                    <m:oMath xmlns:m="http://schemas.openxmlformats.org/officeDocument/2006/math">
                      <m:r>
                        <m:rPr>
                          <m:nor/>
                        </m:rPr>
                        <a:rPr lang="en-CA" sz="2400" b="0" i="0" dirty="0" smtClean="0">
                          <a:latin typeface="Cambria Math" panose="02040503050406030204" pitchFamily="18" charset="0"/>
                          <a:ea typeface="Calibri"/>
                          <a:cs typeface="Calibri"/>
                          <a:sym typeface="Calibri"/>
                        </a:rPr>
                        <m:t>Probability</m:t>
                      </m:r>
                      <m:r>
                        <m:rPr>
                          <m:nor/>
                        </m:rPr>
                        <a:rPr lang="en-CA" sz="2400" b="0" i="0" dirty="0" smtClean="0">
                          <a:latin typeface="Cambria Math" panose="02040503050406030204" pitchFamily="18" charset="0"/>
                          <a:ea typeface="Calibri"/>
                          <a:cs typeface="Calibri"/>
                          <a:sym typeface="Calibri"/>
                        </a:rPr>
                        <m:t> </m:t>
                      </m:r>
                      <m:r>
                        <m:rPr>
                          <m:nor/>
                        </m:rPr>
                        <a:rPr lang="en-CA" sz="2400" b="0" i="0" dirty="0" smtClean="0">
                          <a:latin typeface="Cambria Math" panose="02040503050406030204" pitchFamily="18" charset="0"/>
                          <a:ea typeface="Calibri"/>
                          <a:cs typeface="Calibri"/>
                          <a:sym typeface="Calibri"/>
                        </a:rPr>
                        <m:t>of</m:t>
                      </m:r>
                      <m:r>
                        <m:rPr>
                          <m:nor/>
                        </m:rPr>
                        <a:rPr lang="en-CA" sz="2400" b="0" i="0" dirty="0" smtClean="0">
                          <a:latin typeface="Cambria Math" panose="02040503050406030204" pitchFamily="18" charset="0"/>
                          <a:ea typeface="Calibri"/>
                          <a:cs typeface="Calibri"/>
                          <a:sym typeface="Calibri"/>
                        </a:rPr>
                        <m:t> </m:t>
                      </m:r>
                      <m:r>
                        <m:rPr>
                          <m:nor/>
                        </m:rPr>
                        <a:rPr lang="en-CA" sz="2400" b="0" i="0" dirty="0" smtClean="0">
                          <a:latin typeface="Cambria Math" panose="02040503050406030204" pitchFamily="18" charset="0"/>
                          <a:ea typeface="Calibri"/>
                          <a:cs typeface="Calibri"/>
                          <a:sym typeface="Calibri"/>
                        </a:rPr>
                        <m:t>sale</m:t>
                      </m:r>
                      <m:r>
                        <a:rPr lang="en-CA" sz="2400" b="0" i="1" dirty="0" smtClean="0">
                          <a:latin typeface="Cambria Math" panose="02040503050406030204" pitchFamily="18" charset="0"/>
                          <a:ea typeface="Calibri"/>
                          <a:cs typeface="Calibri"/>
                          <a:sym typeface="Calibri"/>
                        </a:rPr>
                        <m:t>=</m:t>
                      </m:r>
                      <m:r>
                        <a:rPr lang="en-CA" sz="2400" b="0" i="1" dirty="0" smtClean="0">
                          <a:latin typeface="Cambria Math" panose="02040503050406030204" pitchFamily="18" charset="0"/>
                          <a:ea typeface="Cambria Math" panose="02040503050406030204" pitchFamily="18" charset="0"/>
                          <a:cs typeface="Calibri"/>
                          <a:sym typeface="Calibri"/>
                        </a:rPr>
                        <m:t>ℙ</m:t>
                      </m:r>
                      <m:d>
                        <m:dPr>
                          <m:begChr m:val="["/>
                          <m:endChr m:val="]"/>
                          <m:ctrlPr>
                            <a:rPr lang="en-CA" sz="2400" b="0" i="1" dirty="0" smtClean="0">
                              <a:latin typeface="Cambria Math" panose="02040503050406030204" pitchFamily="18" charset="0"/>
                              <a:ea typeface="Cambria Math" panose="02040503050406030204" pitchFamily="18" charset="0"/>
                              <a:cs typeface="Calibri"/>
                              <a:sym typeface="Calibri"/>
                            </a:rPr>
                          </m:ctrlPr>
                        </m:dPr>
                        <m:e>
                          <m:d>
                            <m:dPr>
                              <m:ctrlPr>
                                <a:rPr lang="en-CA" sz="2400" b="0" i="1" dirty="0" smtClean="0">
                                  <a:latin typeface="Cambria Math" panose="02040503050406030204" pitchFamily="18" charset="0"/>
                                  <a:ea typeface="Calibri"/>
                                  <a:cs typeface="Calibri"/>
                                  <a:sym typeface="Calibri"/>
                                </a:rPr>
                              </m:ctrlPr>
                            </m:dPr>
                            <m:e>
                              <m:r>
                                <a:rPr lang="en-CA" sz="2400" b="0" i="1" dirty="0" smtClean="0">
                                  <a:latin typeface="Cambria Math" panose="02040503050406030204" pitchFamily="18" charset="0"/>
                                  <a:ea typeface="Calibri"/>
                                  <a:cs typeface="Calibri"/>
                                  <a:sym typeface="Calibri"/>
                                </a:rPr>
                                <m:t>1−</m:t>
                              </m:r>
                              <m:r>
                                <a:rPr lang="en-CA" sz="2400" i="1">
                                  <a:latin typeface="Cambria Math" panose="02040503050406030204" pitchFamily="18" charset="0"/>
                                  <a:ea typeface="Cambria Math" panose="02040503050406030204" pitchFamily="18" charset="0"/>
                                  <a:cs typeface="Calibri"/>
                                  <a:sym typeface="Calibri"/>
                                </a:rPr>
                                <m:t>𝛾</m:t>
                              </m:r>
                            </m:e>
                          </m:d>
                          <m:r>
                            <a:rPr lang="en-CA" sz="2400" b="0" i="1" smtClean="0">
                              <a:latin typeface="Cambria Math" panose="02040503050406030204" pitchFamily="18" charset="0"/>
                              <a:ea typeface="Cambria Math" panose="02040503050406030204" pitchFamily="18" charset="0"/>
                              <a:cs typeface="Calibri"/>
                              <a:sym typeface="Calibri"/>
                            </a:rPr>
                            <m:t>𝑣</m:t>
                          </m:r>
                          <m:d>
                            <m:dPr>
                              <m:ctrlPr>
                                <a:rPr lang="en-CA" sz="2400" b="0" i="1" smtClean="0">
                                  <a:latin typeface="Cambria Math" panose="02040503050406030204" pitchFamily="18" charset="0"/>
                                  <a:ea typeface="Cambria Math" panose="02040503050406030204" pitchFamily="18" charset="0"/>
                                  <a:cs typeface="Calibri"/>
                                  <a:sym typeface="Calibri"/>
                                </a:rPr>
                              </m:ctrlPr>
                            </m:dPr>
                            <m:e>
                              <m:r>
                                <a:rPr lang="en-CA" sz="2400" b="0" i="1" smtClean="0">
                                  <a:latin typeface="Cambria Math" panose="02040503050406030204" pitchFamily="18" charset="0"/>
                                  <a:ea typeface="Cambria Math" panose="02040503050406030204" pitchFamily="18" charset="0"/>
                                  <a:cs typeface="Calibri"/>
                                  <a:sym typeface="Calibri"/>
                                </a:rPr>
                                <m:t>𝑝</m:t>
                              </m:r>
                            </m:e>
                          </m:d>
                          <m:r>
                            <a:rPr lang="en-CA" sz="2400" b="0" i="1" smtClean="0">
                              <a:latin typeface="Cambria Math" panose="02040503050406030204" pitchFamily="18" charset="0"/>
                              <a:ea typeface="Cambria Math" panose="02040503050406030204" pitchFamily="18" charset="0"/>
                              <a:cs typeface="Calibri"/>
                              <a:sym typeface="Calibri"/>
                            </a:rPr>
                            <m:t>≥</m:t>
                          </m:r>
                          <m:r>
                            <a:rPr lang="en-CA" sz="2400" b="0" i="1" smtClean="0">
                              <a:latin typeface="Cambria Math" panose="02040503050406030204" pitchFamily="18" charset="0"/>
                              <a:ea typeface="Cambria Math" panose="02040503050406030204" pitchFamily="18" charset="0"/>
                              <a:cs typeface="Calibri"/>
                              <a:sym typeface="Calibri"/>
                            </a:rPr>
                            <m:t>𝑝</m:t>
                          </m:r>
                        </m:e>
                      </m:d>
                      <m:r>
                        <a:rPr lang="en-CA" sz="2400" b="0" i="1" smtClean="0">
                          <a:latin typeface="Cambria Math" panose="02040503050406030204" pitchFamily="18" charset="0"/>
                          <a:ea typeface="Cambria Math" panose="02040503050406030204" pitchFamily="18" charset="0"/>
                          <a:cs typeface="Calibri"/>
                          <a:sym typeface="Calibri"/>
                        </a:rPr>
                        <m:t>=1−</m:t>
                      </m:r>
                      <m:sSub>
                        <m:sSubPr>
                          <m:ctrlPr>
                            <a:rPr lang="en-CA" sz="2400" b="0" i="1" smtClean="0">
                              <a:latin typeface="Cambria Math" panose="02040503050406030204" pitchFamily="18" charset="0"/>
                              <a:ea typeface="Cambria Math" panose="02040503050406030204" pitchFamily="18" charset="0"/>
                              <a:cs typeface="Calibri"/>
                              <a:sym typeface="Calibri"/>
                            </a:rPr>
                          </m:ctrlPr>
                        </m:sSubPr>
                        <m:e>
                          <m:r>
                            <a:rPr lang="en-CA" sz="2400" b="0" i="1" smtClean="0">
                              <a:latin typeface="Cambria Math" panose="02040503050406030204" pitchFamily="18" charset="0"/>
                              <a:ea typeface="Cambria Math" panose="02040503050406030204" pitchFamily="18" charset="0"/>
                              <a:cs typeface="Calibri"/>
                              <a:sym typeface="Calibri"/>
                            </a:rPr>
                            <m:t>𝐹</m:t>
                          </m:r>
                        </m:e>
                        <m:sub>
                          <m:r>
                            <a:rPr lang="en-CA" sz="2400" b="0" i="1" smtClean="0">
                              <a:latin typeface="Cambria Math" panose="02040503050406030204" pitchFamily="18" charset="0"/>
                              <a:ea typeface="Cambria Math" panose="02040503050406030204" pitchFamily="18" charset="0"/>
                              <a:cs typeface="Calibri"/>
                              <a:sym typeface="Calibri"/>
                            </a:rPr>
                            <m:t>1−</m:t>
                          </m:r>
                          <m:r>
                            <a:rPr lang="en-CA" sz="2400" i="1">
                              <a:latin typeface="Cambria Math" panose="02040503050406030204" pitchFamily="18" charset="0"/>
                              <a:ea typeface="Cambria Math" panose="02040503050406030204" pitchFamily="18" charset="0"/>
                              <a:cs typeface="Calibri"/>
                              <a:sym typeface="Calibri"/>
                            </a:rPr>
                            <m:t>𝛾</m:t>
                          </m:r>
                        </m:sub>
                      </m:sSub>
                      <m:d>
                        <m:dPr>
                          <m:ctrlPr>
                            <a:rPr lang="en-CA" sz="2400" b="0" i="1" smtClean="0">
                              <a:latin typeface="Cambria Math" panose="02040503050406030204" pitchFamily="18" charset="0"/>
                              <a:ea typeface="Cambria Math" panose="02040503050406030204" pitchFamily="18" charset="0"/>
                              <a:cs typeface="Calibri"/>
                              <a:sym typeface="Calibri"/>
                            </a:rPr>
                          </m:ctrlPr>
                        </m:dPr>
                        <m:e>
                          <m:f>
                            <m:fPr>
                              <m:type m:val="skw"/>
                              <m:ctrlPr>
                                <a:rPr lang="en-CA" sz="2400" b="0" i="1" smtClean="0">
                                  <a:latin typeface="Cambria Math" panose="02040503050406030204" pitchFamily="18" charset="0"/>
                                  <a:ea typeface="Cambria Math" panose="02040503050406030204" pitchFamily="18" charset="0"/>
                                  <a:cs typeface="Calibri"/>
                                  <a:sym typeface="Calibri"/>
                                </a:rPr>
                              </m:ctrlPr>
                            </m:fPr>
                            <m:num>
                              <m:r>
                                <a:rPr lang="en-CA" sz="2400" b="0" i="1" smtClean="0">
                                  <a:latin typeface="Cambria Math" panose="02040503050406030204" pitchFamily="18" charset="0"/>
                                  <a:ea typeface="Cambria Math" panose="02040503050406030204" pitchFamily="18" charset="0"/>
                                  <a:cs typeface="Calibri"/>
                                  <a:sym typeface="Calibri"/>
                                </a:rPr>
                                <m:t>𝑝</m:t>
                              </m:r>
                            </m:num>
                            <m:den>
                              <m:r>
                                <a:rPr lang="en-CA" sz="2400" b="0" i="1" smtClean="0">
                                  <a:latin typeface="Cambria Math" panose="02040503050406030204" pitchFamily="18" charset="0"/>
                                  <a:ea typeface="Cambria Math" panose="02040503050406030204" pitchFamily="18" charset="0"/>
                                  <a:cs typeface="Calibri"/>
                                  <a:sym typeface="Calibri"/>
                                </a:rPr>
                                <m:t>𝑣</m:t>
                              </m:r>
                              <m:d>
                                <m:dPr>
                                  <m:ctrlPr>
                                    <a:rPr lang="en-CA" sz="2400" b="0" i="1" smtClean="0">
                                      <a:latin typeface="Cambria Math" panose="02040503050406030204" pitchFamily="18" charset="0"/>
                                      <a:ea typeface="Cambria Math" panose="02040503050406030204" pitchFamily="18" charset="0"/>
                                      <a:cs typeface="Calibri"/>
                                      <a:sym typeface="Calibri"/>
                                    </a:rPr>
                                  </m:ctrlPr>
                                </m:dPr>
                                <m:e>
                                  <m:r>
                                    <a:rPr lang="en-CA" sz="2400" b="0" i="1" smtClean="0">
                                      <a:latin typeface="Cambria Math" panose="02040503050406030204" pitchFamily="18" charset="0"/>
                                      <a:ea typeface="Cambria Math" panose="02040503050406030204" pitchFamily="18" charset="0"/>
                                      <a:cs typeface="Calibri"/>
                                      <a:sym typeface="Calibri"/>
                                    </a:rPr>
                                    <m:t>𝑝</m:t>
                                  </m:r>
                                </m:e>
                              </m:d>
                            </m:den>
                          </m:f>
                        </m:e>
                      </m:d>
                    </m:oMath>
                  </m:oMathPara>
                </a14:m>
                <a:endParaRPr sz="2000" dirty="0">
                  <a:latin typeface="Calibri"/>
                  <a:ea typeface="Calibri"/>
                  <a:cs typeface="Calibri"/>
                  <a:sym typeface="Calibri"/>
                </a:endParaRPr>
              </a:p>
            </p:txBody>
          </p:sp>
        </mc:Choice>
        <mc:Fallback xmlns="">
          <p:sp>
            <p:nvSpPr>
              <p:cNvPr id="6" name="Google Shape;300;p25">
                <a:extLst>
                  <a:ext uri="{FF2B5EF4-FFF2-40B4-BE49-F238E27FC236}">
                    <a16:creationId xmlns:a16="http://schemas.microsoft.com/office/drawing/2014/main" id="{54532835-E70D-11F2-5DD0-4E81C6DAD8C5}"/>
                  </a:ext>
                </a:extLst>
              </p:cNvPr>
              <p:cNvSpPr txBox="1">
                <a:spLocks noRot="1" noChangeAspect="1" noMove="1" noResize="1" noEditPoints="1" noAdjustHandles="1" noChangeArrowheads="1" noChangeShapeType="1" noTextEdit="1"/>
              </p:cNvSpPr>
              <p:nvPr/>
            </p:nvSpPr>
            <p:spPr>
              <a:xfrm>
                <a:off x="1834324" y="5581821"/>
                <a:ext cx="8523351" cy="788584"/>
              </a:xfrm>
              <a:prstGeom prst="rect">
                <a:avLst/>
              </a:prstGeom>
              <a:blipFill>
                <a:blip r:embed="rId12"/>
                <a:stretch>
                  <a:fillRect t="-76190" b="-126984"/>
                </a:stretch>
              </a:blipFill>
              <a:ln>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0075ADF4-1BD0-7332-BD40-039EAAB9DD4E}"/>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mc:AlternateContent xmlns:mc="http://schemas.openxmlformats.org/markup-compatibility/2006" xmlns:a14="http://schemas.microsoft.com/office/drawing/2010/main">
        <mc:Choice Requires="a14">
          <p:sp>
            <p:nvSpPr>
              <p:cNvPr id="9" name="Google Shape;300;p25">
                <a:extLst>
                  <a:ext uri="{FF2B5EF4-FFF2-40B4-BE49-F238E27FC236}">
                    <a16:creationId xmlns:a16="http://schemas.microsoft.com/office/drawing/2014/main" id="{EC5CCA5E-F6BC-D26B-B46F-478658DA9367}"/>
                  </a:ext>
                </a:extLst>
              </p:cNvPr>
              <p:cNvSpPr txBox="1"/>
              <p:nvPr/>
            </p:nvSpPr>
            <p:spPr>
              <a:xfrm>
                <a:off x="8172145" y="2829916"/>
                <a:ext cx="3991823" cy="825067"/>
              </a:xfrm>
              <a:prstGeom prst="rect">
                <a:avLst/>
              </a:prstGeom>
              <a:noFill/>
              <a:ln>
                <a:noFill/>
              </a:ln>
            </p:spPr>
            <p:txBody>
              <a:bodyPr spcFirstLastPara="1" wrap="square" lIns="91425" tIns="91425" rIns="91425" bIns="91425" anchor="t" anchorCtr="0">
                <a:spAutoFit/>
              </a:bodyPr>
              <a:lstStyle/>
              <a:p>
                <a:pPr lvl="0"/>
                <a14:m>
                  <m:oMathPara xmlns:m="http://schemas.openxmlformats.org/officeDocument/2006/math">
                    <m:oMathParaPr>
                      <m:jc m:val="center"/>
                    </m:oMathParaPr>
                    <m:oMath xmlns:m="http://schemas.openxmlformats.org/officeDocument/2006/math">
                      <m:sSub>
                        <m:sSubPr>
                          <m:ctrlPr>
                            <a:rPr lang="en-CA" sz="2000" b="1" i="1" smtClean="0">
                              <a:solidFill>
                                <a:schemeClr val="accent5"/>
                              </a:solidFill>
                              <a:latin typeface="Cambria Math" panose="02040503050406030204" pitchFamily="18" charset="0"/>
                              <a:ea typeface="Calibri"/>
                              <a:cs typeface="Calibri"/>
                              <a:sym typeface="Calibri"/>
                            </a:rPr>
                          </m:ctrlPr>
                        </m:sSubPr>
                        <m:e>
                          <m:r>
                            <a:rPr lang="en-CA" sz="2000" b="1" i="1" smtClean="0">
                              <a:solidFill>
                                <a:schemeClr val="accent5"/>
                              </a:solidFill>
                              <a:latin typeface="Cambria Math" panose="02040503050406030204" pitchFamily="18" charset="0"/>
                              <a:ea typeface="Calibri"/>
                              <a:cs typeface="Calibri"/>
                              <a:sym typeface="Calibri"/>
                            </a:rPr>
                            <m:t>𝒇</m:t>
                          </m:r>
                        </m:e>
                        <m:sub>
                          <m:r>
                            <a:rPr lang="en-CA" sz="2000" b="1" i="1">
                              <a:solidFill>
                                <a:schemeClr val="accent5"/>
                              </a:solidFill>
                              <a:latin typeface="Cambria Math" panose="02040503050406030204" pitchFamily="18" charset="0"/>
                              <a:ea typeface="Calibri"/>
                              <a:cs typeface="Calibri"/>
                              <a:sym typeface="Calibri"/>
                            </a:rPr>
                            <m:t>𝟏</m:t>
                          </m:r>
                          <m:r>
                            <a:rPr lang="en-CA" sz="2000" b="1" i="1">
                              <a:solidFill>
                                <a:schemeClr val="accent5"/>
                              </a:solidFill>
                              <a:latin typeface="Cambria Math" panose="02040503050406030204" pitchFamily="18" charset="0"/>
                              <a:ea typeface="Calibri"/>
                              <a:cs typeface="Calibri"/>
                              <a:sym typeface="Calibri"/>
                            </a:rPr>
                            <m:t>−</m:t>
                          </m:r>
                          <m:r>
                            <a:rPr lang="en-CA" sz="2000" b="1" i="1">
                              <a:solidFill>
                                <a:schemeClr val="accent5"/>
                              </a:solidFill>
                              <a:latin typeface="Cambria Math" panose="02040503050406030204" pitchFamily="18" charset="0"/>
                              <a:ea typeface="Cambria Math" panose="02040503050406030204" pitchFamily="18" charset="0"/>
                              <a:cs typeface="Calibri"/>
                              <a:sym typeface="Calibri"/>
                            </a:rPr>
                            <m:t>𝜸</m:t>
                          </m:r>
                        </m:sub>
                      </m:sSub>
                      <m: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is</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always</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known</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to</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the</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game</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 </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designer</m:t>
                      </m:r>
                      <m:r>
                        <m:rPr>
                          <m:nor/>
                        </m:rPr>
                        <a:rPr lang="en-CA" sz="2000" b="1" i="0" smtClean="0">
                          <a:solidFill>
                            <a:schemeClr val="accent5"/>
                          </a:solidFill>
                          <a:latin typeface="Cambria Math" panose="02040503050406030204" pitchFamily="18" charset="0"/>
                          <a:ea typeface="Cambria Math" panose="02040503050406030204" pitchFamily="18" charset="0"/>
                          <a:cs typeface="Calibri"/>
                          <a:sym typeface="Calibri"/>
                        </a:rPr>
                        <m:t>!</m:t>
                      </m:r>
                    </m:oMath>
                  </m:oMathPara>
                </a14:m>
                <a:endParaRPr sz="2000" b="1" dirty="0">
                  <a:latin typeface="Calibri"/>
                  <a:ea typeface="Calibri"/>
                  <a:cs typeface="Calibri"/>
                  <a:sym typeface="Calibri"/>
                </a:endParaRPr>
              </a:p>
            </p:txBody>
          </p:sp>
        </mc:Choice>
        <mc:Fallback xmlns="">
          <p:sp>
            <p:nvSpPr>
              <p:cNvPr id="9" name="Google Shape;300;p25">
                <a:extLst>
                  <a:ext uri="{FF2B5EF4-FFF2-40B4-BE49-F238E27FC236}">
                    <a16:creationId xmlns:a16="http://schemas.microsoft.com/office/drawing/2014/main" id="{EC5CCA5E-F6BC-D26B-B46F-478658DA9367}"/>
                  </a:ext>
                </a:extLst>
              </p:cNvPr>
              <p:cNvSpPr txBox="1">
                <a:spLocks noRot="1" noChangeAspect="1" noMove="1" noResize="1" noEditPoints="1" noAdjustHandles="1" noChangeArrowheads="1" noChangeShapeType="1" noTextEdit="1"/>
              </p:cNvSpPr>
              <p:nvPr/>
            </p:nvSpPr>
            <p:spPr>
              <a:xfrm>
                <a:off x="8172145" y="2829916"/>
                <a:ext cx="3991823" cy="825067"/>
              </a:xfrm>
              <a:prstGeom prst="rect">
                <a:avLst/>
              </a:prstGeom>
              <a:blipFill>
                <a:blip r:embed="rId13"/>
                <a:stretch>
                  <a:fillRect b="-3030"/>
                </a:stretch>
              </a:blipFill>
              <a:ln>
                <a:noFill/>
              </a:ln>
            </p:spPr>
            <p:txBody>
              <a:bodyPr/>
              <a:lstStyle/>
              <a:p>
                <a:r>
                  <a:rPr 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Does Social Utility Look Like?</a:t>
            </a:r>
            <a:endParaRPr dirty="0"/>
          </a:p>
        </p:txBody>
      </p:sp>
      <p:pic>
        <p:nvPicPr>
          <p:cNvPr id="310" name="Google Shape;310;p26"/>
          <p:cNvPicPr preferRelativeResize="0"/>
          <p:nvPr/>
        </p:nvPicPr>
        <p:blipFill rotWithShape="1">
          <a:blip r:embed="rId3">
            <a:alphaModFix/>
          </a:blip>
          <a:srcRect l="9167" t="15269" r="1307" b="53196"/>
          <a:stretch/>
        </p:blipFill>
        <p:spPr>
          <a:xfrm>
            <a:off x="5777674" y="3360558"/>
            <a:ext cx="6299663" cy="811800"/>
          </a:xfrm>
          <a:prstGeom prst="rect">
            <a:avLst/>
          </a:prstGeom>
          <a:noFill/>
          <a:ln>
            <a:noFill/>
          </a:ln>
        </p:spPr>
      </p:pic>
      <p:pic>
        <p:nvPicPr>
          <p:cNvPr id="311" name="Google Shape;311;p26"/>
          <p:cNvPicPr preferRelativeResize="0"/>
          <p:nvPr/>
        </p:nvPicPr>
        <p:blipFill rotWithShape="1">
          <a:blip r:embed="rId3">
            <a:alphaModFix/>
          </a:blip>
          <a:srcRect l="9163" t="15269" r="2042" b="53196"/>
          <a:stretch/>
        </p:blipFill>
        <p:spPr>
          <a:xfrm>
            <a:off x="914400" y="3327900"/>
            <a:ext cx="5007805" cy="811800"/>
          </a:xfrm>
          <a:prstGeom prst="rect">
            <a:avLst/>
          </a:prstGeom>
          <a:noFill/>
          <a:ln>
            <a:noFill/>
          </a:ln>
        </p:spPr>
      </p:pic>
      <p:sp>
        <p:nvSpPr>
          <p:cNvPr id="312" name="Google Shape;312;p26"/>
          <p:cNvSpPr txBox="1"/>
          <p:nvPr/>
        </p:nvSpPr>
        <p:spPr>
          <a:xfrm>
            <a:off x="2994772" y="3842262"/>
            <a:ext cx="887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latin typeface="Calibri"/>
                <a:ea typeface="Calibri"/>
                <a:cs typeface="Calibri"/>
                <a:sym typeface="Calibri"/>
              </a:rPr>
              <a:t>Buyers</a:t>
            </a:r>
            <a:endParaRPr sz="1900" dirty="0">
              <a:latin typeface="Calibri"/>
              <a:ea typeface="Calibri"/>
              <a:cs typeface="Calibri"/>
              <a:sym typeface="Calibri"/>
            </a:endParaRPr>
          </a:p>
        </p:txBody>
      </p:sp>
      <p:sp>
        <p:nvSpPr>
          <p:cNvPr id="313" name="Google Shape;313;p26"/>
          <p:cNvSpPr txBox="1"/>
          <p:nvPr/>
        </p:nvSpPr>
        <p:spPr>
          <a:xfrm>
            <a:off x="8253855" y="3901200"/>
            <a:ext cx="1347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latin typeface="Calibri"/>
                <a:ea typeface="Calibri"/>
                <a:cs typeface="Calibri"/>
                <a:sym typeface="Calibri"/>
              </a:rPr>
              <a:t>Non-Buyers</a:t>
            </a:r>
            <a:endParaRPr sz="1900" dirty="0">
              <a:latin typeface="Calibri"/>
              <a:ea typeface="Calibri"/>
              <a:cs typeface="Calibri"/>
              <a:sym typeface="Calibri"/>
            </a:endParaRPr>
          </a:p>
        </p:txBody>
      </p:sp>
      <p:pic>
        <p:nvPicPr>
          <p:cNvPr id="314" name="Google Shape;314;p26"/>
          <p:cNvPicPr preferRelativeResize="0"/>
          <p:nvPr/>
        </p:nvPicPr>
        <p:blipFill rotWithShape="1">
          <a:blip r:embed="rId4">
            <a:alphaModFix/>
          </a:blip>
          <a:srcRect l="10165" t="8728" r="8771" b="9924"/>
          <a:stretch/>
        </p:blipFill>
        <p:spPr>
          <a:xfrm>
            <a:off x="8274809" y="4332863"/>
            <a:ext cx="1305392" cy="1307939"/>
          </a:xfrm>
          <a:prstGeom prst="rect">
            <a:avLst/>
          </a:prstGeom>
          <a:noFill/>
          <a:ln>
            <a:noFill/>
          </a:ln>
        </p:spPr>
      </p:pic>
      <p:pic>
        <p:nvPicPr>
          <p:cNvPr id="315" name="Google Shape;315;p26"/>
          <p:cNvPicPr preferRelativeResize="0"/>
          <p:nvPr/>
        </p:nvPicPr>
        <p:blipFill rotWithShape="1">
          <a:blip r:embed="rId5">
            <a:alphaModFix/>
          </a:blip>
          <a:srcRect/>
          <a:stretch/>
        </p:blipFill>
        <p:spPr>
          <a:xfrm>
            <a:off x="8181520" y="4998740"/>
            <a:ext cx="550321" cy="550321"/>
          </a:xfrm>
          <a:prstGeom prst="rect">
            <a:avLst/>
          </a:prstGeom>
          <a:noFill/>
          <a:ln>
            <a:noFill/>
          </a:ln>
        </p:spPr>
      </p:pic>
      <p:pic>
        <p:nvPicPr>
          <p:cNvPr id="316" name="Google Shape;316;p26"/>
          <p:cNvPicPr preferRelativeResize="0"/>
          <p:nvPr/>
        </p:nvPicPr>
        <p:blipFill rotWithShape="1">
          <a:blip r:embed="rId4">
            <a:alphaModFix/>
          </a:blip>
          <a:srcRect l="10165" t="8728" r="8771" b="9924"/>
          <a:stretch/>
        </p:blipFill>
        <p:spPr>
          <a:xfrm>
            <a:off x="2785926" y="4172358"/>
            <a:ext cx="1305392" cy="1307939"/>
          </a:xfrm>
          <a:prstGeom prst="rect">
            <a:avLst/>
          </a:prstGeom>
          <a:noFill/>
          <a:ln>
            <a:noFill/>
          </a:ln>
        </p:spPr>
      </p:pic>
      <p:grpSp>
        <p:nvGrpSpPr>
          <p:cNvPr id="317" name="Google Shape;317;p26"/>
          <p:cNvGrpSpPr/>
          <p:nvPr/>
        </p:nvGrpSpPr>
        <p:grpSpPr>
          <a:xfrm>
            <a:off x="2420930" y="4782260"/>
            <a:ext cx="750312" cy="766801"/>
            <a:chOff x="5024651" y="5606204"/>
            <a:chExt cx="750312" cy="764127"/>
          </a:xfrm>
        </p:grpSpPr>
        <p:pic>
          <p:nvPicPr>
            <p:cNvPr id="318" name="Google Shape;318;p26" descr="Dollar Bill PNG Icon"/>
            <p:cNvPicPr preferRelativeResize="0"/>
            <p:nvPr/>
          </p:nvPicPr>
          <p:blipFill rotWithShape="1">
            <a:blip r:embed="rId6">
              <a:alphaModFix/>
            </a:blip>
            <a:srcRect/>
            <a:stretch/>
          </p:blipFill>
          <p:spPr>
            <a:xfrm>
              <a:off x="5101531" y="5606204"/>
              <a:ext cx="673432" cy="673432"/>
            </a:xfrm>
            <a:prstGeom prst="rect">
              <a:avLst/>
            </a:prstGeom>
            <a:noFill/>
            <a:ln>
              <a:noFill/>
            </a:ln>
          </p:spPr>
        </p:pic>
        <p:pic>
          <p:nvPicPr>
            <p:cNvPr id="319" name="Google Shape;319;p26" descr="Dollar Bill PNG Icon"/>
            <p:cNvPicPr preferRelativeResize="0"/>
            <p:nvPr/>
          </p:nvPicPr>
          <p:blipFill rotWithShape="1">
            <a:blip r:embed="rId6">
              <a:alphaModFix/>
            </a:blip>
            <a:srcRect/>
            <a:stretch/>
          </p:blipFill>
          <p:spPr>
            <a:xfrm>
              <a:off x="5024651" y="5708930"/>
              <a:ext cx="661401" cy="661401"/>
            </a:xfrm>
            <a:prstGeom prst="rect">
              <a:avLst/>
            </a:prstGeom>
            <a:noFill/>
            <a:ln>
              <a:noFill/>
            </a:ln>
          </p:spPr>
        </p:pic>
      </p:grpSp>
      <p:sp>
        <p:nvSpPr>
          <p:cNvPr id="321" name="Google Shape;321;p26"/>
          <p:cNvSpPr/>
          <p:nvPr/>
        </p:nvSpPr>
        <p:spPr>
          <a:xfrm>
            <a:off x="4173450" y="2707185"/>
            <a:ext cx="1579712" cy="1034801"/>
          </a:xfrm>
          <a:prstGeom prst="roundRect">
            <a:avLst>
              <a:gd name="adj" fmla="val 16667"/>
            </a:avLst>
          </a:prstGeom>
          <a:solidFill>
            <a:srgbClr val="F6A2F4">
              <a:alpha val="3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8116561" y="2724350"/>
            <a:ext cx="3714272" cy="991362"/>
          </a:xfrm>
          <a:prstGeom prst="roundRect">
            <a:avLst>
              <a:gd name="adj" fmla="val 16667"/>
            </a:avLst>
          </a:prstGeom>
          <a:solidFill>
            <a:srgbClr val="F6A2F4">
              <a:alpha val="3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115425" y="2707185"/>
            <a:ext cx="3058000" cy="1033876"/>
          </a:xfrm>
          <a:prstGeom prst="roundRect">
            <a:avLst>
              <a:gd name="adj" fmla="val 16667"/>
            </a:avLst>
          </a:prstGeom>
          <a:solidFill>
            <a:srgbClr val="70AD47">
              <a:alpha val="31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6052835" y="2706260"/>
            <a:ext cx="2063727" cy="1034801"/>
          </a:xfrm>
          <a:prstGeom prst="roundRect">
            <a:avLst>
              <a:gd name="adj" fmla="val 16667"/>
            </a:avLst>
          </a:prstGeom>
          <a:solidFill>
            <a:srgbClr val="70AD47">
              <a:alpha val="31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6514FEB-F1FF-7646-1D5E-A0172BE70C29}"/>
                  </a:ext>
                </a:extLst>
              </p:cNvPr>
              <p:cNvSpPr txBox="1"/>
              <p:nvPr/>
            </p:nvSpPr>
            <p:spPr>
              <a:xfrm>
                <a:off x="407863" y="2707757"/>
                <a:ext cx="11468450" cy="991362"/>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r>
                        <a:rPr lang="en-CA" sz="2600" b="0" i="1" smtClean="0">
                          <a:latin typeface="Cambria Math" panose="02040503050406030204" pitchFamily="18" charset="0"/>
                          <a:ea typeface="Cambria Math" panose="02040503050406030204" pitchFamily="18" charset="0"/>
                        </a:rPr>
                        <m:t>𝒰</m:t>
                      </m:r>
                      <m:r>
                        <a:rPr lang="en-CA" sz="2600" b="0" i="1" smtClean="0">
                          <a:latin typeface="Cambria Math" panose="02040503050406030204" pitchFamily="18" charset="0"/>
                        </a:rPr>
                        <m:t>=</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1−</m:t>
                          </m:r>
                          <m:sSub>
                            <m:sSubPr>
                              <m:ctrlPr>
                                <a:rPr lang="en-CA" sz="2600" b="0" i="1" smtClean="0">
                                  <a:latin typeface="Cambria Math" panose="02040503050406030204" pitchFamily="18" charset="0"/>
                                </a:rPr>
                              </m:ctrlPr>
                            </m:sSubPr>
                            <m:e>
                              <m:r>
                                <a:rPr lang="en-CA" sz="2600" b="0" i="1" smtClean="0">
                                  <a:latin typeface="Cambria Math" panose="02040503050406030204" pitchFamily="18" charset="0"/>
                                </a:rPr>
                                <m:t>𝐹</m:t>
                              </m:r>
                            </m:e>
                            <m:sub>
                              <m:r>
                                <a:rPr lang="en-CA" sz="2600" b="0" i="1" smtClean="0">
                                  <a:latin typeface="Cambria Math" panose="02040503050406030204" pitchFamily="18" charset="0"/>
                                </a:rPr>
                                <m:t>1−</m:t>
                              </m:r>
                              <m:r>
                                <a:rPr lang="en-CA" sz="2600" b="0" i="1" smtClean="0">
                                  <a:latin typeface="Cambria Math" panose="02040503050406030204" pitchFamily="18" charset="0"/>
                                  <a:ea typeface="Cambria Math" panose="02040503050406030204" pitchFamily="18" charset="0"/>
                                </a:rPr>
                                <m:t>𝛾</m:t>
                              </m:r>
                            </m:sub>
                          </m:sSub>
                          <m:d>
                            <m:dPr>
                              <m:ctrlPr>
                                <a:rPr lang="en-CA" sz="2600" b="0" i="1" smtClean="0">
                                  <a:latin typeface="Cambria Math" panose="02040503050406030204" pitchFamily="18" charset="0"/>
                                </a:rPr>
                              </m:ctrlPr>
                            </m:dPr>
                            <m:e>
                              <m:f>
                                <m:fPr>
                                  <m:type m:val="skw"/>
                                  <m:ctrlPr>
                                    <a:rPr lang="en-CA" sz="2600" b="0" i="1" smtClean="0">
                                      <a:latin typeface="Cambria Math" panose="02040503050406030204" pitchFamily="18" charset="0"/>
                                    </a:rPr>
                                  </m:ctrlPr>
                                </m:fPr>
                                <m:num>
                                  <m:r>
                                    <a:rPr lang="en-CA" sz="2600" b="0" i="1" smtClean="0">
                                      <a:latin typeface="Cambria Math" panose="02040503050406030204" pitchFamily="18" charset="0"/>
                                    </a:rPr>
                                    <m:t>𝑝</m:t>
                                  </m:r>
                                </m:num>
                                <m:den>
                                  <m:r>
                                    <a:rPr lang="en-CA" sz="2600" b="0" i="1" smtClean="0">
                                      <a:latin typeface="Cambria Math" panose="02040503050406030204" pitchFamily="18" charset="0"/>
                                    </a:rPr>
                                    <m:t>𝑣</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𝑝</m:t>
                                      </m:r>
                                    </m:e>
                                  </m:d>
                                </m:den>
                              </m:f>
                            </m:e>
                          </m:d>
                        </m:e>
                      </m:d>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𝑣</m:t>
                          </m:r>
                          <m:d>
                            <m:dPr>
                              <m:ctrlPr>
                                <a:rPr lang="en-CA" sz="2600" b="0" i="1" smtClean="0">
                                  <a:latin typeface="Cambria Math" panose="02040503050406030204" pitchFamily="18" charset="0"/>
                                </a:rPr>
                              </m:ctrlPr>
                            </m:dPr>
                            <m:e>
                              <m:r>
                                <a:rPr lang="en-CA" sz="2600" b="0" i="1" smtClean="0">
                                  <a:latin typeface="Cambria Math" panose="02040503050406030204" pitchFamily="18" charset="0"/>
                                </a:rPr>
                                <m:t>𝑝</m:t>
                              </m:r>
                            </m:e>
                          </m:d>
                          <m:r>
                            <a:rPr lang="en-CA" sz="2600" b="0" i="1" smtClean="0">
                              <a:latin typeface="Cambria Math" panose="02040503050406030204" pitchFamily="18" charset="0"/>
                            </a:rPr>
                            <m:t>−</m:t>
                          </m:r>
                          <m:r>
                            <a:rPr lang="en-CA" sz="2600" b="0" i="1" smtClean="0">
                              <a:latin typeface="Cambria Math" panose="02040503050406030204" pitchFamily="18" charset="0"/>
                            </a:rPr>
                            <m:t>𝑝</m:t>
                          </m:r>
                        </m:e>
                      </m:d>
                      <m:r>
                        <a:rPr lang="en-CA" sz="2600" b="0" i="1" smtClean="0">
                          <a:latin typeface="Cambria Math" panose="02040503050406030204" pitchFamily="18" charset="0"/>
                        </a:rPr>
                        <m:t>+</m:t>
                      </m:r>
                      <m:sSub>
                        <m:sSubPr>
                          <m:ctrlPr>
                            <a:rPr lang="en-CA" sz="2600" i="1">
                              <a:latin typeface="Cambria Math" panose="02040503050406030204" pitchFamily="18" charset="0"/>
                            </a:rPr>
                          </m:ctrlPr>
                        </m:sSubPr>
                        <m:e>
                          <m:r>
                            <a:rPr lang="en-CA" sz="2600" i="1">
                              <a:latin typeface="Cambria Math" panose="02040503050406030204" pitchFamily="18" charset="0"/>
                            </a:rPr>
                            <m:t>𝐹</m:t>
                          </m:r>
                        </m:e>
                        <m:sub>
                          <m:r>
                            <a:rPr lang="en-CA" sz="2600" i="1">
                              <a:latin typeface="Cambria Math" panose="02040503050406030204" pitchFamily="18" charset="0"/>
                            </a:rPr>
                            <m:t>1−</m:t>
                          </m:r>
                          <m:r>
                            <a:rPr lang="en-CA" sz="2600" i="1">
                              <a:latin typeface="Cambria Math" panose="02040503050406030204" pitchFamily="18" charset="0"/>
                              <a:ea typeface="Cambria Math" panose="02040503050406030204" pitchFamily="18" charset="0"/>
                            </a:rPr>
                            <m:t>𝛾</m:t>
                          </m:r>
                        </m:sub>
                      </m:sSub>
                      <m:d>
                        <m:dPr>
                          <m:ctrlPr>
                            <a:rPr lang="en-CA" sz="2600" i="1">
                              <a:latin typeface="Cambria Math" panose="02040503050406030204" pitchFamily="18" charset="0"/>
                            </a:rPr>
                          </m:ctrlPr>
                        </m:dPr>
                        <m:e>
                          <m:f>
                            <m:fPr>
                              <m:type m:val="skw"/>
                              <m:ctrlPr>
                                <a:rPr lang="en-CA" sz="2600" i="1">
                                  <a:latin typeface="Cambria Math" panose="02040503050406030204" pitchFamily="18" charset="0"/>
                                </a:rPr>
                              </m:ctrlPr>
                            </m:fPr>
                            <m:num>
                              <m:r>
                                <a:rPr lang="en-CA" sz="2600" i="1">
                                  <a:latin typeface="Cambria Math" panose="02040503050406030204" pitchFamily="18" charset="0"/>
                                </a:rPr>
                                <m:t>𝑝</m:t>
                              </m:r>
                            </m:num>
                            <m:den>
                              <m:r>
                                <a:rPr lang="en-CA" sz="2600" i="1">
                                  <a:latin typeface="Cambria Math" panose="02040503050406030204" pitchFamily="18" charset="0"/>
                                </a:rPr>
                                <m:t>𝑣</m:t>
                              </m:r>
                              <m:d>
                                <m:dPr>
                                  <m:ctrlPr>
                                    <a:rPr lang="en-CA" sz="2600" i="1">
                                      <a:latin typeface="Cambria Math" panose="02040503050406030204" pitchFamily="18" charset="0"/>
                                    </a:rPr>
                                  </m:ctrlPr>
                                </m:dPr>
                                <m:e>
                                  <m:r>
                                    <a:rPr lang="en-CA" sz="2600" i="1">
                                      <a:latin typeface="Cambria Math" panose="02040503050406030204" pitchFamily="18" charset="0"/>
                                    </a:rPr>
                                    <m:t>𝑝</m:t>
                                  </m:r>
                                </m:e>
                              </m:d>
                            </m:den>
                          </m:f>
                        </m:e>
                      </m:d>
                      <m:r>
                        <a:rPr lang="en-CA" sz="2600" b="0" i="1" smtClean="0">
                          <a:latin typeface="Cambria Math" panose="02040503050406030204" pitchFamily="18" charset="0"/>
                          <a:ea typeface="Cambria Math" panose="02040503050406030204" pitchFamily="18" charset="0"/>
                        </a:rPr>
                        <m:t>𝔼</m:t>
                      </m:r>
                      <m:d>
                        <m:dPr>
                          <m:begChr m:val="["/>
                          <m:endChr m:val="]"/>
                          <m:ctrlPr>
                            <a:rPr lang="en-CA" sz="2600" b="0" i="1" smtClean="0">
                              <a:latin typeface="Cambria Math" panose="02040503050406030204" pitchFamily="18" charset="0"/>
                              <a:ea typeface="Cambria Math" panose="02040503050406030204" pitchFamily="18" charset="0"/>
                            </a:rPr>
                          </m:ctrlPr>
                        </m:dPr>
                        <m:e>
                          <m:r>
                            <a:rPr lang="en-CA" sz="2600" b="0" i="1" smtClean="0">
                              <a:latin typeface="Cambria Math" panose="02040503050406030204" pitchFamily="18" charset="0"/>
                              <a:ea typeface="Cambria Math" panose="02040503050406030204" pitchFamily="18" charset="0"/>
                            </a:rPr>
                            <m:t>𝛾</m:t>
                          </m:r>
                        </m:e>
                        <m:e>
                          <m:r>
                            <a:rPr lang="en-CA" sz="2600" b="0" i="1" smtClean="0">
                              <a:latin typeface="Cambria Math" panose="02040503050406030204" pitchFamily="18" charset="0"/>
                              <a:ea typeface="Cambria Math" panose="02040503050406030204" pitchFamily="18" charset="0"/>
                            </a:rPr>
                            <m:t>𝛾</m:t>
                          </m:r>
                          <m:r>
                            <a:rPr lang="en-CA" sz="2600" b="0" i="1" smtClean="0">
                              <a:latin typeface="Cambria Math" panose="02040503050406030204" pitchFamily="18" charset="0"/>
                              <a:ea typeface="Cambria Math" panose="02040503050406030204" pitchFamily="18" charset="0"/>
                            </a:rPr>
                            <m:t>&gt;1−</m:t>
                          </m:r>
                          <m:f>
                            <m:fPr>
                              <m:type m:val="skw"/>
                              <m:ctrlPr>
                                <a:rPr lang="en-CA" sz="2600" i="1">
                                  <a:latin typeface="Cambria Math" panose="02040503050406030204" pitchFamily="18" charset="0"/>
                                </a:rPr>
                              </m:ctrlPr>
                            </m:fPr>
                            <m:num>
                              <m:r>
                                <a:rPr lang="en-CA" sz="2600" i="1">
                                  <a:latin typeface="Cambria Math" panose="02040503050406030204" pitchFamily="18" charset="0"/>
                                </a:rPr>
                                <m:t>𝑝</m:t>
                              </m:r>
                            </m:num>
                            <m:den>
                              <m:r>
                                <a:rPr lang="en-CA" sz="2600" i="1">
                                  <a:latin typeface="Cambria Math" panose="02040503050406030204" pitchFamily="18" charset="0"/>
                                </a:rPr>
                                <m:t>𝑣</m:t>
                              </m:r>
                              <m:d>
                                <m:dPr>
                                  <m:ctrlPr>
                                    <a:rPr lang="en-CA" sz="2600" i="1">
                                      <a:latin typeface="Cambria Math" panose="02040503050406030204" pitchFamily="18" charset="0"/>
                                    </a:rPr>
                                  </m:ctrlPr>
                                </m:dPr>
                                <m:e>
                                  <m:r>
                                    <a:rPr lang="en-CA" sz="2600" i="1">
                                      <a:latin typeface="Cambria Math" panose="02040503050406030204" pitchFamily="18" charset="0"/>
                                    </a:rPr>
                                    <m:t>𝑝</m:t>
                                  </m:r>
                                </m:e>
                              </m:d>
                            </m:den>
                          </m:f>
                        </m:e>
                      </m:d>
                      <m:r>
                        <a:rPr lang="en-CA" sz="2600" b="0" i="1" smtClean="0">
                          <a:latin typeface="Cambria Math" panose="02040503050406030204" pitchFamily="18" charset="0"/>
                        </a:rPr>
                        <m:t>𝑣</m:t>
                      </m:r>
                      <m:r>
                        <a:rPr lang="en-CA" sz="2600" b="0" i="1" smtClean="0">
                          <a:latin typeface="Cambria Math" panose="02040503050406030204" pitchFamily="18" charset="0"/>
                        </a:rPr>
                        <m:t>(</m:t>
                      </m:r>
                      <m:r>
                        <a:rPr lang="en-CA" sz="2600" b="0" i="1" smtClean="0">
                          <a:latin typeface="Cambria Math" panose="02040503050406030204" pitchFamily="18" charset="0"/>
                        </a:rPr>
                        <m:t>𝑝</m:t>
                      </m:r>
                      <m:r>
                        <a:rPr lang="en-CA" sz="2600" b="0" i="1" smtClean="0">
                          <a:latin typeface="Cambria Math" panose="02040503050406030204" pitchFamily="18" charset="0"/>
                        </a:rPr>
                        <m:t>)</m:t>
                      </m:r>
                    </m:oMath>
                  </m:oMathPara>
                </a14:m>
                <a:endParaRPr lang="en-US" sz="2600" dirty="0"/>
              </a:p>
            </p:txBody>
          </p:sp>
        </mc:Choice>
        <mc:Fallback xmlns="">
          <p:sp>
            <p:nvSpPr>
              <p:cNvPr id="2" name="TextBox 1">
                <a:extLst>
                  <a:ext uri="{FF2B5EF4-FFF2-40B4-BE49-F238E27FC236}">
                    <a16:creationId xmlns:a16="http://schemas.microsoft.com/office/drawing/2014/main" id="{16514FEB-F1FF-7646-1D5E-A0172BE70C29}"/>
                  </a:ext>
                </a:extLst>
              </p:cNvPr>
              <p:cNvSpPr txBox="1">
                <a:spLocks noRot="1" noChangeAspect="1" noMove="1" noResize="1" noEditPoints="1" noAdjustHandles="1" noChangeArrowheads="1" noChangeShapeType="1" noTextEdit="1"/>
              </p:cNvSpPr>
              <p:nvPr/>
            </p:nvSpPr>
            <p:spPr>
              <a:xfrm>
                <a:off x="407863" y="2707757"/>
                <a:ext cx="11468450" cy="991362"/>
              </a:xfrm>
              <a:prstGeom prst="rect">
                <a:avLst/>
              </a:prstGeom>
              <a:blipFill>
                <a:blip r:embed="rId7"/>
                <a:stretch>
                  <a:fillRect l="-221" t="-56962" r="-442" b="-10253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FB6968B-537C-BE1E-CA92-615CDC980F8A}"/>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dirty="0"/>
              <a:t>Useful Fact</a:t>
            </a:r>
            <a:endParaRPr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B69A6F7-7A99-B7B0-7FF0-C884DA1145BD}"/>
                  </a:ext>
                </a:extLst>
              </p:cNvPr>
              <p:cNvSpPr txBox="1"/>
              <p:nvPr/>
            </p:nvSpPr>
            <p:spPr>
              <a:xfrm>
                <a:off x="5927410" y="3317811"/>
                <a:ext cx="562032"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xmlns="">
          <p:sp>
            <p:nvSpPr>
              <p:cNvPr id="2" name="TextBox 1">
                <a:extLst>
                  <a:ext uri="{FF2B5EF4-FFF2-40B4-BE49-F238E27FC236}">
                    <a16:creationId xmlns:a16="http://schemas.microsoft.com/office/drawing/2014/main" id="{3B69A6F7-7A99-B7B0-7FF0-C884DA1145BD}"/>
                  </a:ext>
                </a:extLst>
              </p:cNvPr>
              <p:cNvSpPr txBox="1">
                <a:spLocks noRot="1" noChangeAspect="1" noMove="1" noResize="1" noEditPoints="1" noAdjustHandles="1" noChangeArrowheads="1" noChangeShapeType="1" noTextEdit="1"/>
              </p:cNvSpPr>
              <p:nvPr/>
            </p:nvSpPr>
            <p:spPr>
              <a:xfrm>
                <a:off x="5927410" y="3317811"/>
                <a:ext cx="562032" cy="553998"/>
              </a:xfrm>
              <a:prstGeom prst="rect">
                <a:avLst/>
              </a:prstGeom>
              <a:blipFill>
                <a:blip r:embed="rId3"/>
                <a:stretch>
                  <a:fillRect/>
                </a:stretch>
              </a:blipFill>
            </p:spPr>
            <p:txBody>
              <a:bodyPr/>
              <a:lstStyle/>
              <a:p>
                <a:r>
                  <a:rPr lang="en-US">
                    <a:noFill/>
                  </a:rPr>
                  <a:t> </a:t>
                </a:r>
              </a:p>
            </p:txBody>
          </p:sp>
        </mc:Fallback>
      </mc:AlternateContent>
      <p:pic>
        <p:nvPicPr>
          <p:cNvPr id="3" name="Google Shape;277;p25" descr="A picture containing text&#10;&#10;Description automatically generated">
            <a:extLst>
              <a:ext uri="{FF2B5EF4-FFF2-40B4-BE49-F238E27FC236}">
                <a16:creationId xmlns:a16="http://schemas.microsoft.com/office/drawing/2014/main" id="{1ECAE571-15A2-FB55-EE0C-DBCAC78A6F47}"/>
              </a:ext>
            </a:extLst>
          </p:cNvPr>
          <p:cNvPicPr preferRelativeResize="0"/>
          <p:nvPr/>
        </p:nvPicPr>
        <p:blipFill rotWithShape="1">
          <a:blip r:embed="rId4">
            <a:alphaModFix/>
          </a:blip>
          <a:srcRect/>
          <a:stretch/>
        </p:blipFill>
        <p:spPr>
          <a:xfrm>
            <a:off x="6176725" y="3743268"/>
            <a:ext cx="411767" cy="390402"/>
          </a:xfrm>
          <a:prstGeom prst="rect">
            <a:avLst/>
          </a:prstGeom>
          <a:noFill/>
          <a:ln>
            <a:noFill/>
          </a:ln>
        </p:spPr>
      </p:pic>
      <mc:AlternateContent xmlns:mc="http://schemas.openxmlformats.org/markup-compatibility/2006" xmlns:a14="http://schemas.microsoft.com/office/drawing/2010/main">
        <mc:Choice Requires="a14">
          <p:sp>
            <p:nvSpPr>
              <p:cNvPr id="12" name="Google Shape;261;p24">
                <a:extLst>
                  <a:ext uri="{FF2B5EF4-FFF2-40B4-BE49-F238E27FC236}">
                    <a16:creationId xmlns:a16="http://schemas.microsoft.com/office/drawing/2014/main" id="{174A89A2-C899-D10C-2942-0F2813A746CC}"/>
                  </a:ext>
                </a:extLst>
              </p:cNvPr>
              <p:cNvSpPr txBox="1"/>
              <p:nvPr/>
            </p:nvSpPr>
            <p:spPr>
              <a:xfrm>
                <a:off x="620794" y="2648120"/>
                <a:ext cx="5378792" cy="2190295"/>
              </a:xfrm>
              <a:prstGeom prst="rect">
                <a:avLst/>
              </a:prstGeom>
              <a:noFill/>
              <a:ln>
                <a:noFill/>
              </a:ln>
            </p:spPr>
            <p:txBody>
              <a:bodyPr spcFirstLastPara="1" wrap="square" lIns="91425" tIns="45700" rIns="91425" bIns="45700" anchor="t" anchorCtr="0">
                <a:normAutofit/>
              </a:bodyPr>
              <a:lstStyle/>
              <a:p>
                <a:pPr marL="228600" marR="0" lvl="0" indent="-50800" algn="ctr" rtl="0">
                  <a:lnSpc>
                    <a:spcPct val="90000"/>
                  </a:lnSpc>
                  <a:spcBef>
                    <a:spcPts val="0"/>
                  </a:spcBef>
                  <a:spcAft>
                    <a:spcPts val="0"/>
                  </a:spcAft>
                  <a:buClr>
                    <a:schemeClr val="dk1"/>
                  </a:buClr>
                  <a:buSzPts val="2800"/>
                  <a:buFont typeface="Arial"/>
                  <a:buNone/>
                </a:pPr>
                <a:r>
                  <a:rPr lang="en-CA" sz="2800" dirty="0">
                    <a:solidFill>
                      <a:schemeClr val="dk1"/>
                    </a:solidFill>
                    <a:latin typeface="Calibri"/>
                    <a:ea typeface="Calibri"/>
                    <a:cs typeface="Calibri"/>
                    <a:sym typeface="Calibri"/>
                  </a:rPr>
                  <a:t>Utility optimal price always above point where </a:t>
                </a:r>
                <a14:m>
                  <m:oMath xmlns:m="http://schemas.openxmlformats.org/officeDocument/2006/math">
                    <m:r>
                      <a:rPr lang="en-CA" sz="2800" b="0" i="1" smtClean="0">
                        <a:latin typeface="Cambria Math" panose="02040503050406030204" pitchFamily="18" charset="0"/>
                        <a:ea typeface="Cambria Math" panose="02040503050406030204" pitchFamily="18" charset="0"/>
                      </a:rPr>
                      <m:t>𝑣</m:t>
                    </m:r>
                    <m:r>
                      <a:rPr lang="en-CA" sz="2800" b="0" i="1" smtClean="0">
                        <a:latin typeface="Cambria Math" panose="02040503050406030204" pitchFamily="18" charset="0"/>
                        <a:ea typeface="Cambria Math" panose="02040503050406030204" pitchFamily="18" charset="0"/>
                      </a:rPr>
                      <m:t>′</m:t>
                    </m:r>
                    <m:d>
                      <m:dPr>
                        <m:ctrlPr>
                          <a:rPr lang="en-CA" sz="2800" b="0" i="1" smtClean="0">
                            <a:latin typeface="Cambria Math" panose="02040503050406030204" pitchFamily="18" charset="0"/>
                            <a:ea typeface="Cambria Math" panose="02040503050406030204" pitchFamily="18" charset="0"/>
                          </a:rPr>
                        </m:ctrlPr>
                      </m:dPr>
                      <m:e>
                        <m:r>
                          <a:rPr lang="en-CA" sz="2800" b="0" i="1" smtClean="0">
                            <a:latin typeface="Cambria Math" panose="02040503050406030204" pitchFamily="18" charset="0"/>
                            <a:ea typeface="Cambria Math" panose="02040503050406030204" pitchFamily="18" charset="0"/>
                          </a:rPr>
                          <m:t>𝑝</m:t>
                        </m:r>
                      </m:e>
                    </m:d>
                    <m:r>
                      <a:rPr lang="en-CA" sz="2800" b="0" i="1" smtClean="0">
                        <a:latin typeface="Cambria Math" panose="02040503050406030204" pitchFamily="18" charset="0"/>
                        <a:ea typeface="Cambria Math" panose="02040503050406030204" pitchFamily="18" charset="0"/>
                      </a:rPr>
                      <m:t>=1</m:t>
                    </m:r>
                  </m:oMath>
                </a14:m>
                <a:endParaRPr lang="en-CA" sz="2800" dirty="0">
                  <a:solidFill>
                    <a:schemeClr val="dk1"/>
                  </a:solidFill>
                  <a:latin typeface="Calibri"/>
                  <a:ea typeface="Calibri"/>
                  <a:cs typeface="Calibri"/>
                  <a:sym typeface="Calibri"/>
                </a:endParaRPr>
              </a:p>
              <a:p>
                <a:pPr marL="228600" marR="0" lvl="0" indent="-50800" algn="ctr" rtl="0">
                  <a:lnSpc>
                    <a:spcPct val="90000"/>
                  </a:lnSpc>
                  <a:spcBef>
                    <a:spcPts val="0"/>
                  </a:spcBef>
                  <a:spcAft>
                    <a:spcPts val="0"/>
                  </a:spcAft>
                  <a:buClr>
                    <a:schemeClr val="dk1"/>
                  </a:buClr>
                  <a:buSzPts val="2800"/>
                  <a:buFont typeface="Arial"/>
                  <a:buNone/>
                </a:pPr>
                <a:endParaRPr lang="en-CA" sz="2800" dirty="0">
                  <a:solidFill>
                    <a:schemeClr val="dk1"/>
                  </a:solidFill>
                  <a:latin typeface="Calibri"/>
                  <a:ea typeface="Calibri"/>
                  <a:cs typeface="Calibri"/>
                  <a:sym typeface="Calibri"/>
                </a:endParaRPr>
              </a:p>
              <a:p>
                <a:pPr marL="228600" marR="0" lvl="0" indent="-50800" algn="ctr" rtl="0">
                  <a:lnSpc>
                    <a:spcPct val="90000"/>
                  </a:lnSpc>
                  <a:spcBef>
                    <a:spcPts val="0"/>
                  </a:spcBef>
                  <a:spcAft>
                    <a:spcPts val="0"/>
                  </a:spcAft>
                  <a:buClr>
                    <a:schemeClr val="dk1"/>
                  </a:buClr>
                  <a:buSzPts val="2800"/>
                  <a:buFont typeface="Arial"/>
                  <a:buNone/>
                </a:pPr>
                <a:r>
                  <a:rPr lang="en-CA" sz="2800" dirty="0">
                    <a:solidFill>
                      <a:schemeClr val="dk1"/>
                    </a:solidFill>
                    <a:latin typeface="Calibri"/>
                    <a:ea typeface="Calibri"/>
                    <a:cs typeface="Calibri"/>
                    <a:sym typeface="Calibri"/>
                  </a:rPr>
                  <a:t>Call this point </a:t>
                </a:r>
                <a14:m>
                  <m:oMath xmlns:m="http://schemas.openxmlformats.org/officeDocument/2006/math">
                    <m:sSub>
                      <m:sSubPr>
                        <m:ctrlPr>
                          <a:rPr lang="en-CA" sz="2800" b="0" i="1" smtClean="0">
                            <a:solidFill>
                              <a:schemeClr val="dk1"/>
                            </a:solidFill>
                            <a:latin typeface="Cambria Math" panose="02040503050406030204" pitchFamily="18" charset="0"/>
                            <a:cs typeface="Calibri"/>
                            <a:sym typeface="Calibri"/>
                          </a:rPr>
                        </m:ctrlPr>
                      </m:sSubPr>
                      <m:e>
                        <m:r>
                          <a:rPr lang="en-CA" sz="2800" b="0" i="1" smtClean="0">
                            <a:solidFill>
                              <a:schemeClr val="dk1"/>
                            </a:solidFill>
                            <a:latin typeface="Cambria Math" panose="02040503050406030204" pitchFamily="18" charset="0"/>
                            <a:cs typeface="Calibri"/>
                            <a:sym typeface="Calibri"/>
                          </a:rPr>
                          <m:t>𝑝</m:t>
                        </m:r>
                      </m:e>
                      <m:sub>
                        <m:r>
                          <a:rPr lang="en-CA" sz="2800" b="0" i="1" smtClean="0">
                            <a:solidFill>
                              <a:schemeClr val="dk1"/>
                            </a:solidFill>
                            <a:latin typeface="Cambria Math" panose="02040503050406030204" pitchFamily="18" charset="0"/>
                            <a:cs typeface="Calibri"/>
                            <a:sym typeface="Calibri"/>
                          </a:rPr>
                          <m:t>𝑚𝑖𝑛</m:t>
                        </m:r>
                      </m:sub>
                    </m:sSub>
                  </m:oMath>
                </a14:m>
                <a:endParaRPr lang="en-CA" sz="2800" dirty="0">
                  <a:solidFill>
                    <a:schemeClr val="dk1"/>
                  </a:solidFill>
                  <a:latin typeface="Calibri"/>
                  <a:ea typeface="Calibri"/>
                  <a:cs typeface="Calibri"/>
                  <a:sym typeface="Calibri"/>
                </a:endParaRPr>
              </a:p>
            </p:txBody>
          </p:sp>
        </mc:Choice>
        <mc:Fallback xmlns="">
          <p:sp>
            <p:nvSpPr>
              <p:cNvPr id="12" name="Google Shape;261;p24">
                <a:extLst>
                  <a:ext uri="{FF2B5EF4-FFF2-40B4-BE49-F238E27FC236}">
                    <a16:creationId xmlns:a16="http://schemas.microsoft.com/office/drawing/2014/main" id="{174A89A2-C899-D10C-2942-0F2813A746CC}"/>
                  </a:ext>
                </a:extLst>
              </p:cNvPr>
              <p:cNvSpPr txBox="1">
                <a:spLocks noRot="1" noChangeAspect="1" noMove="1" noResize="1" noEditPoints="1" noAdjustHandles="1" noChangeArrowheads="1" noChangeShapeType="1" noTextEdit="1"/>
              </p:cNvSpPr>
              <p:nvPr/>
            </p:nvSpPr>
            <p:spPr>
              <a:xfrm>
                <a:off x="620794" y="2648120"/>
                <a:ext cx="5378792" cy="2190295"/>
              </a:xfrm>
              <a:prstGeom prst="rect">
                <a:avLst/>
              </a:prstGeom>
              <a:blipFill>
                <a:blip r:embed="rId5"/>
                <a:stretch>
                  <a:fillRect t="-4598" r="-2588"/>
                </a:stretch>
              </a:blipFill>
              <a:ln>
                <a:noFill/>
              </a:ln>
            </p:spPr>
            <p:txBody>
              <a:bodyPr/>
              <a:lstStyle/>
              <a:p>
                <a:r>
                  <a:rPr lang="en-US">
                    <a:noFill/>
                  </a:rPr>
                  <a:t> </a:t>
                </a:r>
              </a:p>
            </p:txBody>
          </p:sp>
        </mc:Fallback>
      </mc:AlternateContent>
      <p:pic>
        <p:nvPicPr>
          <p:cNvPr id="4" name="Google Shape;254;p24">
            <a:extLst>
              <a:ext uri="{FF2B5EF4-FFF2-40B4-BE49-F238E27FC236}">
                <a16:creationId xmlns:a16="http://schemas.microsoft.com/office/drawing/2014/main" id="{072C7845-5779-9752-C3F2-3E2EDD7E22BD}"/>
              </a:ext>
            </a:extLst>
          </p:cNvPr>
          <p:cNvPicPr preferRelativeResize="0">
            <a:picLocks noChangeAspect="1"/>
          </p:cNvPicPr>
          <p:nvPr/>
        </p:nvPicPr>
        <p:blipFill rotWithShape="1">
          <a:blip r:embed="rId6">
            <a:alphaModFix/>
          </a:blip>
          <a:srcRect/>
          <a:stretch/>
        </p:blipFill>
        <p:spPr>
          <a:xfrm>
            <a:off x="6717510" y="1885408"/>
            <a:ext cx="3836760" cy="3715720"/>
          </a:xfrm>
          <a:prstGeom prst="rect">
            <a:avLst/>
          </a:prstGeom>
          <a:noFill/>
          <a:ln>
            <a:noFill/>
          </a:ln>
        </p:spPr>
      </p:pic>
      <p:cxnSp>
        <p:nvCxnSpPr>
          <p:cNvPr id="5" name="Google Shape;256;p24">
            <a:extLst>
              <a:ext uri="{FF2B5EF4-FFF2-40B4-BE49-F238E27FC236}">
                <a16:creationId xmlns:a16="http://schemas.microsoft.com/office/drawing/2014/main" id="{B3D1E1D7-3450-2F54-364C-D3EC8E81B959}"/>
              </a:ext>
            </a:extLst>
          </p:cNvPr>
          <p:cNvCxnSpPr>
            <a:cxnSpLocks noChangeAspect="1"/>
          </p:cNvCxnSpPr>
          <p:nvPr/>
        </p:nvCxnSpPr>
        <p:spPr>
          <a:xfrm flipH="1">
            <a:off x="6726430" y="1969180"/>
            <a:ext cx="1" cy="3640068"/>
          </a:xfrm>
          <a:prstGeom prst="straightConnector1">
            <a:avLst/>
          </a:prstGeom>
          <a:noFill/>
          <a:ln w="38100" cap="flat" cmpd="sng">
            <a:solidFill>
              <a:schemeClr val="dk1"/>
            </a:solidFill>
            <a:prstDash val="solid"/>
            <a:miter lim="800000"/>
            <a:headEnd type="none" w="sm" len="sm"/>
            <a:tailEnd type="none" w="sm" len="sm"/>
          </a:ln>
        </p:spPr>
      </p:cxnSp>
      <p:cxnSp>
        <p:nvCxnSpPr>
          <p:cNvPr id="6" name="Google Shape;257;p24">
            <a:extLst>
              <a:ext uri="{FF2B5EF4-FFF2-40B4-BE49-F238E27FC236}">
                <a16:creationId xmlns:a16="http://schemas.microsoft.com/office/drawing/2014/main" id="{1EA1BACB-833D-0B8F-270E-8575B52D7851}"/>
              </a:ext>
            </a:extLst>
          </p:cNvPr>
          <p:cNvCxnSpPr>
            <a:cxnSpLocks noChangeAspect="1"/>
          </p:cNvCxnSpPr>
          <p:nvPr/>
        </p:nvCxnSpPr>
        <p:spPr>
          <a:xfrm>
            <a:off x="6717510" y="5533744"/>
            <a:ext cx="3836760" cy="0"/>
          </a:xfrm>
          <a:prstGeom prst="straightConnector1">
            <a:avLst/>
          </a:prstGeom>
          <a:noFill/>
          <a:ln w="38100" cap="flat" cmpd="sng">
            <a:solidFill>
              <a:schemeClr val="dk1"/>
            </a:solidFill>
            <a:prstDash val="solid"/>
            <a:miter lim="800000"/>
            <a:headEnd type="none" w="sm" len="sm"/>
            <a:tailEnd type="none" w="sm" len="sm"/>
          </a:ln>
        </p:spPr>
      </p:cxnSp>
      <p:sp>
        <p:nvSpPr>
          <p:cNvPr id="7" name="Google Shape;258;p24">
            <a:extLst>
              <a:ext uri="{FF2B5EF4-FFF2-40B4-BE49-F238E27FC236}">
                <a16:creationId xmlns:a16="http://schemas.microsoft.com/office/drawing/2014/main" id="{13535640-9181-553E-F743-AF8F32E1012A}"/>
              </a:ext>
            </a:extLst>
          </p:cNvPr>
          <p:cNvSpPr>
            <a:spLocks noChangeAspect="1"/>
          </p:cNvSpPr>
          <p:nvPr/>
        </p:nvSpPr>
        <p:spPr>
          <a:xfrm>
            <a:off x="6760722" y="3095012"/>
            <a:ext cx="3767590" cy="2478739"/>
          </a:xfrm>
          <a:custGeom>
            <a:avLst/>
            <a:gdLst/>
            <a:ahLst/>
            <a:cxnLst/>
            <a:rect l="l" t="t" r="r" b="b"/>
            <a:pathLst>
              <a:path w="1869440" h="1023373" extrusionOk="0">
                <a:moveTo>
                  <a:pt x="0" y="1023373"/>
                </a:moveTo>
                <a:cubicBezTo>
                  <a:pt x="108373" y="671159"/>
                  <a:pt x="216747" y="318946"/>
                  <a:pt x="528320" y="149613"/>
                </a:cubicBezTo>
                <a:cubicBezTo>
                  <a:pt x="839893" y="-19720"/>
                  <a:pt x="1354666" y="-6174"/>
                  <a:pt x="1869440" y="7373"/>
                </a:cubicBezTo>
              </a:path>
            </a:pathLst>
          </a:cu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030A0"/>
              </a:solidFill>
              <a:latin typeface="Calibri"/>
              <a:ea typeface="Calibri"/>
              <a:cs typeface="Calibri"/>
              <a:sym typeface="Calibri"/>
            </a:endParaRPr>
          </a:p>
        </p:txBody>
      </p:sp>
      <p:sp>
        <p:nvSpPr>
          <p:cNvPr id="9" name="Google Shape;259;p24">
            <a:extLst>
              <a:ext uri="{FF2B5EF4-FFF2-40B4-BE49-F238E27FC236}">
                <a16:creationId xmlns:a16="http://schemas.microsoft.com/office/drawing/2014/main" id="{385AE56A-CB18-1FF3-C43E-5C3845B97CEF}"/>
              </a:ext>
            </a:extLst>
          </p:cNvPr>
          <p:cNvSpPr>
            <a:spLocks noChangeAspect="1"/>
          </p:cNvSpPr>
          <p:nvPr/>
        </p:nvSpPr>
        <p:spPr>
          <a:xfrm>
            <a:off x="6666581" y="5415028"/>
            <a:ext cx="245393" cy="245393"/>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8" name="Straight Connector 17">
            <a:extLst>
              <a:ext uri="{FF2B5EF4-FFF2-40B4-BE49-F238E27FC236}">
                <a16:creationId xmlns:a16="http://schemas.microsoft.com/office/drawing/2014/main" id="{8EAB6221-EB01-30B9-0F38-09B309E17A90}"/>
              </a:ext>
            </a:extLst>
          </p:cNvPr>
          <p:cNvCxnSpPr>
            <a:cxnSpLocks/>
          </p:cNvCxnSpPr>
          <p:nvPr/>
        </p:nvCxnSpPr>
        <p:spPr>
          <a:xfrm flipV="1">
            <a:off x="6592894" y="2715614"/>
            <a:ext cx="2194330" cy="1632109"/>
          </a:xfrm>
          <a:prstGeom prst="line">
            <a:avLst/>
          </a:prstGeom>
          <a:ln w="38100">
            <a:solidFill>
              <a:schemeClr val="accent4"/>
            </a:solidFill>
          </a:ln>
        </p:spPr>
        <p:style>
          <a:lnRef idx="1">
            <a:schemeClr val="dk1"/>
          </a:lnRef>
          <a:fillRef idx="0">
            <a:schemeClr val="dk1"/>
          </a:fillRef>
          <a:effectRef idx="0">
            <a:schemeClr val="dk1"/>
          </a:effectRef>
          <a:fontRef idx="minor">
            <a:schemeClr val="tx1"/>
          </a:fontRef>
        </p:style>
      </p:cxnSp>
      <p:sp>
        <p:nvSpPr>
          <p:cNvPr id="19" name="Google Shape;259;p24">
            <a:extLst>
              <a:ext uri="{FF2B5EF4-FFF2-40B4-BE49-F238E27FC236}">
                <a16:creationId xmlns:a16="http://schemas.microsoft.com/office/drawing/2014/main" id="{906DA17D-DA8D-36B3-010F-E87BE331820F}"/>
              </a:ext>
            </a:extLst>
          </p:cNvPr>
          <p:cNvSpPr/>
          <p:nvPr/>
        </p:nvSpPr>
        <p:spPr>
          <a:xfrm>
            <a:off x="7604805" y="3402024"/>
            <a:ext cx="237600" cy="237600"/>
          </a:xfrm>
          <a:prstGeom prst="ellipse">
            <a:avLst/>
          </a:prstGeom>
          <a:solidFill>
            <a:schemeClr val="accent4"/>
          </a:solidFill>
          <a:ln>
            <a:solidFill>
              <a:schemeClr val="accent4"/>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 name="Google Shape;276;p25" descr="Dollar Bill PNG Icon">
            <a:extLst>
              <a:ext uri="{FF2B5EF4-FFF2-40B4-BE49-F238E27FC236}">
                <a16:creationId xmlns:a16="http://schemas.microsoft.com/office/drawing/2014/main" id="{F9A2ABC7-2FE4-6760-58C8-1ECB0A7AD6DC}"/>
              </a:ext>
            </a:extLst>
          </p:cNvPr>
          <p:cNvPicPr preferRelativeResize="0"/>
          <p:nvPr/>
        </p:nvPicPr>
        <p:blipFill rotWithShape="1">
          <a:blip r:embed="rId7">
            <a:alphaModFix/>
          </a:blip>
          <a:srcRect/>
          <a:stretch/>
        </p:blipFill>
        <p:spPr>
          <a:xfrm>
            <a:off x="8363957" y="5481766"/>
            <a:ext cx="712372" cy="712372"/>
          </a:xfrm>
          <a:prstGeom prst="rect">
            <a:avLst/>
          </a:prstGeom>
          <a:noFill/>
          <a:ln>
            <a:noFill/>
          </a:ln>
        </p:spPr>
      </p:pic>
      <p:sp>
        <p:nvSpPr>
          <p:cNvPr id="8" name="Rectangle 7">
            <a:extLst>
              <a:ext uri="{FF2B5EF4-FFF2-40B4-BE49-F238E27FC236}">
                <a16:creationId xmlns:a16="http://schemas.microsoft.com/office/drawing/2014/main" id="{D1F3EE16-9306-2840-9157-10CDA86CB775}"/>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20495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B0D2236-D460-9F3F-9C13-EA4F0A642C24}"/>
                  </a:ext>
                </a:extLst>
              </p:cNvPr>
              <p:cNvSpPr txBox="1"/>
              <p:nvPr/>
            </p:nvSpPr>
            <p:spPr>
              <a:xfrm>
                <a:off x="593320" y="2782826"/>
                <a:ext cx="10490564" cy="1168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1−</m:t>
                      </m:r>
                      <m:sSub>
                        <m:sSubPr>
                          <m:ctrlPr>
                            <a:rPr lang="en-CA" sz="3600" b="0" i="1" smtClean="0">
                              <a:latin typeface="Cambria Math" panose="02040503050406030204" pitchFamily="18" charset="0"/>
                            </a:rPr>
                          </m:ctrlPr>
                        </m:sSubPr>
                        <m:e>
                          <m:r>
                            <a:rPr lang="en-CA" sz="3600" b="0" i="1" smtClean="0">
                              <a:latin typeface="Cambria Math" panose="02040503050406030204" pitchFamily="18" charset="0"/>
                            </a:rPr>
                            <m:t>𝐹</m:t>
                          </m:r>
                        </m:e>
                        <m:sub>
                          <m:r>
                            <a:rPr lang="en-CA" sz="3600" b="0" i="1" smtClean="0">
                              <a:latin typeface="Cambria Math" panose="02040503050406030204" pitchFamily="18" charset="0"/>
                            </a:rPr>
                            <m:t>1−</m:t>
                          </m:r>
                          <m:r>
                            <a:rPr lang="en-CA" sz="3600" b="0" i="1" smtClean="0">
                              <a:latin typeface="Cambria Math" panose="02040503050406030204" pitchFamily="18" charset="0"/>
                              <a:ea typeface="Cambria Math" panose="02040503050406030204" pitchFamily="18" charset="0"/>
                            </a:rPr>
                            <m:t>𝛾</m:t>
                          </m:r>
                        </m:sub>
                      </m:sSub>
                      <m:d>
                        <m:dPr>
                          <m:ctrlPr>
                            <a:rPr lang="en-CA" sz="3600" b="0" i="1" smtClean="0">
                              <a:latin typeface="Cambria Math" panose="02040503050406030204" pitchFamily="18" charset="0"/>
                            </a:rPr>
                          </m:ctrlPr>
                        </m:dPr>
                        <m:e>
                          <m:f>
                            <m:fPr>
                              <m:ctrlPr>
                                <a:rPr lang="en-CA" sz="3600" b="0" i="1" smtClean="0">
                                  <a:latin typeface="Cambria Math" panose="02040503050406030204" pitchFamily="18" charset="0"/>
                                </a:rPr>
                              </m:ctrlPr>
                            </m:fPr>
                            <m:num>
                              <m:sSub>
                                <m:sSubPr>
                                  <m:ctrlPr>
                                    <a:rPr lang="en-CA" sz="3600" b="0" i="1" smtClean="0">
                                      <a:latin typeface="Cambria Math" panose="02040503050406030204" pitchFamily="18" charset="0"/>
                                    </a:rPr>
                                  </m:ctrlPr>
                                </m:sSubPr>
                                <m:e>
                                  <m:r>
                                    <a:rPr lang="en-CA" sz="3600" b="0" i="1" smtClean="0">
                                      <a:latin typeface="Cambria Math" panose="02040503050406030204" pitchFamily="18" charset="0"/>
                                    </a:rPr>
                                    <m:t>𝑝</m:t>
                                  </m:r>
                                </m:e>
                                <m:sub>
                                  <m:r>
                                    <m:rPr>
                                      <m:nor/>
                                    </m:rPr>
                                    <a:rPr lang="en-CA" sz="3600" b="0" i="0" smtClean="0">
                                      <a:latin typeface="Cambria Math" panose="02040503050406030204" pitchFamily="18" charset="0"/>
                                    </a:rPr>
                                    <m:t>min</m:t>
                                  </m:r>
                                </m:sub>
                              </m:sSub>
                            </m:num>
                            <m:den>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𝑣</m:t>
                                  </m:r>
                                </m:e>
                                <m:sup>
                                  <m:r>
                                    <a:rPr lang="en-CA" sz="3600" b="0" i="1" smtClean="0">
                                      <a:latin typeface="Cambria Math" panose="02040503050406030204" pitchFamily="18" charset="0"/>
                                    </a:rPr>
                                    <m:t>′</m:t>
                                  </m:r>
                                </m:sup>
                              </m:sSup>
                              <m:d>
                                <m:dPr>
                                  <m:ctrlPr>
                                    <a:rPr lang="en-CA" sz="3600" b="0" i="1" smtClean="0">
                                      <a:latin typeface="Cambria Math" panose="02040503050406030204" pitchFamily="18" charset="0"/>
                                    </a:rPr>
                                  </m:ctrlPr>
                                </m:dPr>
                                <m:e>
                                  <m:sSub>
                                    <m:sSubPr>
                                      <m:ctrlPr>
                                        <a:rPr lang="en-CA" sz="3600" b="0" i="1" smtClean="0">
                                          <a:latin typeface="Cambria Math" panose="02040503050406030204" pitchFamily="18" charset="0"/>
                                        </a:rPr>
                                      </m:ctrlPr>
                                    </m:sSubPr>
                                    <m:e>
                                      <m:r>
                                        <a:rPr lang="en-CA" sz="3600" b="0" i="1" smtClean="0">
                                          <a:latin typeface="Cambria Math" panose="02040503050406030204" pitchFamily="18" charset="0"/>
                                        </a:rPr>
                                        <m:t>𝑝</m:t>
                                      </m:r>
                                    </m:e>
                                    <m:sub>
                                      <m:r>
                                        <m:rPr>
                                          <m:sty m:val="p"/>
                                        </m:rPr>
                                        <a:rPr lang="en-CA" sz="3600" b="0" i="1" smtClean="0">
                                          <a:latin typeface="Cambria Math" panose="02040503050406030204" pitchFamily="18" charset="0"/>
                                        </a:rPr>
                                        <m:t>min</m:t>
                                      </m:r>
                                    </m:sub>
                                  </m:sSub>
                                </m:e>
                              </m:d>
                            </m:den>
                          </m:f>
                        </m:e>
                      </m:d>
                      <m:r>
                        <a:rPr lang="en-CA" sz="3600" b="0" i="1" smtClean="0">
                          <a:latin typeface="Cambria Math" panose="02040503050406030204" pitchFamily="18" charset="0"/>
                        </a:rPr>
                        <m:t>     ≤      </m:t>
                      </m:r>
                      <m:f>
                        <m:fPr>
                          <m:ctrlPr>
                            <a:rPr lang="en-CA" sz="3600" b="0" i="1" smtClean="0">
                              <a:latin typeface="Cambria Math" panose="02040503050406030204" pitchFamily="18" charset="0"/>
                            </a:rPr>
                          </m:ctrlPr>
                        </m:fPr>
                        <m:num>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𝑣</m:t>
                              </m:r>
                            </m:e>
                            <m:sup>
                              <m:r>
                                <a:rPr lang="en-CA" sz="3600" b="0" i="1" smtClean="0">
                                  <a:latin typeface="Cambria Math" panose="02040503050406030204" pitchFamily="18" charset="0"/>
                                </a:rPr>
                                <m:t>′</m:t>
                              </m:r>
                            </m:sup>
                          </m:sSup>
                          <m:d>
                            <m:dPr>
                              <m:ctrlPr>
                                <a:rPr lang="en-CA" sz="3600" b="0" i="1" smtClean="0">
                                  <a:latin typeface="Cambria Math" panose="02040503050406030204" pitchFamily="18" charset="0"/>
                                </a:rPr>
                              </m:ctrlPr>
                            </m:dPr>
                            <m:e>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𝑝</m:t>
                                  </m:r>
                                </m:e>
                                <m:sup>
                                  <m:r>
                                    <a:rPr lang="en-CA" sz="3600" b="0" i="1" smtClean="0">
                                      <a:latin typeface="Cambria Math" panose="02040503050406030204" pitchFamily="18" charset="0"/>
                                    </a:rPr>
                                    <m:t>∗</m:t>
                                  </m:r>
                                </m:sup>
                              </m:sSup>
                            </m:e>
                          </m:d>
                        </m:num>
                        <m:den>
                          <m:r>
                            <a:rPr lang="en-CA" sz="3600" b="0" i="1" smtClean="0">
                              <a:latin typeface="Cambria Math" panose="02040503050406030204" pitchFamily="18" charset="0"/>
                            </a:rPr>
                            <m:t>1−</m:t>
                          </m:r>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𝑣</m:t>
                              </m:r>
                            </m:e>
                            <m:sup>
                              <m:r>
                                <a:rPr lang="en-CA" sz="3600" b="0" i="1" smtClean="0">
                                  <a:latin typeface="Cambria Math" panose="02040503050406030204" pitchFamily="18" charset="0"/>
                                </a:rPr>
                                <m:t>′</m:t>
                              </m:r>
                            </m:sup>
                          </m:sSup>
                          <m:d>
                            <m:dPr>
                              <m:ctrlPr>
                                <a:rPr lang="en-CA" sz="3600" b="0" i="1" smtClean="0">
                                  <a:latin typeface="Cambria Math" panose="02040503050406030204" pitchFamily="18" charset="0"/>
                                </a:rPr>
                              </m:ctrlPr>
                            </m:dPr>
                            <m:e>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𝑝</m:t>
                                  </m:r>
                                </m:e>
                                <m:sup>
                                  <m:r>
                                    <a:rPr lang="en-CA" sz="3600" b="0" i="1" smtClean="0">
                                      <a:latin typeface="Cambria Math" panose="02040503050406030204" pitchFamily="18" charset="0"/>
                                    </a:rPr>
                                    <m:t>∗</m:t>
                                  </m:r>
                                </m:sup>
                              </m:sSup>
                            </m:e>
                          </m:d>
                        </m:den>
                      </m:f>
                      <m:r>
                        <a:rPr lang="en-CA" sz="3600" b="0" i="1" smtClean="0">
                          <a:latin typeface="Cambria Math" panose="02040503050406030204" pitchFamily="18" charset="0"/>
                        </a:rPr>
                        <m:t>               </m:t>
                      </m:r>
                      <m:r>
                        <a:rPr lang="en-CA" sz="3600" b="0" i="1" smtClean="0">
                          <a:latin typeface="Cambria Math" panose="02040503050406030204" pitchFamily="18" charset="0"/>
                          <a:ea typeface="Cambria Math" panose="02040503050406030204" pitchFamily="18" charset="0"/>
                        </a:rPr>
                        <m:t>𝔼</m:t>
                      </m:r>
                      <m:d>
                        <m:dPr>
                          <m:begChr m:val="["/>
                          <m:endChr m:val="]"/>
                          <m:ctrlPr>
                            <a:rPr lang="en-CA" sz="3600" b="0" i="1" smtClean="0">
                              <a:latin typeface="Cambria Math" panose="02040503050406030204" pitchFamily="18" charset="0"/>
                              <a:ea typeface="Cambria Math" panose="02040503050406030204" pitchFamily="18" charset="0"/>
                            </a:rPr>
                          </m:ctrlPr>
                        </m:dPr>
                        <m:e>
                          <m:r>
                            <a:rPr lang="en-CA" sz="3600" i="1">
                              <a:latin typeface="Cambria Math" panose="02040503050406030204" pitchFamily="18" charset="0"/>
                              <a:ea typeface="Cambria Math" panose="02040503050406030204" pitchFamily="18" charset="0"/>
                            </a:rPr>
                            <m:t>𝛾</m:t>
                          </m:r>
                        </m:e>
                      </m:d>
                    </m:oMath>
                  </m:oMathPara>
                </a14:m>
                <a:endParaRPr lang="en-US" sz="3600" dirty="0"/>
              </a:p>
            </p:txBody>
          </p:sp>
        </mc:Choice>
        <mc:Fallback xmlns="">
          <p:sp>
            <p:nvSpPr>
              <p:cNvPr id="2" name="TextBox 1">
                <a:extLst>
                  <a:ext uri="{FF2B5EF4-FFF2-40B4-BE49-F238E27FC236}">
                    <a16:creationId xmlns:a16="http://schemas.microsoft.com/office/drawing/2014/main" id="{DB0D2236-D460-9F3F-9C13-EA4F0A642C24}"/>
                  </a:ext>
                </a:extLst>
              </p:cNvPr>
              <p:cNvSpPr txBox="1">
                <a:spLocks noRot="1" noChangeAspect="1" noMove="1" noResize="1" noEditPoints="1" noAdjustHandles="1" noChangeArrowheads="1" noChangeShapeType="1" noTextEdit="1"/>
              </p:cNvSpPr>
              <p:nvPr/>
            </p:nvSpPr>
            <p:spPr>
              <a:xfrm>
                <a:off x="593320" y="2782826"/>
                <a:ext cx="10490564" cy="1168397"/>
              </a:xfrm>
              <a:prstGeom prst="rect">
                <a:avLst/>
              </a:prstGeom>
              <a:blipFill>
                <a:blip r:embed="rId3"/>
                <a:stretch>
                  <a:fillRect b="-10753"/>
                </a:stretch>
              </a:blipFill>
            </p:spPr>
            <p:txBody>
              <a:bodyPr/>
              <a:lstStyle/>
              <a:p>
                <a:r>
                  <a:rPr lang="en-US">
                    <a:noFill/>
                  </a:rPr>
                  <a:t> </a:t>
                </a:r>
              </a:p>
            </p:txBody>
          </p:sp>
        </mc:Fallback>
      </mc:AlternateContent>
      <p:sp>
        <p:nvSpPr>
          <p:cNvPr id="331" name="Google Shape;331;p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When are Players Happiest with Expensive Skips?</a:t>
            </a:r>
            <a:endParaRPr sz="4000"/>
          </a:p>
        </p:txBody>
      </p:sp>
      <p:sp>
        <p:nvSpPr>
          <p:cNvPr id="332" name="Google Shape;332;p27"/>
          <p:cNvSpPr/>
          <p:nvPr/>
        </p:nvSpPr>
        <p:spPr>
          <a:xfrm>
            <a:off x="593320" y="2769966"/>
            <a:ext cx="4430093" cy="1298700"/>
          </a:xfrm>
          <a:prstGeom prst="roundRect">
            <a:avLst>
              <a:gd name="adj" fmla="val 16667"/>
            </a:avLst>
          </a:prstGeom>
          <a:solidFill>
            <a:srgbClr val="70AD47">
              <a:alpha val="31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A86E8"/>
              </a:solidFill>
            </a:endParaRPr>
          </a:p>
        </p:txBody>
      </p:sp>
      <p:sp>
        <p:nvSpPr>
          <p:cNvPr id="333" name="Google Shape;333;p27"/>
          <p:cNvSpPr/>
          <p:nvPr/>
        </p:nvSpPr>
        <p:spPr>
          <a:xfrm>
            <a:off x="5810491" y="2769966"/>
            <a:ext cx="3222046" cy="1298700"/>
          </a:xfrm>
          <a:prstGeom prst="roundRect">
            <a:avLst>
              <a:gd name="adj" fmla="val 16667"/>
            </a:avLst>
          </a:prstGeom>
          <a:solidFill>
            <a:srgbClr val="5B9BD5">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A86E8"/>
              </a:solidFill>
            </a:endParaRPr>
          </a:p>
        </p:txBody>
      </p:sp>
      <p:sp>
        <p:nvSpPr>
          <p:cNvPr id="334" name="Google Shape;334;p27"/>
          <p:cNvSpPr txBox="1"/>
          <p:nvPr/>
        </p:nvSpPr>
        <p:spPr>
          <a:xfrm>
            <a:off x="778735" y="4228080"/>
            <a:ext cx="3987757" cy="1292631"/>
          </a:xfrm>
          <a:prstGeom prst="rect">
            <a:avLst/>
          </a:prstGeom>
          <a:noFill/>
          <a:ln>
            <a:noFill/>
          </a:ln>
        </p:spPr>
        <p:txBody>
          <a:bodyPr spcFirstLastPara="1" wrap="square" lIns="91425" tIns="91425" rIns="91425" bIns="91425" anchor="t" anchorCtr="0">
            <a:spAutoFit/>
          </a:bodyPr>
          <a:lstStyle/>
          <a:p>
            <a:pPr marL="76200" lvl="0" algn="ctr" rtl="0">
              <a:spcBef>
                <a:spcPts val="0"/>
              </a:spcBef>
              <a:spcAft>
                <a:spcPts val="0"/>
              </a:spcAft>
              <a:buClr>
                <a:schemeClr val="accent6"/>
              </a:buClr>
              <a:buSzPts val="2400"/>
            </a:pPr>
            <a:r>
              <a:rPr lang="en-US" sz="2400" dirty="0">
                <a:solidFill>
                  <a:schemeClr val="accent6"/>
                </a:solidFill>
                <a:latin typeface="Calibri"/>
                <a:ea typeface="Calibri"/>
                <a:cs typeface="Calibri"/>
                <a:sym typeface="Calibri"/>
              </a:rPr>
              <a:t>Portion of players who would ever purchase a skip at a “reasonable” price</a:t>
            </a:r>
            <a:endParaRPr sz="2400" dirty="0">
              <a:solidFill>
                <a:schemeClr val="accent6"/>
              </a:solidFill>
              <a:latin typeface="Calibri"/>
              <a:ea typeface="Calibri"/>
              <a:cs typeface="Calibri"/>
              <a:sym typeface="Calibri"/>
            </a:endParaRPr>
          </a:p>
        </p:txBody>
      </p:sp>
      <p:sp>
        <p:nvSpPr>
          <p:cNvPr id="335" name="Google Shape;335;p27"/>
          <p:cNvSpPr/>
          <p:nvPr/>
        </p:nvSpPr>
        <p:spPr>
          <a:xfrm>
            <a:off x="9390367" y="2782826"/>
            <a:ext cx="2051348" cy="1298700"/>
          </a:xfrm>
          <a:prstGeom prst="roundRect">
            <a:avLst>
              <a:gd name="adj" fmla="val 16667"/>
            </a:avLst>
          </a:prstGeom>
          <a:solidFill>
            <a:srgbClr val="ED7D3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A86E8"/>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2EB694-9C6E-57B7-D5F9-283A6F07DE10}"/>
                  </a:ext>
                </a:extLst>
              </p:cNvPr>
              <p:cNvSpPr txBox="1"/>
              <p:nvPr/>
            </p:nvSpPr>
            <p:spPr>
              <a:xfrm>
                <a:off x="2961149" y="1737328"/>
                <a:ext cx="6269699" cy="461665"/>
              </a:xfrm>
              <a:prstGeom prst="rect">
                <a:avLst/>
              </a:prstGeom>
              <a:noFill/>
            </p:spPr>
            <p:txBody>
              <a:bodyPr wrap="square" lIns="91440" tIns="45720" rIns="91440" bIns="45720" rtlCol="0" anchor="t">
                <a:spAutoFit/>
              </a:bodyPr>
              <a:lstStyle/>
              <a:p>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𝒰</m:t>
                        </m:r>
                      </m:e>
                      <m:sub>
                        <m:r>
                          <m:rPr>
                            <m:nor/>
                          </m:rPr>
                          <a:rPr lang="en-CA" sz="2400" b="0" i="0" smtClean="0">
                            <a:latin typeface="Cambria Math" panose="02040503050406030204" pitchFamily="18" charset="0"/>
                          </a:rPr>
                          <m:t>max</m:t>
                        </m:r>
                      </m:sub>
                    </m:sSub>
                    <m:r>
                      <a:rPr lang="en-CA" sz="2400" b="0" i="1" smtClean="0">
                        <a:latin typeface="Cambria Math" panose="02040503050406030204" pitchFamily="18" charset="0"/>
                      </a:rPr>
                      <m:t> </m:t>
                    </m:r>
                    <m:r>
                      <m:rPr>
                        <m:nor/>
                      </m:rPr>
                      <a:rPr lang="en-CA" sz="2400" b="0" i="0" smtClean="0">
                        <a:latin typeface="Cambria Math" panose="02040503050406030204" pitchFamily="18" charset="0"/>
                      </a:rPr>
                      <m:t>sets</m:t>
                    </m:r>
                    <m:r>
                      <m:rPr>
                        <m:nor/>
                      </m:rPr>
                      <a:rPr lang="en-CA" sz="2400" b="0" i="0" smtClean="0">
                        <a:latin typeface="Cambria Math" panose="02040503050406030204" pitchFamily="18" charset="0"/>
                      </a:rPr>
                      <m:t> </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𝑝</m:t>
                        </m:r>
                      </m:e>
                      <m:sup>
                        <m:r>
                          <a:rPr lang="en-CA" sz="2400" b="0" i="1" smtClean="0">
                            <a:latin typeface="Cambria Math" panose="02040503050406030204" pitchFamily="18" charset="0"/>
                          </a:rPr>
                          <m:t>∗</m:t>
                        </m:r>
                      </m:sup>
                    </m:sSup>
                    <m:r>
                      <a:rPr lang="en-CA" sz="2400" b="0" i="1" smtClean="0">
                        <a:latin typeface="Cambria Math" panose="02040503050406030204" pitchFamily="18" charset="0"/>
                      </a:rPr>
                      <m:t>&gt;</m:t>
                    </m:r>
                    <m:r>
                      <m:rPr>
                        <m:nor/>
                      </m:rPr>
                      <a:rPr lang="en-CA" sz="2400" b="0" i="0" smtClean="0">
                        <a:latin typeface="Cambria Math" panose="02040503050406030204" pitchFamily="18" charset="0"/>
                      </a:rPr>
                      <m:t>0, </m:t>
                    </m:r>
                    <m:r>
                      <m:rPr>
                        <m:nor/>
                      </m:rPr>
                      <a:rPr lang="en-CA" sz="2400" b="0" i="0" smtClean="0">
                        <a:latin typeface="Cambria Math" panose="02040503050406030204" pitchFamily="18" charset="0"/>
                      </a:rPr>
                      <m:t>such</m:t>
                    </m:r>
                    <m:r>
                      <m:rPr>
                        <m:nor/>
                      </m:rPr>
                      <a:rPr lang="en-CA" sz="2400" b="0" i="0" smtClean="0">
                        <a:latin typeface="Cambria Math" panose="02040503050406030204" pitchFamily="18" charset="0"/>
                      </a:rPr>
                      <m:t> </m:t>
                    </m:r>
                    <m:r>
                      <m:rPr>
                        <m:nor/>
                      </m:rPr>
                      <a:rPr lang="en-CA" sz="2400" b="0" i="0" smtClean="0">
                        <a:latin typeface="Cambria Math" panose="02040503050406030204" pitchFamily="18" charset="0"/>
                      </a:rPr>
                      <m:t>that</m:t>
                    </m:r>
                    <m:r>
                      <m:rPr>
                        <m:nor/>
                      </m:rPr>
                      <a:rPr lang="en-CA" sz="2400" b="0" i="0" smtClean="0">
                        <a:latin typeface="Cambria Math" panose="02040503050406030204" pitchFamily="18" charset="0"/>
                      </a:rPr>
                      <m:t> </m:t>
                    </m:r>
                    <m:r>
                      <a:rPr lang="en-CA" sz="2400" b="0" i="1" smtClean="0">
                        <a:latin typeface="Cambria Math" panose="02040503050406030204" pitchFamily="18" charset="0"/>
                      </a:rPr>
                      <m:t>𝑣</m:t>
                    </m:r>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𝑝</m:t>
                        </m:r>
                      </m:e>
                      <m:sup>
                        <m:r>
                          <a:rPr lang="en-CA" sz="2400" b="0" i="1" smtClean="0">
                            <a:latin typeface="Cambria Math" panose="02040503050406030204" pitchFamily="18" charset="0"/>
                          </a:rPr>
                          <m:t>∗</m:t>
                        </m:r>
                      </m:sup>
                    </m:sSup>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𝑝</m:t>
                        </m:r>
                      </m:e>
                      <m:sup>
                        <m:r>
                          <a:rPr lang="en-CA" sz="2400" b="0" i="1" smtClean="0">
                            <a:latin typeface="Cambria Math" panose="02040503050406030204" pitchFamily="18" charset="0"/>
                          </a:rPr>
                          <m:t>∗</m:t>
                        </m:r>
                      </m:sup>
                    </m:sSup>
                    <m:r>
                      <a:rPr lang="en-CA" sz="2400" b="0" i="1" smtClean="0">
                        <a:latin typeface="Cambria Math" panose="02040503050406030204" pitchFamily="18" charset="0"/>
                      </a:rPr>
                      <m:t> </m:t>
                    </m:r>
                    <m:r>
                      <m:rPr>
                        <m:nor/>
                      </m:rPr>
                      <a:rPr lang="en-CA" sz="2400" b="0" i="0" smtClean="0">
                        <a:latin typeface="Cambria Math" panose="02040503050406030204" pitchFamily="18" charset="0"/>
                      </a:rPr>
                      <m:t>when</m:t>
                    </m:r>
                    <m:r>
                      <m:rPr>
                        <m:nor/>
                      </m:rPr>
                      <a:rPr lang="en-CA" sz="2400" b="0" i="0" smtClean="0">
                        <a:latin typeface="Cambria Math" panose="02040503050406030204" pitchFamily="18" charset="0"/>
                      </a:rPr>
                      <m:t> </m:t>
                    </m:r>
                  </m:oMath>
                </a14:m>
                <a:r>
                  <a:rPr lang="en-US" sz="2400" dirty="0"/>
                  <a:t>  </a:t>
                </a:r>
              </a:p>
            </p:txBody>
          </p:sp>
        </mc:Choice>
        <mc:Fallback xmlns="">
          <p:sp>
            <p:nvSpPr>
              <p:cNvPr id="3" name="TextBox 2">
                <a:extLst>
                  <a:ext uri="{FF2B5EF4-FFF2-40B4-BE49-F238E27FC236}">
                    <a16:creationId xmlns:a16="http://schemas.microsoft.com/office/drawing/2014/main" id="{822EB694-9C6E-57B7-D5F9-283A6F07DE10}"/>
                  </a:ext>
                </a:extLst>
              </p:cNvPr>
              <p:cNvSpPr txBox="1">
                <a:spLocks noRot="1" noChangeAspect="1" noMove="1" noResize="1" noEditPoints="1" noAdjustHandles="1" noChangeArrowheads="1" noChangeShapeType="1" noTextEdit="1"/>
              </p:cNvSpPr>
              <p:nvPr/>
            </p:nvSpPr>
            <p:spPr>
              <a:xfrm>
                <a:off x="2961149" y="1737328"/>
                <a:ext cx="6269699" cy="461665"/>
              </a:xfrm>
              <a:prstGeom prst="rect">
                <a:avLst/>
              </a:prstGeom>
              <a:blipFill>
                <a:blip r:embed="rId4"/>
                <a:stretch>
                  <a:fillRect r="-607" b="-18421"/>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02E9BB9-EBAC-6A94-3008-EF3873F0E7E4}"/>
              </a:ext>
            </a:extLst>
          </p:cNvPr>
          <p:cNvSpPr txBox="1"/>
          <p:nvPr/>
        </p:nvSpPr>
        <p:spPr>
          <a:xfrm>
            <a:off x="5573462" y="4241282"/>
            <a:ext cx="3626400" cy="1200329"/>
          </a:xfrm>
          <a:prstGeom prst="rect">
            <a:avLst/>
          </a:prstGeom>
          <a:noFill/>
        </p:spPr>
        <p:txBody>
          <a:bodyPr wrap="square" rtlCol="0">
            <a:spAutoFit/>
          </a:bodyPr>
          <a:lstStyle/>
          <a:p>
            <a:pPr algn="ctr"/>
            <a:r>
              <a:rPr lang="en-US" sz="2400" dirty="0">
                <a:solidFill>
                  <a:schemeClr val="accent5"/>
                </a:solidFill>
                <a:latin typeface="Calibri"/>
                <a:ea typeface="Calibri"/>
                <a:cs typeface="Calibri"/>
                <a:sym typeface="Calibri"/>
              </a:rPr>
              <a:t>How much is value still increasing as we reach zero probability of sale</a:t>
            </a:r>
          </a:p>
        </p:txBody>
      </p:sp>
      <p:sp>
        <p:nvSpPr>
          <p:cNvPr id="5" name="TextBox 4">
            <a:extLst>
              <a:ext uri="{FF2B5EF4-FFF2-40B4-BE49-F238E27FC236}">
                <a16:creationId xmlns:a16="http://schemas.microsoft.com/office/drawing/2014/main" id="{C9996009-A0D9-180C-37E5-E6443C875E35}"/>
              </a:ext>
            </a:extLst>
          </p:cNvPr>
          <p:cNvSpPr txBox="1"/>
          <p:nvPr/>
        </p:nvSpPr>
        <p:spPr>
          <a:xfrm>
            <a:off x="9034250" y="4241282"/>
            <a:ext cx="2910406" cy="1200329"/>
          </a:xfrm>
          <a:prstGeom prst="rect">
            <a:avLst/>
          </a:prstGeom>
          <a:noFill/>
        </p:spPr>
        <p:txBody>
          <a:bodyPr wrap="square" rtlCol="0">
            <a:spAutoFit/>
          </a:bodyPr>
          <a:lstStyle/>
          <a:p>
            <a:pPr algn="ctr"/>
            <a:r>
              <a:rPr lang="en-US" sz="2400" dirty="0">
                <a:solidFill>
                  <a:schemeClr val="accent2"/>
                </a:solidFill>
                <a:latin typeface="Calibri"/>
                <a:ea typeface="Calibri"/>
                <a:cs typeface="Calibri"/>
                <a:sym typeface="Calibri"/>
              </a:rPr>
              <a:t>How patient is the population of players?</a:t>
            </a:r>
          </a:p>
        </p:txBody>
      </p:sp>
      <p:sp>
        <p:nvSpPr>
          <p:cNvPr id="6" name="Rectangle 5">
            <a:extLst>
              <a:ext uri="{FF2B5EF4-FFF2-40B4-BE49-F238E27FC236}">
                <a16:creationId xmlns:a16="http://schemas.microsoft.com/office/drawing/2014/main" id="{84753731-8B50-DC0D-7461-6FD4B02ECD26}"/>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E0F15A24-121F-DEB3-A363-EEEA9C98953E}"/>
              </a:ext>
            </a:extLst>
          </p:cNvPr>
          <p:cNvPicPr>
            <a:picLocks noChangeAspect="1"/>
          </p:cNvPicPr>
          <p:nvPr/>
        </p:nvPicPr>
        <p:blipFill>
          <a:blip r:embed="rId3"/>
          <a:stretch>
            <a:fillRect/>
          </a:stretch>
        </p:blipFill>
        <p:spPr>
          <a:xfrm>
            <a:off x="838200" y="1549023"/>
            <a:ext cx="10593969" cy="4943852"/>
          </a:xfrm>
          <a:prstGeom prst="rect">
            <a:avLst/>
          </a:prstGeom>
        </p:spPr>
      </p:pic>
      <p:pic>
        <p:nvPicPr>
          <p:cNvPr id="13" name="Picture 12" descr="A picture containing text, electronics&#10;&#10;Description automatically generated">
            <a:extLst>
              <a:ext uri="{FF2B5EF4-FFF2-40B4-BE49-F238E27FC236}">
                <a16:creationId xmlns:a16="http://schemas.microsoft.com/office/drawing/2014/main" id="{1AD7DB08-2298-170A-1A64-03EDA1B91CE1}"/>
              </a:ext>
            </a:extLst>
          </p:cNvPr>
          <p:cNvPicPr>
            <a:picLocks noChangeAspect="1"/>
          </p:cNvPicPr>
          <p:nvPr/>
        </p:nvPicPr>
        <p:blipFill>
          <a:blip r:embed="rId4"/>
          <a:stretch>
            <a:fillRect/>
          </a:stretch>
        </p:blipFill>
        <p:spPr>
          <a:xfrm>
            <a:off x="838199" y="1549023"/>
            <a:ext cx="10593969" cy="4943852"/>
          </a:xfrm>
          <a:prstGeom prst="rect">
            <a:avLst/>
          </a:prstGeom>
        </p:spPr>
      </p:pic>
      <p:sp>
        <p:nvSpPr>
          <p:cNvPr id="342" name="Google Shape;342;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When are Players Happiest with Expensive Skips?</a:t>
            </a:r>
            <a:endParaRPr sz="400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9DB0DC-646E-4269-A07E-B22494916357}"/>
                  </a:ext>
                </a:extLst>
              </p:cNvPr>
              <p:cNvSpPr txBox="1"/>
              <p:nvPr/>
            </p:nvSpPr>
            <p:spPr>
              <a:xfrm>
                <a:off x="7749087" y="3275111"/>
                <a:ext cx="228742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𝑣</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𝑝</m:t>
                          </m:r>
                        </m:e>
                      </m:d>
                      <m:r>
                        <a:rPr lang="en-CA" sz="2000" b="0" i="1" smtClean="0">
                          <a:latin typeface="Cambria Math" panose="02040503050406030204" pitchFamily="18" charset="0"/>
                        </a:rPr>
                        <m:t>=1−</m:t>
                      </m:r>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𝑝</m:t>
                              </m:r>
                              <m:r>
                                <a:rPr lang="en-CA" sz="2000" b="0" i="1" smtClean="0">
                                  <a:latin typeface="Cambria Math" panose="02040503050406030204" pitchFamily="18" charset="0"/>
                                </a:rPr>
                                <m:t>−1</m:t>
                              </m:r>
                            </m:e>
                          </m:d>
                        </m:e>
                        <m:sup>
                          <m:r>
                            <a:rPr lang="en-CA" sz="2000" b="0" i="1" smtClean="0">
                              <a:latin typeface="Cambria Math" panose="02040503050406030204" pitchFamily="18" charset="0"/>
                            </a:rPr>
                            <m:t>4</m:t>
                          </m:r>
                        </m:sup>
                      </m:sSup>
                    </m:oMath>
                  </m:oMathPara>
                </a14:m>
                <a:endParaRPr lang="en-US" sz="2000" dirty="0"/>
              </a:p>
            </p:txBody>
          </p:sp>
        </mc:Choice>
        <mc:Fallback xmlns="">
          <p:sp>
            <p:nvSpPr>
              <p:cNvPr id="4" name="TextBox 3">
                <a:extLst>
                  <a:ext uri="{FF2B5EF4-FFF2-40B4-BE49-F238E27FC236}">
                    <a16:creationId xmlns:a16="http://schemas.microsoft.com/office/drawing/2014/main" id="{A99DB0DC-646E-4269-A07E-B22494916357}"/>
                  </a:ext>
                </a:extLst>
              </p:cNvPr>
              <p:cNvSpPr txBox="1">
                <a:spLocks noRot="1" noChangeAspect="1" noMove="1" noResize="1" noEditPoints="1" noAdjustHandles="1" noChangeArrowheads="1" noChangeShapeType="1" noTextEdit="1"/>
              </p:cNvSpPr>
              <p:nvPr/>
            </p:nvSpPr>
            <p:spPr>
              <a:xfrm>
                <a:off x="7749087" y="3275111"/>
                <a:ext cx="2287421" cy="307777"/>
              </a:xfrm>
              <a:prstGeom prst="rect">
                <a:avLst/>
              </a:prstGeom>
              <a:blipFill>
                <a:blip r:embed="rId5"/>
                <a:stretch>
                  <a:fillRect l="-1105" b="-192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311B669-C789-A0E7-89F8-D76455521F29}"/>
              </a:ext>
            </a:extLst>
          </p:cNvPr>
          <p:cNvSpPr txBox="1"/>
          <p:nvPr/>
        </p:nvSpPr>
        <p:spPr>
          <a:xfrm>
            <a:off x="1966335" y="1549023"/>
            <a:ext cx="346921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Truncated Exponential Distribution</a:t>
            </a:r>
          </a:p>
        </p:txBody>
      </p:sp>
      <p:sp>
        <p:nvSpPr>
          <p:cNvPr id="3" name="Rectangle 2">
            <a:extLst>
              <a:ext uri="{FF2B5EF4-FFF2-40B4-BE49-F238E27FC236}">
                <a16:creationId xmlns:a16="http://schemas.microsoft.com/office/drawing/2014/main" id="{C6041EF2-DE02-FF6A-FAEC-8B72E44B5427}"/>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1C7E836A-ADD8-9939-10DC-D97724B335E4}"/>
              </a:ext>
            </a:extLst>
          </p:cNvPr>
          <p:cNvPicPr>
            <a:picLocks noChangeAspect="1"/>
          </p:cNvPicPr>
          <p:nvPr/>
        </p:nvPicPr>
        <p:blipFill>
          <a:blip r:embed="rId3"/>
          <a:stretch>
            <a:fillRect/>
          </a:stretch>
        </p:blipFill>
        <p:spPr>
          <a:xfrm>
            <a:off x="1645801" y="1541515"/>
            <a:ext cx="8902875" cy="4154675"/>
          </a:xfrm>
          <a:prstGeom prst="rect">
            <a:avLst/>
          </a:prstGeom>
        </p:spPr>
      </p:pic>
      <p:sp>
        <p:nvSpPr>
          <p:cNvPr id="351" name="Google Shape;351;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About Revenue?</a:t>
            </a:r>
            <a:endParaRPr/>
          </a:p>
        </p:txBody>
      </p:sp>
      <p:pic>
        <p:nvPicPr>
          <p:cNvPr id="19" name="Picture 18" descr="Chart, line chart&#10;&#10;Description automatically generated">
            <a:extLst>
              <a:ext uri="{FF2B5EF4-FFF2-40B4-BE49-F238E27FC236}">
                <a16:creationId xmlns:a16="http://schemas.microsoft.com/office/drawing/2014/main" id="{1668A07F-1D1B-2749-741B-91AA3F96F1E9}"/>
              </a:ext>
            </a:extLst>
          </p:cNvPr>
          <p:cNvPicPr>
            <a:picLocks noChangeAspect="1"/>
          </p:cNvPicPr>
          <p:nvPr/>
        </p:nvPicPr>
        <p:blipFill>
          <a:blip r:embed="rId4"/>
          <a:stretch>
            <a:fillRect/>
          </a:stretch>
        </p:blipFill>
        <p:spPr>
          <a:xfrm>
            <a:off x="1643323" y="1541514"/>
            <a:ext cx="8902875" cy="4154675"/>
          </a:xfrm>
          <a:prstGeom prst="rect">
            <a:avLst/>
          </a:prstGeom>
        </p:spPr>
      </p:pic>
      <p:pic>
        <p:nvPicPr>
          <p:cNvPr id="21" name="Picture 20" descr="Chart, line chart&#10;&#10;Description automatically generated">
            <a:extLst>
              <a:ext uri="{FF2B5EF4-FFF2-40B4-BE49-F238E27FC236}">
                <a16:creationId xmlns:a16="http://schemas.microsoft.com/office/drawing/2014/main" id="{BE8086FD-A22B-DC0A-79F8-3A34271DE822}"/>
              </a:ext>
            </a:extLst>
          </p:cNvPr>
          <p:cNvPicPr>
            <a:picLocks noChangeAspect="1"/>
          </p:cNvPicPr>
          <p:nvPr/>
        </p:nvPicPr>
        <p:blipFill>
          <a:blip r:embed="rId5"/>
          <a:stretch>
            <a:fillRect/>
          </a:stretch>
        </p:blipFill>
        <p:spPr>
          <a:xfrm>
            <a:off x="1640844" y="1541512"/>
            <a:ext cx="8902875" cy="4154675"/>
          </a:xfrm>
          <a:prstGeom prst="rect">
            <a:avLst/>
          </a:prstGeom>
        </p:spPr>
      </p:pic>
      <p:pic>
        <p:nvPicPr>
          <p:cNvPr id="23" name="Picture 22" descr="Chart, line chart&#10;&#10;Description automatically generated">
            <a:extLst>
              <a:ext uri="{FF2B5EF4-FFF2-40B4-BE49-F238E27FC236}">
                <a16:creationId xmlns:a16="http://schemas.microsoft.com/office/drawing/2014/main" id="{6081E59C-783D-6ABB-F942-8299C32CF1F0}"/>
              </a:ext>
            </a:extLst>
          </p:cNvPr>
          <p:cNvPicPr>
            <a:picLocks noChangeAspect="1"/>
          </p:cNvPicPr>
          <p:nvPr/>
        </p:nvPicPr>
        <p:blipFill>
          <a:blip r:embed="rId6"/>
          <a:stretch>
            <a:fillRect/>
          </a:stretch>
        </p:blipFill>
        <p:spPr>
          <a:xfrm>
            <a:off x="1643322" y="1541508"/>
            <a:ext cx="8902875" cy="4154675"/>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8C48278-58B8-1C2C-E9A3-6E18DB08AB08}"/>
                  </a:ext>
                </a:extLst>
              </p:cNvPr>
              <p:cNvSpPr txBox="1"/>
              <p:nvPr/>
            </p:nvSpPr>
            <p:spPr>
              <a:xfrm>
                <a:off x="7668063" y="2943573"/>
                <a:ext cx="228742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𝑣</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𝑝</m:t>
                          </m:r>
                        </m:e>
                      </m:d>
                      <m:r>
                        <a:rPr lang="en-CA" sz="2000" b="0" i="1" smtClean="0">
                          <a:latin typeface="Cambria Math" panose="02040503050406030204" pitchFamily="18" charset="0"/>
                        </a:rPr>
                        <m:t>=1−</m:t>
                      </m:r>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𝑝</m:t>
                              </m:r>
                              <m:r>
                                <a:rPr lang="en-CA" sz="2000" b="0" i="1" smtClean="0">
                                  <a:latin typeface="Cambria Math" panose="02040503050406030204" pitchFamily="18" charset="0"/>
                                </a:rPr>
                                <m:t>−1</m:t>
                              </m:r>
                            </m:e>
                          </m:d>
                        </m:e>
                        <m:sup>
                          <m:r>
                            <a:rPr lang="en-CA" sz="2000" b="0" i="1" smtClean="0">
                              <a:latin typeface="Cambria Math" panose="02040503050406030204" pitchFamily="18" charset="0"/>
                            </a:rPr>
                            <m:t>4</m:t>
                          </m:r>
                        </m:sup>
                      </m:sSup>
                    </m:oMath>
                  </m:oMathPara>
                </a14:m>
                <a:endParaRPr lang="en-US" sz="2000" dirty="0"/>
              </a:p>
            </p:txBody>
          </p:sp>
        </mc:Choice>
        <mc:Fallback xmlns="">
          <p:sp>
            <p:nvSpPr>
              <p:cNvPr id="2" name="TextBox 1">
                <a:extLst>
                  <a:ext uri="{FF2B5EF4-FFF2-40B4-BE49-F238E27FC236}">
                    <a16:creationId xmlns:a16="http://schemas.microsoft.com/office/drawing/2014/main" id="{D8C48278-58B8-1C2C-E9A3-6E18DB08AB08}"/>
                  </a:ext>
                </a:extLst>
              </p:cNvPr>
              <p:cNvSpPr txBox="1">
                <a:spLocks noRot="1" noChangeAspect="1" noMove="1" noResize="1" noEditPoints="1" noAdjustHandles="1" noChangeArrowheads="1" noChangeShapeType="1" noTextEdit="1"/>
              </p:cNvSpPr>
              <p:nvPr/>
            </p:nvSpPr>
            <p:spPr>
              <a:xfrm>
                <a:off x="7668063" y="2943573"/>
                <a:ext cx="2287421" cy="307777"/>
              </a:xfrm>
              <a:prstGeom prst="rect">
                <a:avLst/>
              </a:prstGeom>
              <a:blipFill>
                <a:blip r:embed="rId7"/>
                <a:stretch>
                  <a:fillRect l="-1105" r="-552" b="-28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F82A0D0-2A85-A6EA-7662-D083FE03E3F1}"/>
              </a:ext>
            </a:extLst>
          </p:cNvPr>
          <p:cNvSpPr txBox="1"/>
          <p:nvPr/>
        </p:nvSpPr>
        <p:spPr>
          <a:xfrm>
            <a:off x="2515653" y="1390890"/>
            <a:ext cx="346921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Truncated Exponential Distribution</a:t>
            </a:r>
          </a:p>
        </p:txBody>
      </p:sp>
      <p:sp>
        <p:nvSpPr>
          <p:cNvPr id="6" name="Oval 5">
            <a:extLst>
              <a:ext uri="{FF2B5EF4-FFF2-40B4-BE49-F238E27FC236}">
                <a16:creationId xmlns:a16="http://schemas.microsoft.com/office/drawing/2014/main" id="{18F8AA04-3529-BCF6-E155-FCAF1A57F7D7}"/>
              </a:ext>
            </a:extLst>
          </p:cNvPr>
          <p:cNvSpPr>
            <a:spLocks noChangeAspect="1"/>
          </p:cNvSpPr>
          <p:nvPr/>
        </p:nvSpPr>
        <p:spPr>
          <a:xfrm>
            <a:off x="3619512" y="4935190"/>
            <a:ext cx="108000" cy="108000"/>
          </a:xfrm>
          <a:prstGeom prst="ellipse">
            <a:avLst/>
          </a:prstGeom>
          <a:solidFill>
            <a:srgbClr val="1C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56D9C90-7A73-87E1-A3AD-23A3560FB9CF}"/>
              </a:ext>
            </a:extLst>
          </p:cNvPr>
          <p:cNvSpPr>
            <a:spLocks noChangeAspect="1"/>
          </p:cNvSpPr>
          <p:nvPr/>
        </p:nvSpPr>
        <p:spPr>
          <a:xfrm>
            <a:off x="3288131" y="4854610"/>
            <a:ext cx="108000" cy="108000"/>
          </a:xfrm>
          <a:prstGeom prst="ellipse">
            <a:avLst/>
          </a:prstGeom>
          <a:solidFill>
            <a:srgbClr val="00C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7110D6E-40BD-273C-EEFA-94DE49799E6C}"/>
                  </a:ext>
                </a:extLst>
              </p:cNvPr>
              <p:cNvSpPr txBox="1"/>
              <p:nvPr/>
            </p:nvSpPr>
            <p:spPr>
              <a:xfrm>
                <a:off x="4687824" y="2132533"/>
                <a:ext cx="9889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𝜆</m:t>
                      </m:r>
                      <m:r>
                        <a:rPr lang="en-CA" sz="2400" b="0" i="1" smtClean="0">
                          <a:latin typeface="Cambria Math" panose="02040503050406030204" pitchFamily="18" charset="0"/>
                          <a:ea typeface="Cambria Math" panose="02040503050406030204" pitchFamily="18" charset="0"/>
                        </a:rPr>
                        <m:t>=10</m:t>
                      </m:r>
                    </m:oMath>
                  </m:oMathPara>
                </a14:m>
                <a:endParaRPr lang="en-US" sz="2400" dirty="0"/>
              </a:p>
            </p:txBody>
          </p:sp>
        </mc:Choice>
        <mc:Fallback xmlns="">
          <p:sp>
            <p:nvSpPr>
              <p:cNvPr id="24" name="TextBox 23">
                <a:extLst>
                  <a:ext uri="{FF2B5EF4-FFF2-40B4-BE49-F238E27FC236}">
                    <a16:creationId xmlns:a16="http://schemas.microsoft.com/office/drawing/2014/main" id="{17110D6E-40BD-273C-EEFA-94DE49799E6C}"/>
                  </a:ext>
                </a:extLst>
              </p:cNvPr>
              <p:cNvSpPr txBox="1">
                <a:spLocks noRot="1" noChangeAspect="1" noMove="1" noResize="1" noEditPoints="1" noAdjustHandles="1" noChangeArrowheads="1" noChangeShapeType="1" noTextEdit="1"/>
              </p:cNvSpPr>
              <p:nvPr/>
            </p:nvSpPr>
            <p:spPr>
              <a:xfrm>
                <a:off x="4687824" y="2132533"/>
                <a:ext cx="988924" cy="369332"/>
              </a:xfrm>
              <a:prstGeom prst="rect">
                <a:avLst/>
              </a:prstGeom>
              <a:blipFill>
                <a:blip r:embed="rId8"/>
                <a:stretch>
                  <a:fillRect l="-7692" r="-6410"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9F91387-A8C2-A1AF-C286-99DA67F8C0B2}"/>
                  </a:ext>
                </a:extLst>
              </p:cNvPr>
              <p:cNvSpPr txBox="1"/>
              <p:nvPr/>
            </p:nvSpPr>
            <p:spPr>
              <a:xfrm>
                <a:off x="3846402" y="4678008"/>
                <a:ext cx="8077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𝜏</m:t>
                      </m:r>
                      <m:r>
                        <a:rPr lang="en-CA" sz="1600" b="0" i="1" smtClean="0">
                          <a:latin typeface="Cambria Math" panose="02040503050406030204" pitchFamily="18" charset="0"/>
                          <a:ea typeface="Cambria Math" panose="02040503050406030204" pitchFamily="18" charset="0"/>
                        </a:rPr>
                        <m:t>=0.35</m:t>
                      </m:r>
                    </m:oMath>
                  </m:oMathPara>
                </a14:m>
                <a:endParaRPr lang="en-US" sz="1600" dirty="0"/>
              </a:p>
            </p:txBody>
          </p:sp>
        </mc:Choice>
        <mc:Fallback xmlns="">
          <p:sp>
            <p:nvSpPr>
              <p:cNvPr id="25" name="TextBox 24">
                <a:extLst>
                  <a:ext uri="{FF2B5EF4-FFF2-40B4-BE49-F238E27FC236}">
                    <a16:creationId xmlns:a16="http://schemas.microsoft.com/office/drawing/2014/main" id="{B9F91387-A8C2-A1AF-C286-99DA67F8C0B2}"/>
                  </a:ext>
                </a:extLst>
              </p:cNvPr>
              <p:cNvSpPr txBox="1">
                <a:spLocks noRot="1" noChangeAspect="1" noMove="1" noResize="1" noEditPoints="1" noAdjustHandles="1" noChangeArrowheads="1" noChangeShapeType="1" noTextEdit="1"/>
              </p:cNvSpPr>
              <p:nvPr/>
            </p:nvSpPr>
            <p:spPr>
              <a:xfrm>
                <a:off x="3846402" y="4678008"/>
                <a:ext cx="807722" cy="246221"/>
              </a:xfrm>
              <a:prstGeom prst="rect">
                <a:avLst/>
              </a:prstGeom>
              <a:blipFill>
                <a:blip r:embed="rId9"/>
                <a:stretch>
                  <a:fillRect l="-1538" r="-4615"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DBCBF-BC64-9C16-4EBF-4878275FF858}"/>
                  </a:ext>
                </a:extLst>
              </p:cNvPr>
              <p:cNvSpPr txBox="1"/>
              <p:nvPr/>
            </p:nvSpPr>
            <p:spPr>
              <a:xfrm>
                <a:off x="3375139" y="4469595"/>
                <a:ext cx="80772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𝜏</m:t>
                      </m:r>
                      <m:r>
                        <a:rPr lang="en-CA" sz="1600" b="0" i="1" smtClean="0">
                          <a:latin typeface="Cambria Math" panose="02040503050406030204" pitchFamily="18" charset="0"/>
                          <a:ea typeface="Cambria Math" panose="02040503050406030204" pitchFamily="18" charset="0"/>
                        </a:rPr>
                        <m:t>=0.25</m:t>
                      </m:r>
                    </m:oMath>
                  </m:oMathPara>
                </a14:m>
                <a:endParaRPr lang="en-US" sz="1600" dirty="0"/>
              </a:p>
            </p:txBody>
          </p:sp>
        </mc:Choice>
        <mc:Fallback xmlns="">
          <p:sp>
            <p:nvSpPr>
              <p:cNvPr id="26" name="TextBox 25">
                <a:extLst>
                  <a:ext uri="{FF2B5EF4-FFF2-40B4-BE49-F238E27FC236}">
                    <a16:creationId xmlns:a16="http://schemas.microsoft.com/office/drawing/2014/main" id="{B52DBCBF-BC64-9C16-4EBF-4878275FF858}"/>
                  </a:ext>
                </a:extLst>
              </p:cNvPr>
              <p:cNvSpPr txBox="1">
                <a:spLocks noRot="1" noChangeAspect="1" noMove="1" noResize="1" noEditPoints="1" noAdjustHandles="1" noChangeArrowheads="1" noChangeShapeType="1" noTextEdit="1"/>
              </p:cNvSpPr>
              <p:nvPr/>
            </p:nvSpPr>
            <p:spPr>
              <a:xfrm>
                <a:off x="3375139" y="4469595"/>
                <a:ext cx="807722" cy="246221"/>
              </a:xfrm>
              <a:prstGeom prst="rect">
                <a:avLst/>
              </a:prstGeom>
              <a:blipFill>
                <a:blip r:embed="rId10"/>
                <a:stretch>
                  <a:fillRect l="-1538" r="-4615"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ACC5DC0-5626-64E2-258C-559CC938B88B}"/>
                  </a:ext>
                </a:extLst>
              </p:cNvPr>
              <p:cNvSpPr txBox="1"/>
              <p:nvPr/>
            </p:nvSpPr>
            <p:spPr>
              <a:xfrm>
                <a:off x="10001784" y="1955268"/>
                <a:ext cx="92467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𝒰</m:t>
                          </m:r>
                        </m:e>
                        <m:sub>
                          <m:r>
                            <m:rPr>
                              <m:nor/>
                            </m:rPr>
                            <a:rPr lang="en-CA" sz="2000" b="0" i="0" smtClean="0">
                              <a:latin typeface="Cambria Math" panose="02040503050406030204" pitchFamily="18" charset="0"/>
                              <a:ea typeface="Cambria Math" panose="02040503050406030204" pitchFamily="18" charset="0"/>
                            </a:rPr>
                            <m:t>max</m:t>
                          </m:r>
                        </m:sub>
                      </m:sSub>
                    </m:oMath>
                  </m:oMathPara>
                </a14:m>
                <a:endParaRPr lang="en-US" sz="2000" dirty="0"/>
              </a:p>
            </p:txBody>
          </p:sp>
        </mc:Choice>
        <mc:Fallback xmlns="">
          <p:sp>
            <p:nvSpPr>
              <p:cNvPr id="8" name="TextBox 7">
                <a:extLst>
                  <a:ext uri="{FF2B5EF4-FFF2-40B4-BE49-F238E27FC236}">
                    <a16:creationId xmlns:a16="http://schemas.microsoft.com/office/drawing/2014/main" id="{AACC5DC0-5626-64E2-258C-559CC938B88B}"/>
                  </a:ext>
                </a:extLst>
              </p:cNvPr>
              <p:cNvSpPr txBox="1">
                <a:spLocks noRot="1" noChangeAspect="1" noMove="1" noResize="1" noEditPoints="1" noAdjustHandles="1" noChangeArrowheads="1" noChangeShapeType="1" noTextEdit="1"/>
              </p:cNvSpPr>
              <p:nvPr/>
            </p:nvSpPr>
            <p:spPr>
              <a:xfrm>
                <a:off x="10001784" y="1955268"/>
                <a:ext cx="924677" cy="400110"/>
              </a:xfrm>
              <a:prstGeom prst="rect">
                <a:avLst/>
              </a:prstGeom>
              <a:blipFill>
                <a:blip r:embed="rId11"/>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DBC05B3-8596-FC41-9241-2DA2BDDCFC78}"/>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Evidence from Practice</a:t>
            </a:r>
            <a:endParaRPr/>
          </a:p>
        </p:txBody>
      </p:sp>
      <p:sp>
        <p:nvSpPr>
          <p:cNvPr id="364" name="Google Shape;364;p30"/>
          <p:cNvSpPr txBox="1"/>
          <p:nvPr/>
        </p:nvSpPr>
        <p:spPr>
          <a:xfrm>
            <a:off x="376788" y="6514683"/>
            <a:ext cx="47650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tx1">
                    <a:lumMod val="50000"/>
                    <a:lumOff val="50000"/>
                  </a:schemeClr>
                </a:solidFill>
                <a:latin typeface="Calibri"/>
                <a:ea typeface="Calibri"/>
                <a:cs typeface="Calibri"/>
                <a:sym typeface="Calibri"/>
              </a:rPr>
              <a:t>1. Don't Call Them Whales: Free-to-Play Spenders &amp; Virtual Value GDC 2021 </a:t>
            </a:r>
          </a:p>
          <a:p>
            <a:pPr marL="0" marR="0" lvl="0" indent="0" algn="l" rtl="0">
              <a:spcBef>
                <a:spcPts val="0"/>
              </a:spcBef>
              <a:spcAft>
                <a:spcPts val="0"/>
              </a:spcAft>
              <a:buNone/>
            </a:pPr>
            <a:r>
              <a:rPr lang="en-US" sz="900" dirty="0">
                <a:solidFill>
                  <a:schemeClr val="tx1">
                    <a:lumMod val="50000"/>
                    <a:lumOff val="50000"/>
                  </a:schemeClr>
                </a:solidFill>
                <a:latin typeface="Calibri"/>
                <a:ea typeface="Calibri"/>
                <a:cs typeface="Calibri"/>
                <a:sym typeface="Calibri"/>
              </a:rPr>
              <a:t>2. https://blog.kongregate.com/the-rise-and-rise-of-idle-games/</a:t>
            </a:r>
            <a:endParaRPr dirty="0">
              <a:solidFill>
                <a:schemeClr val="tx1">
                  <a:lumMod val="50000"/>
                  <a:lumOff val="50000"/>
                </a:schemeClr>
              </a:solidFill>
            </a:endParaRPr>
          </a:p>
        </p:txBody>
      </p:sp>
      <p:pic>
        <p:nvPicPr>
          <p:cNvPr id="366" name="Google Shape;260;p24" descr="Dollar Bill PNG Icon">
            <a:extLst>
              <a:ext uri="{FF2B5EF4-FFF2-40B4-BE49-F238E27FC236}">
                <a16:creationId xmlns:a16="http://schemas.microsoft.com/office/drawing/2014/main" id="{031564EB-8830-118A-4117-3693BD2926A6}"/>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569660" y="1376639"/>
            <a:ext cx="283744" cy="291807"/>
          </a:xfrm>
          <a:prstGeom prst="rect">
            <a:avLst/>
          </a:prstGeom>
          <a:noFill/>
          <a:ln>
            <a:noFill/>
          </a:ln>
        </p:spPr>
      </p:pic>
      <p:pic>
        <p:nvPicPr>
          <p:cNvPr id="437" name="Google Shape;260;p24" descr="Dollar Bill PNG Icon">
            <a:extLst>
              <a:ext uri="{FF2B5EF4-FFF2-40B4-BE49-F238E27FC236}">
                <a16:creationId xmlns:a16="http://schemas.microsoft.com/office/drawing/2014/main" id="{72DCD915-E513-73EA-D464-DA2B9543FBA3}"/>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899039" y="1376639"/>
            <a:ext cx="283744" cy="291807"/>
          </a:xfrm>
          <a:prstGeom prst="rect">
            <a:avLst/>
          </a:prstGeom>
          <a:noFill/>
          <a:ln>
            <a:noFill/>
          </a:ln>
        </p:spPr>
      </p:pic>
      <p:pic>
        <p:nvPicPr>
          <p:cNvPr id="438" name="Google Shape;260;p24" descr="Dollar Bill PNG Icon">
            <a:extLst>
              <a:ext uri="{FF2B5EF4-FFF2-40B4-BE49-F238E27FC236}">
                <a16:creationId xmlns:a16="http://schemas.microsoft.com/office/drawing/2014/main" id="{7775B87A-FEE1-83CA-8F89-99650ACA241C}"/>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228418" y="1376639"/>
            <a:ext cx="283744" cy="291807"/>
          </a:xfrm>
          <a:prstGeom prst="rect">
            <a:avLst/>
          </a:prstGeom>
          <a:noFill/>
          <a:ln>
            <a:noFill/>
          </a:ln>
        </p:spPr>
      </p:pic>
      <p:pic>
        <p:nvPicPr>
          <p:cNvPr id="439" name="Google Shape;260;p24" descr="Dollar Bill PNG Icon">
            <a:extLst>
              <a:ext uri="{FF2B5EF4-FFF2-40B4-BE49-F238E27FC236}">
                <a16:creationId xmlns:a16="http://schemas.microsoft.com/office/drawing/2014/main" id="{B75BFA32-58E6-1142-56EC-14C513DD918E}"/>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557797" y="1376639"/>
            <a:ext cx="283744" cy="291807"/>
          </a:xfrm>
          <a:prstGeom prst="rect">
            <a:avLst/>
          </a:prstGeom>
          <a:noFill/>
          <a:ln>
            <a:noFill/>
          </a:ln>
        </p:spPr>
      </p:pic>
      <p:pic>
        <p:nvPicPr>
          <p:cNvPr id="440" name="Google Shape;260;p24" descr="Dollar Bill PNG Icon">
            <a:extLst>
              <a:ext uri="{FF2B5EF4-FFF2-40B4-BE49-F238E27FC236}">
                <a16:creationId xmlns:a16="http://schemas.microsoft.com/office/drawing/2014/main" id="{D1B51C92-4909-E506-C1A1-BC928D6F9BE8}"/>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887176" y="1376639"/>
            <a:ext cx="283744" cy="291807"/>
          </a:xfrm>
          <a:prstGeom prst="rect">
            <a:avLst/>
          </a:prstGeom>
          <a:noFill/>
          <a:ln>
            <a:noFill/>
          </a:ln>
        </p:spPr>
      </p:pic>
      <p:pic>
        <p:nvPicPr>
          <p:cNvPr id="442" name="Google Shape;260;p24" descr="Dollar Bill PNG Icon">
            <a:extLst>
              <a:ext uri="{FF2B5EF4-FFF2-40B4-BE49-F238E27FC236}">
                <a16:creationId xmlns:a16="http://schemas.microsoft.com/office/drawing/2014/main" id="{2920FBB5-ADF7-6C27-0617-FA72BB9DF75E}"/>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569660" y="1584044"/>
            <a:ext cx="283744" cy="291807"/>
          </a:xfrm>
          <a:prstGeom prst="rect">
            <a:avLst/>
          </a:prstGeom>
          <a:noFill/>
          <a:ln>
            <a:noFill/>
          </a:ln>
        </p:spPr>
      </p:pic>
      <p:pic>
        <p:nvPicPr>
          <p:cNvPr id="443" name="Google Shape;260;p24" descr="Dollar Bill PNG Icon">
            <a:extLst>
              <a:ext uri="{FF2B5EF4-FFF2-40B4-BE49-F238E27FC236}">
                <a16:creationId xmlns:a16="http://schemas.microsoft.com/office/drawing/2014/main" id="{D149200D-DA8E-BEE1-E9F9-45A6E2B06B92}"/>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899039" y="1584044"/>
            <a:ext cx="283744" cy="291807"/>
          </a:xfrm>
          <a:prstGeom prst="rect">
            <a:avLst/>
          </a:prstGeom>
          <a:noFill/>
          <a:ln>
            <a:noFill/>
          </a:ln>
        </p:spPr>
      </p:pic>
      <p:pic>
        <p:nvPicPr>
          <p:cNvPr id="444" name="Google Shape;260;p24" descr="Dollar Bill PNG Icon">
            <a:extLst>
              <a:ext uri="{FF2B5EF4-FFF2-40B4-BE49-F238E27FC236}">
                <a16:creationId xmlns:a16="http://schemas.microsoft.com/office/drawing/2014/main" id="{2F70E5EA-98E3-0394-67AF-ACFD94D95BDD}"/>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228418" y="1584044"/>
            <a:ext cx="283744" cy="291807"/>
          </a:xfrm>
          <a:prstGeom prst="rect">
            <a:avLst/>
          </a:prstGeom>
          <a:noFill/>
          <a:ln>
            <a:noFill/>
          </a:ln>
        </p:spPr>
      </p:pic>
      <p:pic>
        <p:nvPicPr>
          <p:cNvPr id="445" name="Google Shape;260;p24" descr="Dollar Bill PNG Icon">
            <a:extLst>
              <a:ext uri="{FF2B5EF4-FFF2-40B4-BE49-F238E27FC236}">
                <a16:creationId xmlns:a16="http://schemas.microsoft.com/office/drawing/2014/main" id="{A6ACADE7-BB3A-E4BD-8FFA-4847002D9A08}"/>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557797" y="1584044"/>
            <a:ext cx="283744" cy="291807"/>
          </a:xfrm>
          <a:prstGeom prst="rect">
            <a:avLst/>
          </a:prstGeom>
          <a:noFill/>
          <a:ln>
            <a:noFill/>
          </a:ln>
        </p:spPr>
      </p:pic>
      <p:pic>
        <p:nvPicPr>
          <p:cNvPr id="446" name="Google Shape;260;p24" descr="Dollar Bill PNG Icon">
            <a:extLst>
              <a:ext uri="{FF2B5EF4-FFF2-40B4-BE49-F238E27FC236}">
                <a16:creationId xmlns:a16="http://schemas.microsoft.com/office/drawing/2014/main" id="{67F6055C-D8FD-E3BE-AF12-35E7FAECFEC5}"/>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887176" y="1584044"/>
            <a:ext cx="283744" cy="291807"/>
          </a:xfrm>
          <a:prstGeom prst="rect">
            <a:avLst/>
          </a:prstGeom>
          <a:noFill/>
          <a:ln>
            <a:noFill/>
          </a:ln>
        </p:spPr>
      </p:pic>
      <p:pic>
        <p:nvPicPr>
          <p:cNvPr id="447" name="Google Shape;260;p24" descr="Dollar Bill PNG Icon">
            <a:extLst>
              <a:ext uri="{FF2B5EF4-FFF2-40B4-BE49-F238E27FC236}">
                <a16:creationId xmlns:a16="http://schemas.microsoft.com/office/drawing/2014/main" id="{18156CF6-D282-3672-3DD3-AAE466DC495C}"/>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569660" y="1791449"/>
            <a:ext cx="283744" cy="291807"/>
          </a:xfrm>
          <a:prstGeom prst="rect">
            <a:avLst/>
          </a:prstGeom>
          <a:noFill/>
          <a:ln>
            <a:noFill/>
          </a:ln>
        </p:spPr>
      </p:pic>
      <p:pic>
        <p:nvPicPr>
          <p:cNvPr id="448" name="Google Shape;260;p24" descr="Dollar Bill PNG Icon">
            <a:extLst>
              <a:ext uri="{FF2B5EF4-FFF2-40B4-BE49-F238E27FC236}">
                <a16:creationId xmlns:a16="http://schemas.microsoft.com/office/drawing/2014/main" id="{AE4BBDA2-9298-9543-990D-4150ADA64AA4}"/>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899039" y="1791449"/>
            <a:ext cx="283744" cy="291807"/>
          </a:xfrm>
          <a:prstGeom prst="rect">
            <a:avLst/>
          </a:prstGeom>
          <a:noFill/>
          <a:ln>
            <a:noFill/>
          </a:ln>
        </p:spPr>
      </p:pic>
      <p:pic>
        <p:nvPicPr>
          <p:cNvPr id="449" name="Google Shape;260;p24" descr="Dollar Bill PNG Icon">
            <a:extLst>
              <a:ext uri="{FF2B5EF4-FFF2-40B4-BE49-F238E27FC236}">
                <a16:creationId xmlns:a16="http://schemas.microsoft.com/office/drawing/2014/main" id="{D3B7DA19-0A22-7AA5-8262-8E3237B835F9}"/>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228418" y="1791449"/>
            <a:ext cx="283744" cy="291807"/>
          </a:xfrm>
          <a:prstGeom prst="rect">
            <a:avLst/>
          </a:prstGeom>
          <a:noFill/>
          <a:ln>
            <a:noFill/>
          </a:ln>
        </p:spPr>
      </p:pic>
      <p:pic>
        <p:nvPicPr>
          <p:cNvPr id="450" name="Google Shape;260;p24" descr="Dollar Bill PNG Icon">
            <a:extLst>
              <a:ext uri="{FF2B5EF4-FFF2-40B4-BE49-F238E27FC236}">
                <a16:creationId xmlns:a16="http://schemas.microsoft.com/office/drawing/2014/main" id="{C0608216-EE43-F301-4D66-BE3679008507}"/>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557797" y="1791449"/>
            <a:ext cx="283744" cy="291807"/>
          </a:xfrm>
          <a:prstGeom prst="rect">
            <a:avLst/>
          </a:prstGeom>
          <a:noFill/>
          <a:ln>
            <a:noFill/>
          </a:ln>
        </p:spPr>
      </p:pic>
      <p:pic>
        <p:nvPicPr>
          <p:cNvPr id="451" name="Google Shape;260;p24" descr="Dollar Bill PNG Icon">
            <a:extLst>
              <a:ext uri="{FF2B5EF4-FFF2-40B4-BE49-F238E27FC236}">
                <a16:creationId xmlns:a16="http://schemas.microsoft.com/office/drawing/2014/main" id="{341E1BE3-2BFB-28C6-242A-2F0538EEA5F7}"/>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887176" y="1791449"/>
            <a:ext cx="283744" cy="291807"/>
          </a:xfrm>
          <a:prstGeom prst="rect">
            <a:avLst/>
          </a:prstGeom>
          <a:noFill/>
          <a:ln>
            <a:noFill/>
          </a:ln>
        </p:spPr>
      </p:pic>
      <p:pic>
        <p:nvPicPr>
          <p:cNvPr id="452" name="Google Shape;260;p24" descr="Dollar Bill PNG Icon">
            <a:extLst>
              <a:ext uri="{FF2B5EF4-FFF2-40B4-BE49-F238E27FC236}">
                <a16:creationId xmlns:a16="http://schemas.microsoft.com/office/drawing/2014/main" id="{4C1499A8-D42F-1E0A-6D81-187130C6B019}"/>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569660" y="1998854"/>
            <a:ext cx="283744" cy="291807"/>
          </a:xfrm>
          <a:prstGeom prst="rect">
            <a:avLst/>
          </a:prstGeom>
          <a:noFill/>
          <a:ln>
            <a:noFill/>
          </a:ln>
        </p:spPr>
      </p:pic>
      <p:pic>
        <p:nvPicPr>
          <p:cNvPr id="453" name="Google Shape;260;p24" descr="Dollar Bill PNG Icon">
            <a:extLst>
              <a:ext uri="{FF2B5EF4-FFF2-40B4-BE49-F238E27FC236}">
                <a16:creationId xmlns:a16="http://schemas.microsoft.com/office/drawing/2014/main" id="{C4814114-D43E-B6DE-85F6-2CCC7FB86FDC}"/>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899039" y="1998854"/>
            <a:ext cx="283744" cy="291807"/>
          </a:xfrm>
          <a:prstGeom prst="rect">
            <a:avLst/>
          </a:prstGeom>
          <a:noFill/>
          <a:ln>
            <a:noFill/>
          </a:ln>
        </p:spPr>
      </p:pic>
      <p:pic>
        <p:nvPicPr>
          <p:cNvPr id="454" name="Google Shape;260;p24" descr="Dollar Bill PNG Icon">
            <a:extLst>
              <a:ext uri="{FF2B5EF4-FFF2-40B4-BE49-F238E27FC236}">
                <a16:creationId xmlns:a16="http://schemas.microsoft.com/office/drawing/2014/main" id="{2580FBD3-D6A8-3829-FD18-49F937708FDC}"/>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228418" y="1998854"/>
            <a:ext cx="283744" cy="291807"/>
          </a:xfrm>
          <a:prstGeom prst="rect">
            <a:avLst/>
          </a:prstGeom>
          <a:noFill/>
          <a:ln>
            <a:noFill/>
          </a:ln>
        </p:spPr>
      </p:pic>
      <p:pic>
        <p:nvPicPr>
          <p:cNvPr id="455" name="Google Shape;260;p24" descr="Dollar Bill PNG Icon">
            <a:extLst>
              <a:ext uri="{FF2B5EF4-FFF2-40B4-BE49-F238E27FC236}">
                <a16:creationId xmlns:a16="http://schemas.microsoft.com/office/drawing/2014/main" id="{E44757B6-C7DD-F442-6F2E-2BFC0DCEDD27}"/>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557797" y="1998854"/>
            <a:ext cx="283744" cy="291807"/>
          </a:xfrm>
          <a:prstGeom prst="rect">
            <a:avLst/>
          </a:prstGeom>
          <a:noFill/>
          <a:ln>
            <a:noFill/>
          </a:ln>
        </p:spPr>
      </p:pic>
      <p:pic>
        <p:nvPicPr>
          <p:cNvPr id="456" name="Google Shape;260;p24" descr="Dollar Bill PNG Icon">
            <a:extLst>
              <a:ext uri="{FF2B5EF4-FFF2-40B4-BE49-F238E27FC236}">
                <a16:creationId xmlns:a16="http://schemas.microsoft.com/office/drawing/2014/main" id="{5149EE2A-ADF4-1ECE-7010-2A0E39CBDB78}"/>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887176" y="1998854"/>
            <a:ext cx="283744" cy="291807"/>
          </a:xfrm>
          <a:prstGeom prst="rect">
            <a:avLst/>
          </a:prstGeom>
          <a:noFill/>
          <a:ln>
            <a:noFill/>
          </a:ln>
        </p:spPr>
      </p:pic>
      <p:pic>
        <p:nvPicPr>
          <p:cNvPr id="457" name="Google Shape;260;p24" descr="Dollar Bill PNG Icon">
            <a:extLst>
              <a:ext uri="{FF2B5EF4-FFF2-40B4-BE49-F238E27FC236}">
                <a16:creationId xmlns:a16="http://schemas.microsoft.com/office/drawing/2014/main" id="{5666AED7-EEAD-7176-2990-D075FFEF8DED}"/>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569660" y="2206259"/>
            <a:ext cx="283744" cy="291807"/>
          </a:xfrm>
          <a:prstGeom prst="rect">
            <a:avLst/>
          </a:prstGeom>
          <a:noFill/>
          <a:ln>
            <a:noFill/>
          </a:ln>
        </p:spPr>
      </p:pic>
      <p:pic>
        <p:nvPicPr>
          <p:cNvPr id="458" name="Google Shape;260;p24" descr="Dollar Bill PNG Icon">
            <a:extLst>
              <a:ext uri="{FF2B5EF4-FFF2-40B4-BE49-F238E27FC236}">
                <a16:creationId xmlns:a16="http://schemas.microsoft.com/office/drawing/2014/main" id="{299EF475-9083-F8E9-0CCA-8CD4D1818365}"/>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9899039" y="2206259"/>
            <a:ext cx="283744" cy="291807"/>
          </a:xfrm>
          <a:prstGeom prst="rect">
            <a:avLst/>
          </a:prstGeom>
          <a:noFill/>
          <a:ln>
            <a:noFill/>
          </a:ln>
        </p:spPr>
      </p:pic>
      <p:pic>
        <p:nvPicPr>
          <p:cNvPr id="459" name="Google Shape;260;p24" descr="Dollar Bill PNG Icon">
            <a:extLst>
              <a:ext uri="{FF2B5EF4-FFF2-40B4-BE49-F238E27FC236}">
                <a16:creationId xmlns:a16="http://schemas.microsoft.com/office/drawing/2014/main" id="{F27F00EF-5A1E-CB37-A162-0CD1657C894E}"/>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228418" y="2206259"/>
            <a:ext cx="283744" cy="291807"/>
          </a:xfrm>
          <a:prstGeom prst="rect">
            <a:avLst/>
          </a:prstGeom>
          <a:noFill/>
          <a:ln>
            <a:noFill/>
          </a:ln>
        </p:spPr>
      </p:pic>
      <p:pic>
        <p:nvPicPr>
          <p:cNvPr id="460" name="Google Shape;260;p24" descr="Dollar Bill PNG Icon">
            <a:extLst>
              <a:ext uri="{FF2B5EF4-FFF2-40B4-BE49-F238E27FC236}">
                <a16:creationId xmlns:a16="http://schemas.microsoft.com/office/drawing/2014/main" id="{E4319C27-4F83-6B7A-1E0A-BCAA18905B0D}"/>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557797" y="2206259"/>
            <a:ext cx="283744" cy="291807"/>
          </a:xfrm>
          <a:prstGeom prst="rect">
            <a:avLst/>
          </a:prstGeom>
          <a:noFill/>
          <a:ln>
            <a:noFill/>
          </a:ln>
        </p:spPr>
      </p:pic>
      <p:pic>
        <p:nvPicPr>
          <p:cNvPr id="461" name="Google Shape;260;p24" descr="Dollar Bill PNG Icon">
            <a:extLst>
              <a:ext uri="{FF2B5EF4-FFF2-40B4-BE49-F238E27FC236}">
                <a16:creationId xmlns:a16="http://schemas.microsoft.com/office/drawing/2014/main" id="{DCCCE0CE-E61A-F559-2AED-3B82CAD79882}"/>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10887176" y="2206259"/>
            <a:ext cx="283744" cy="291807"/>
          </a:xfrm>
          <a:prstGeom prst="rect">
            <a:avLst/>
          </a:prstGeom>
          <a:noFill/>
          <a:ln>
            <a:noFill/>
          </a:ln>
        </p:spPr>
      </p:pic>
      <p:pic>
        <p:nvPicPr>
          <p:cNvPr id="462" name="Google Shape;260;p24" descr="Dollar Bill PNG Icon">
            <a:extLst>
              <a:ext uri="{FF2B5EF4-FFF2-40B4-BE49-F238E27FC236}">
                <a16:creationId xmlns:a16="http://schemas.microsoft.com/office/drawing/2014/main" id="{C2151F74-DF8C-0A83-6239-25ABBD74F798}"/>
              </a:ext>
            </a:extLst>
          </p:cNvPr>
          <p:cNvPicPr preferRelativeResize="0"/>
          <p:nvPr/>
        </p:nvPicPr>
        <p:blipFill rotWithShape="1">
          <a:blip r:embed="rId5">
            <a:alphaModFix/>
          </a:blip>
          <a:srcRect/>
          <a:stretch/>
        </p:blipFill>
        <p:spPr>
          <a:xfrm>
            <a:off x="9569660" y="2415978"/>
            <a:ext cx="283744" cy="291600"/>
          </a:xfrm>
          <a:prstGeom prst="rect">
            <a:avLst/>
          </a:prstGeom>
          <a:noFill/>
          <a:ln>
            <a:noFill/>
          </a:ln>
        </p:spPr>
      </p:pic>
      <p:pic>
        <p:nvPicPr>
          <p:cNvPr id="463" name="Google Shape;260;p24" descr="Dollar Bill PNG Icon">
            <a:extLst>
              <a:ext uri="{FF2B5EF4-FFF2-40B4-BE49-F238E27FC236}">
                <a16:creationId xmlns:a16="http://schemas.microsoft.com/office/drawing/2014/main" id="{B665637B-03AD-4FBB-62B9-90404F5663DA}"/>
              </a:ext>
            </a:extLst>
          </p:cNvPr>
          <p:cNvPicPr preferRelativeResize="0"/>
          <p:nvPr/>
        </p:nvPicPr>
        <p:blipFill rotWithShape="1">
          <a:blip r:embed="rId5">
            <a:alphaModFix/>
          </a:blip>
          <a:srcRect/>
          <a:stretch/>
        </p:blipFill>
        <p:spPr>
          <a:xfrm>
            <a:off x="9899039" y="2415978"/>
            <a:ext cx="283744" cy="291600"/>
          </a:xfrm>
          <a:prstGeom prst="rect">
            <a:avLst/>
          </a:prstGeom>
          <a:noFill/>
          <a:ln>
            <a:noFill/>
          </a:ln>
        </p:spPr>
      </p:pic>
      <p:pic>
        <p:nvPicPr>
          <p:cNvPr id="464" name="Google Shape;260;p24" descr="Dollar Bill PNG Icon">
            <a:extLst>
              <a:ext uri="{FF2B5EF4-FFF2-40B4-BE49-F238E27FC236}">
                <a16:creationId xmlns:a16="http://schemas.microsoft.com/office/drawing/2014/main" id="{334667E5-6299-611D-DDA1-3C3E40A90494}"/>
              </a:ext>
            </a:extLst>
          </p:cNvPr>
          <p:cNvPicPr preferRelativeResize="0"/>
          <p:nvPr/>
        </p:nvPicPr>
        <p:blipFill rotWithShape="1">
          <a:blip r:embed="rId5">
            <a:alphaModFix/>
          </a:blip>
          <a:srcRect/>
          <a:stretch/>
        </p:blipFill>
        <p:spPr>
          <a:xfrm>
            <a:off x="10228418" y="2415978"/>
            <a:ext cx="283744" cy="291600"/>
          </a:xfrm>
          <a:prstGeom prst="rect">
            <a:avLst/>
          </a:prstGeom>
          <a:noFill/>
          <a:ln>
            <a:noFill/>
          </a:ln>
        </p:spPr>
      </p:pic>
      <p:pic>
        <p:nvPicPr>
          <p:cNvPr id="465" name="Google Shape;260;p24" descr="Dollar Bill PNG Icon">
            <a:extLst>
              <a:ext uri="{FF2B5EF4-FFF2-40B4-BE49-F238E27FC236}">
                <a16:creationId xmlns:a16="http://schemas.microsoft.com/office/drawing/2014/main" id="{8AA703AB-DFFC-9487-4443-F3D250C51F8C}"/>
              </a:ext>
            </a:extLst>
          </p:cNvPr>
          <p:cNvPicPr preferRelativeResize="0"/>
          <p:nvPr/>
        </p:nvPicPr>
        <p:blipFill rotWithShape="1">
          <a:blip r:embed="rId5">
            <a:alphaModFix/>
          </a:blip>
          <a:srcRect/>
          <a:stretch/>
        </p:blipFill>
        <p:spPr>
          <a:xfrm>
            <a:off x="10557797" y="2415978"/>
            <a:ext cx="283744" cy="291600"/>
          </a:xfrm>
          <a:prstGeom prst="rect">
            <a:avLst/>
          </a:prstGeom>
          <a:noFill/>
          <a:ln>
            <a:noFill/>
          </a:ln>
        </p:spPr>
      </p:pic>
      <p:pic>
        <p:nvPicPr>
          <p:cNvPr id="466" name="Google Shape;260;p24" descr="Dollar Bill PNG Icon">
            <a:extLst>
              <a:ext uri="{FF2B5EF4-FFF2-40B4-BE49-F238E27FC236}">
                <a16:creationId xmlns:a16="http://schemas.microsoft.com/office/drawing/2014/main" id="{2AA7BD10-334F-B930-9F6F-C1E47E015E0D}"/>
              </a:ext>
            </a:extLst>
          </p:cNvPr>
          <p:cNvPicPr preferRelativeResize="0"/>
          <p:nvPr/>
        </p:nvPicPr>
        <p:blipFill rotWithShape="1">
          <a:blip r:embed="rId5">
            <a:alphaModFix/>
          </a:blip>
          <a:srcRect/>
          <a:stretch/>
        </p:blipFill>
        <p:spPr>
          <a:xfrm>
            <a:off x="10887176" y="2415978"/>
            <a:ext cx="283744" cy="291600"/>
          </a:xfrm>
          <a:prstGeom prst="rect">
            <a:avLst/>
          </a:prstGeom>
          <a:noFill/>
          <a:ln>
            <a:noFill/>
          </a:ln>
        </p:spPr>
      </p:pic>
      <p:pic>
        <p:nvPicPr>
          <p:cNvPr id="539" name="Google Shape;260;p24" descr="Dollar Bill PNG Icon">
            <a:extLst>
              <a:ext uri="{FF2B5EF4-FFF2-40B4-BE49-F238E27FC236}">
                <a16:creationId xmlns:a16="http://schemas.microsoft.com/office/drawing/2014/main" id="{3B593106-E3E7-A796-FAA1-1BC59A14B922}"/>
              </a:ext>
            </a:extLst>
          </p:cNvPr>
          <p:cNvPicPr preferRelativeResize="0"/>
          <p:nvPr/>
        </p:nvPicPr>
        <p:blipFill rotWithShape="1">
          <a:blip r:embed="rId5">
            <a:alphaModFix/>
          </a:blip>
          <a:srcRect/>
          <a:stretch/>
        </p:blipFill>
        <p:spPr>
          <a:xfrm>
            <a:off x="9569660" y="2623383"/>
            <a:ext cx="283744" cy="291600"/>
          </a:xfrm>
          <a:prstGeom prst="rect">
            <a:avLst/>
          </a:prstGeom>
          <a:noFill/>
          <a:ln>
            <a:noFill/>
          </a:ln>
        </p:spPr>
      </p:pic>
      <p:pic>
        <p:nvPicPr>
          <p:cNvPr id="540" name="Google Shape;260;p24" descr="Dollar Bill PNG Icon">
            <a:extLst>
              <a:ext uri="{FF2B5EF4-FFF2-40B4-BE49-F238E27FC236}">
                <a16:creationId xmlns:a16="http://schemas.microsoft.com/office/drawing/2014/main" id="{4A1C3938-94AB-603F-72B3-5869571C5A9F}"/>
              </a:ext>
            </a:extLst>
          </p:cNvPr>
          <p:cNvPicPr preferRelativeResize="0"/>
          <p:nvPr/>
        </p:nvPicPr>
        <p:blipFill rotWithShape="1">
          <a:blip r:embed="rId5">
            <a:alphaModFix/>
          </a:blip>
          <a:srcRect/>
          <a:stretch/>
        </p:blipFill>
        <p:spPr>
          <a:xfrm>
            <a:off x="9899039" y="2623383"/>
            <a:ext cx="283744" cy="291600"/>
          </a:xfrm>
          <a:prstGeom prst="rect">
            <a:avLst/>
          </a:prstGeom>
          <a:noFill/>
          <a:ln>
            <a:noFill/>
          </a:ln>
        </p:spPr>
      </p:pic>
      <p:pic>
        <p:nvPicPr>
          <p:cNvPr id="541" name="Google Shape;260;p24" descr="Dollar Bill PNG Icon">
            <a:extLst>
              <a:ext uri="{FF2B5EF4-FFF2-40B4-BE49-F238E27FC236}">
                <a16:creationId xmlns:a16="http://schemas.microsoft.com/office/drawing/2014/main" id="{701D8242-1301-AFD8-112F-92236D0697F9}"/>
              </a:ext>
            </a:extLst>
          </p:cNvPr>
          <p:cNvPicPr preferRelativeResize="0"/>
          <p:nvPr/>
        </p:nvPicPr>
        <p:blipFill rotWithShape="1">
          <a:blip r:embed="rId5">
            <a:alphaModFix/>
          </a:blip>
          <a:srcRect/>
          <a:stretch/>
        </p:blipFill>
        <p:spPr>
          <a:xfrm>
            <a:off x="10228418" y="2623383"/>
            <a:ext cx="283744" cy="291600"/>
          </a:xfrm>
          <a:prstGeom prst="rect">
            <a:avLst/>
          </a:prstGeom>
          <a:noFill/>
          <a:ln>
            <a:noFill/>
          </a:ln>
        </p:spPr>
      </p:pic>
      <p:pic>
        <p:nvPicPr>
          <p:cNvPr id="542" name="Google Shape;260;p24" descr="Dollar Bill PNG Icon">
            <a:extLst>
              <a:ext uri="{FF2B5EF4-FFF2-40B4-BE49-F238E27FC236}">
                <a16:creationId xmlns:a16="http://schemas.microsoft.com/office/drawing/2014/main" id="{92C49D25-591F-2745-DC1B-D16A7852CFAF}"/>
              </a:ext>
            </a:extLst>
          </p:cNvPr>
          <p:cNvPicPr preferRelativeResize="0"/>
          <p:nvPr/>
        </p:nvPicPr>
        <p:blipFill rotWithShape="1">
          <a:blip r:embed="rId5">
            <a:alphaModFix/>
          </a:blip>
          <a:srcRect/>
          <a:stretch/>
        </p:blipFill>
        <p:spPr>
          <a:xfrm>
            <a:off x="10557797" y="2623383"/>
            <a:ext cx="283744" cy="291600"/>
          </a:xfrm>
          <a:prstGeom prst="rect">
            <a:avLst/>
          </a:prstGeom>
          <a:noFill/>
          <a:ln>
            <a:noFill/>
          </a:ln>
        </p:spPr>
      </p:pic>
      <p:pic>
        <p:nvPicPr>
          <p:cNvPr id="543" name="Google Shape;260;p24" descr="Dollar Bill PNG Icon">
            <a:extLst>
              <a:ext uri="{FF2B5EF4-FFF2-40B4-BE49-F238E27FC236}">
                <a16:creationId xmlns:a16="http://schemas.microsoft.com/office/drawing/2014/main" id="{034C24B1-B15D-28F4-DFA8-036AAC4853D0}"/>
              </a:ext>
            </a:extLst>
          </p:cNvPr>
          <p:cNvPicPr preferRelativeResize="0"/>
          <p:nvPr/>
        </p:nvPicPr>
        <p:blipFill rotWithShape="1">
          <a:blip r:embed="rId5">
            <a:alphaModFix/>
          </a:blip>
          <a:srcRect/>
          <a:stretch/>
        </p:blipFill>
        <p:spPr>
          <a:xfrm>
            <a:off x="10887176" y="2623383"/>
            <a:ext cx="283744" cy="291600"/>
          </a:xfrm>
          <a:prstGeom prst="rect">
            <a:avLst/>
          </a:prstGeom>
          <a:noFill/>
          <a:ln>
            <a:noFill/>
          </a:ln>
        </p:spPr>
      </p:pic>
      <p:pic>
        <p:nvPicPr>
          <p:cNvPr id="544" name="Google Shape;260;p24" descr="Dollar Bill PNG Icon">
            <a:extLst>
              <a:ext uri="{FF2B5EF4-FFF2-40B4-BE49-F238E27FC236}">
                <a16:creationId xmlns:a16="http://schemas.microsoft.com/office/drawing/2014/main" id="{20DF3F71-BB0C-B374-CBE1-6E7F706681B9}"/>
              </a:ext>
            </a:extLst>
          </p:cNvPr>
          <p:cNvPicPr preferRelativeResize="0"/>
          <p:nvPr/>
        </p:nvPicPr>
        <p:blipFill rotWithShape="1">
          <a:blip r:embed="rId5">
            <a:alphaModFix/>
          </a:blip>
          <a:srcRect/>
          <a:stretch/>
        </p:blipFill>
        <p:spPr>
          <a:xfrm>
            <a:off x="9569660" y="2829985"/>
            <a:ext cx="283744" cy="291600"/>
          </a:xfrm>
          <a:prstGeom prst="rect">
            <a:avLst/>
          </a:prstGeom>
          <a:noFill/>
          <a:ln>
            <a:noFill/>
          </a:ln>
        </p:spPr>
      </p:pic>
      <p:pic>
        <p:nvPicPr>
          <p:cNvPr id="545" name="Google Shape;260;p24" descr="Dollar Bill PNG Icon">
            <a:extLst>
              <a:ext uri="{FF2B5EF4-FFF2-40B4-BE49-F238E27FC236}">
                <a16:creationId xmlns:a16="http://schemas.microsoft.com/office/drawing/2014/main" id="{6FA86403-F3FB-03AE-7095-33EFB00A797F}"/>
              </a:ext>
            </a:extLst>
          </p:cNvPr>
          <p:cNvPicPr preferRelativeResize="0"/>
          <p:nvPr/>
        </p:nvPicPr>
        <p:blipFill rotWithShape="1">
          <a:blip r:embed="rId5">
            <a:alphaModFix/>
          </a:blip>
          <a:srcRect/>
          <a:stretch/>
        </p:blipFill>
        <p:spPr>
          <a:xfrm>
            <a:off x="9899039" y="2829985"/>
            <a:ext cx="283744" cy="291600"/>
          </a:xfrm>
          <a:prstGeom prst="rect">
            <a:avLst/>
          </a:prstGeom>
          <a:noFill/>
          <a:ln>
            <a:noFill/>
          </a:ln>
        </p:spPr>
      </p:pic>
      <p:pic>
        <p:nvPicPr>
          <p:cNvPr id="546" name="Google Shape;260;p24" descr="Dollar Bill PNG Icon">
            <a:extLst>
              <a:ext uri="{FF2B5EF4-FFF2-40B4-BE49-F238E27FC236}">
                <a16:creationId xmlns:a16="http://schemas.microsoft.com/office/drawing/2014/main" id="{EB2E5C95-E959-8F3D-1C25-CFC94AB9BA20}"/>
              </a:ext>
            </a:extLst>
          </p:cNvPr>
          <p:cNvPicPr preferRelativeResize="0"/>
          <p:nvPr/>
        </p:nvPicPr>
        <p:blipFill rotWithShape="1">
          <a:blip r:embed="rId5">
            <a:alphaModFix/>
          </a:blip>
          <a:srcRect/>
          <a:stretch/>
        </p:blipFill>
        <p:spPr>
          <a:xfrm>
            <a:off x="10228418" y="2829985"/>
            <a:ext cx="283744" cy="291600"/>
          </a:xfrm>
          <a:prstGeom prst="rect">
            <a:avLst/>
          </a:prstGeom>
          <a:noFill/>
          <a:ln>
            <a:noFill/>
          </a:ln>
        </p:spPr>
      </p:pic>
      <p:pic>
        <p:nvPicPr>
          <p:cNvPr id="547" name="Google Shape;260;p24" descr="Dollar Bill PNG Icon">
            <a:extLst>
              <a:ext uri="{FF2B5EF4-FFF2-40B4-BE49-F238E27FC236}">
                <a16:creationId xmlns:a16="http://schemas.microsoft.com/office/drawing/2014/main" id="{D20932E2-5099-E95D-8B16-2CEE126A0680}"/>
              </a:ext>
            </a:extLst>
          </p:cNvPr>
          <p:cNvPicPr preferRelativeResize="0"/>
          <p:nvPr/>
        </p:nvPicPr>
        <p:blipFill rotWithShape="1">
          <a:blip r:embed="rId5">
            <a:alphaModFix/>
          </a:blip>
          <a:srcRect/>
          <a:stretch/>
        </p:blipFill>
        <p:spPr>
          <a:xfrm>
            <a:off x="10557797" y="2829985"/>
            <a:ext cx="283744" cy="291600"/>
          </a:xfrm>
          <a:prstGeom prst="rect">
            <a:avLst/>
          </a:prstGeom>
          <a:noFill/>
          <a:ln>
            <a:noFill/>
          </a:ln>
        </p:spPr>
      </p:pic>
      <p:pic>
        <p:nvPicPr>
          <p:cNvPr id="548" name="Google Shape;260;p24" descr="Dollar Bill PNG Icon">
            <a:extLst>
              <a:ext uri="{FF2B5EF4-FFF2-40B4-BE49-F238E27FC236}">
                <a16:creationId xmlns:a16="http://schemas.microsoft.com/office/drawing/2014/main" id="{FAFC86DF-34D8-3C11-91A1-D48590850A65}"/>
              </a:ext>
            </a:extLst>
          </p:cNvPr>
          <p:cNvPicPr preferRelativeResize="0"/>
          <p:nvPr/>
        </p:nvPicPr>
        <p:blipFill rotWithShape="1">
          <a:blip r:embed="rId5">
            <a:alphaModFix/>
          </a:blip>
          <a:srcRect/>
          <a:stretch/>
        </p:blipFill>
        <p:spPr>
          <a:xfrm>
            <a:off x="10887176" y="2829985"/>
            <a:ext cx="283744" cy="291600"/>
          </a:xfrm>
          <a:prstGeom prst="rect">
            <a:avLst/>
          </a:prstGeom>
          <a:noFill/>
          <a:ln>
            <a:noFill/>
          </a:ln>
        </p:spPr>
      </p:pic>
      <p:pic>
        <p:nvPicPr>
          <p:cNvPr id="549" name="Google Shape;260;p24" descr="Dollar Bill PNG Icon">
            <a:extLst>
              <a:ext uri="{FF2B5EF4-FFF2-40B4-BE49-F238E27FC236}">
                <a16:creationId xmlns:a16="http://schemas.microsoft.com/office/drawing/2014/main" id="{EA9F3620-A4A9-C24D-3992-C02809AC6293}"/>
              </a:ext>
            </a:extLst>
          </p:cNvPr>
          <p:cNvPicPr preferRelativeResize="0"/>
          <p:nvPr/>
        </p:nvPicPr>
        <p:blipFill rotWithShape="1">
          <a:blip r:embed="rId5">
            <a:alphaModFix/>
          </a:blip>
          <a:srcRect/>
          <a:stretch/>
        </p:blipFill>
        <p:spPr>
          <a:xfrm>
            <a:off x="9569660" y="3037390"/>
            <a:ext cx="283744" cy="291600"/>
          </a:xfrm>
          <a:prstGeom prst="rect">
            <a:avLst/>
          </a:prstGeom>
          <a:noFill/>
          <a:ln>
            <a:noFill/>
          </a:ln>
        </p:spPr>
      </p:pic>
      <p:pic>
        <p:nvPicPr>
          <p:cNvPr id="550" name="Google Shape;260;p24" descr="Dollar Bill PNG Icon">
            <a:extLst>
              <a:ext uri="{FF2B5EF4-FFF2-40B4-BE49-F238E27FC236}">
                <a16:creationId xmlns:a16="http://schemas.microsoft.com/office/drawing/2014/main" id="{3EA7C15D-499A-F4AE-D78E-5F98D16EF5B2}"/>
              </a:ext>
            </a:extLst>
          </p:cNvPr>
          <p:cNvPicPr preferRelativeResize="0"/>
          <p:nvPr/>
        </p:nvPicPr>
        <p:blipFill rotWithShape="1">
          <a:blip r:embed="rId5">
            <a:alphaModFix/>
          </a:blip>
          <a:srcRect/>
          <a:stretch/>
        </p:blipFill>
        <p:spPr>
          <a:xfrm>
            <a:off x="9899039" y="3037390"/>
            <a:ext cx="283744" cy="291600"/>
          </a:xfrm>
          <a:prstGeom prst="rect">
            <a:avLst/>
          </a:prstGeom>
          <a:noFill/>
          <a:ln>
            <a:noFill/>
          </a:ln>
        </p:spPr>
      </p:pic>
      <p:pic>
        <p:nvPicPr>
          <p:cNvPr id="551" name="Google Shape;260;p24" descr="Dollar Bill PNG Icon">
            <a:extLst>
              <a:ext uri="{FF2B5EF4-FFF2-40B4-BE49-F238E27FC236}">
                <a16:creationId xmlns:a16="http://schemas.microsoft.com/office/drawing/2014/main" id="{59E4C221-C22E-FA17-76AC-798EEC91C882}"/>
              </a:ext>
            </a:extLst>
          </p:cNvPr>
          <p:cNvPicPr preferRelativeResize="0"/>
          <p:nvPr/>
        </p:nvPicPr>
        <p:blipFill rotWithShape="1">
          <a:blip r:embed="rId5">
            <a:alphaModFix/>
          </a:blip>
          <a:srcRect/>
          <a:stretch/>
        </p:blipFill>
        <p:spPr>
          <a:xfrm>
            <a:off x="10228418" y="3037390"/>
            <a:ext cx="283744" cy="291600"/>
          </a:xfrm>
          <a:prstGeom prst="rect">
            <a:avLst/>
          </a:prstGeom>
          <a:noFill/>
          <a:ln>
            <a:noFill/>
          </a:ln>
        </p:spPr>
      </p:pic>
      <p:pic>
        <p:nvPicPr>
          <p:cNvPr id="552" name="Google Shape;260;p24" descr="Dollar Bill PNG Icon">
            <a:extLst>
              <a:ext uri="{FF2B5EF4-FFF2-40B4-BE49-F238E27FC236}">
                <a16:creationId xmlns:a16="http://schemas.microsoft.com/office/drawing/2014/main" id="{C373394B-C836-167D-BF20-1C05618299A8}"/>
              </a:ext>
            </a:extLst>
          </p:cNvPr>
          <p:cNvPicPr preferRelativeResize="0"/>
          <p:nvPr/>
        </p:nvPicPr>
        <p:blipFill rotWithShape="1">
          <a:blip r:embed="rId5">
            <a:alphaModFix/>
          </a:blip>
          <a:srcRect/>
          <a:stretch/>
        </p:blipFill>
        <p:spPr>
          <a:xfrm>
            <a:off x="10557797" y="3037390"/>
            <a:ext cx="283744" cy="291600"/>
          </a:xfrm>
          <a:prstGeom prst="rect">
            <a:avLst/>
          </a:prstGeom>
          <a:noFill/>
          <a:ln>
            <a:noFill/>
          </a:ln>
        </p:spPr>
      </p:pic>
      <p:pic>
        <p:nvPicPr>
          <p:cNvPr id="553" name="Google Shape;260;p24" descr="Dollar Bill PNG Icon">
            <a:extLst>
              <a:ext uri="{FF2B5EF4-FFF2-40B4-BE49-F238E27FC236}">
                <a16:creationId xmlns:a16="http://schemas.microsoft.com/office/drawing/2014/main" id="{57509794-F951-B24F-2BDB-DFCAF5E4FC74}"/>
              </a:ext>
            </a:extLst>
          </p:cNvPr>
          <p:cNvPicPr preferRelativeResize="0"/>
          <p:nvPr/>
        </p:nvPicPr>
        <p:blipFill rotWithShape="1">
          <a:blip r:embed="rId5">
            <a:alphaModFix/>
          </a:blip>
          <a:srcRect/>
          <a:stretch/>
        </p:blipFill>
        <p:spPr>
          <a:xfrm>
            <a:off x="10887176" y="3037390"/>
            <a:ext cx="283744" cy="291600"/>
          </a:xfrm>
          <a:prstGeom prst="rect">
            <a:avLst/>
          </a:prstGeom>
          <a:noFill/>
          <a:ln>
            <a:noFill/>
          </a:ln>
        </p:spPr>
      </p:pic>
      <p:pic>
        <p:nvPicPr>
          <p:cNvPr id="554" name="Google Shape;260;p24" descr="Dollar Bill PNG Icon">
            <a:extLst>
              <a:ext uri="{FF2B5EF4-FFF2-40B4-BE49-F238E27FC236}">
                <a16:creationId xmlns:a16="http://schemas.microsoft.com/office/drawing/2014/main" id="{AE3DDEF6-A9E8-8712-90AF-FAAB26383C3A}"/>
              </a:ext>
            </a:extLst>
          </p:cNvPr>
          <p:cNvPicPr preferRelativeResize="0"/>
          <p:nvPr/>
        </p:nvPicPr>
        <p:blipFill rotWithShape="1">
          <a:blip r:embed="rId5">
            <a:alphaModFix/>
          </a:blip>
          <a:srcRect/>
          <a:stretch/>
        </p:blipFill>
        <p:spPr>
          <a:xfrm>
            <a:off x="9569660" y="3243992"/>
            <a:ext cx="283744" cy="291600"/>
          </a:xfrm>
          <a:prstGeom prst="rect">
            <a:avLst/>
          </a:prstGeom>
          <a:noFill/>
          <a:ln>
            <a:noFill/>
          </a:ln>
        </p:spPr>
      </p:pic>
      <p:pic>
        <p:nvPicPr>
          <p:cNvPr id="555" name="Google Shape;260;p24" descr="Dollar Bill PNG Icon">
            <a:extLst>
              <a:ext uri="{FF2B5EF4-FFF2-40B4-BE49-F238E27FC236}">
                <a16:creationId xmlns:a16="http://schemas.microsoft.com/office/drawing/2014/main" id="{19AEE69E-82D3-7819-E9A5-9A0BEB48E703}"/>
              </a:ext>
            </a:extLst>
          </p:cNvPr>
          <p:cNvPicPr preferRelativeResize="0"/>
          <p:nvPr/>
        </p:nvPicPr>
        <p:blipFill rotWithShape="1">
          <a:blip r:embed="rId5">
            <a:alphaModFix/>
          </a:blip>
          <a:srcRect/>
          <a:stretch/>
        </p:blipFill>
        <p:spPr>
          <a:xfrm>
            <a:off x="9899039" y="3243992"/>
            <a:ext cx="283744" cy="291600"/>
          </a:xfrm>
          <a:prstGeom prst="rect">
            <a:avLst/>
          </a:prstGeom>
          <a:noFill/>
          <a:ln>
            <a:noFill/>
          </a:ln>
        </p:spPr>
      </p:pic>
      <p:pic>
        <p:nvPicPr>
          <p:cNvPr id="556" name="Google Shape;260;p24" descr="Dollar Bill PNG Icon">
            <a:extLst>
              <a:ext uri="{FF2B5EF4-FFF2-40B4-BE49-F238E27FC236}">
                <a16:creationId xmlns:a16="http://schemas.microsoft.com/office/drawing/2014/main" id="{A725B791-47E3-8382-3082-26F44E1C6388}"/>
              </a:ext>
            </a:extLst>
          </p:cNvPr>
          <p:cNvPicPr preferRelativeResize="0"/>
          <p:nvPr/>
        </p:nvPicPr>
        <p:blipFill rotWithShape="1">
          <a:blip r:embed="rId5">
            <a:alphaModFix/>
          </a:blip>
          <a:srcRect/>
          <a:stretch/>
        </p:blipFill>
        <p:spPr>
          <a:xfrm>
            <a:off x="10228418" y="3243992"/>
            <a:ext cx="283744" cy="291600"/>
          </a:xfrm>
          <a:prstGeom prst="rect">
            <a:avLst/>
          </a:prstGeom>
          <a:noFill/>
          <a:ln>
            <a:noFill/>
          </a:ln>
        </p:spPr>
      </p:pic>
      <p:pic>
        <p:nvPicPr>
          <p:cNvPr id="557" name="Google Shape;260;p24" descr="Dollar Bill PNG Icon">
            <a:extLst>
              <a:ext uri="{FF2B5EF4-FFF2-40B4-BE49-F238E27FC236}">
                <a16:creationId xmlns:a16="http://schemas.microsoft.com/office/drawing/2014/main" id="{D9C8CC9E-057D-1BED-D14A-FE534442BF93}"/>
              </a:ext>
            </a:extLst>
          </p:cNvPr>
          <p:cNvPicPr preferRelativeResize="0"/>
          <p:nvPr/>
        </p:nvPicPr>
        <p:blipFill rotWithShape="1">
          <a:blip r:embed="rId5">
            <a:alphaModFix/>
          </a:blip>
          <a:srcRect/>
          <a:stretch/>
        </p:blipFill>
        <p:spPr>
          <a:xfrm>
            <a:off x="10557797" y="3243992"/>
            <a:ext cx="283744" cy="291600"/>
          </a:xfrm>
          <a:prstGeom prst="rect">
            <a:avLst/>
          </a:prstGeom>
          <a:noFill/>
          <a:ln>
            <a:noFill/>
          </a:ln>
        </p:spPr>
      </p:pic>
      <p:pic>
        <p:nvPicPr>
          <p:cNvPr id="558" name="Google Shape;260;p24" descr="Dollar Bill PNG Icon">
            <a:extLst>
              <a:ext uri="{FF2B5EF4-FFF2-40B4-BE49-F238E27FC236}">
                <a16:creationId xmlns:a16="http://schemas.microsoft.com/office/drawing/2014/main" id="{00D37C77-4AD0-5E71-5FFF-29F500FA3BF8}"/>
              </a:ext>
            </a:extLst>
          </p:cNvPr>
          <p:cNvPicPr preferRelativeResize="0"/>
          <p:nvPr/>
        </p:nvPicPr>
        <p:blipFill rotWithShape="1">
          <a:blip r:embed="rId5">
            <a:alphaModFix/>
          </a:blip>
          <a:srcRect/>
          <a:stretch/>
        </p:blipFill>
        <p:spPr>
          <a:xfrm>
            <a:off x="10887176" y="3243992"/>
            <a:ext cx="283744" cy="291600"/>
          </a:xfrm>
          <a:prstGeom prst="rect">
            <a:avLst/>
          </a:prstGeom>
          <a:noFill/>
          <a:ln>
            <a:noFill/>
          </a:ln>
        </p:spPr>
      </p:pic>
      <p:pic>
        <p:nvPicPr>
          <p:cNvPr id="559" name="Google Shape;260;p24" descr="Dollar Bill PNG Icon">
            <a:extLst>
              <a:ext uri="{FF2B5EF4-FFF2-40B4-BE49-F238E27FC236}">
                <a16:creationId xmlns:a16="http://schemas.microsoft.com/office/drawing/2014/main" id="{B7A29E47-80EC-7D26-13CF-04B29FBFA9ED}"/>
              </a:ext>
            </a:extLst>
          </p:cNvPr>
          <p:cNvPicPr preferRelativeResize="0"/>
          <p:nvPr/>
        </p:nvPicPr>
        <p:blipFill rotWithShape="1">
          <a:blip r:embed="rId5">
            <a:alphaModFix/>
          </a:blip>
          <a:srcRect/>
          <a:stretch/>
        </p:blipFill>
        <p:spPr>
          <a:xfrm>
            <a:off x="9561274" y="3452773"/>
            <a:ext cx="283744" cy="291600"/>
          </a:xfrm>
          <a:prstGeom prst="rect">
            <a:avLst/>
          </a:prstGeom>
          <a:noFill/>
          <a:ln>
            <a:noFill/>
          </a:ln>
        </p:spPr>
      </p:pic>
      <p:pic>
        <p:nvPicPr>
          <p:cNvPr id="560" name="Google Shape;260;p24" descr="Dollar Bill PNG Icon">
            <a:extLst>
              <a:ext uri="{FF2B5EF4-FFF2-40B4-BE49-F238E27FC236}">
                <a16:creationId xmlns:a16="http://schemas.microsoft.com/office/drawing/2014/main" id="{62184FA7-D18F-D78E-23F4-04770FC77101}"/>
              </a:ext>
            </a:extLst>
          </p:cNvPr>
          <p:cNvPicPr preferRelativeResize="0"/>
          <p:nvPr/>
        </p:nvPicPr>
        <p:blipFill rotWithShape="1">
          <a:blip r:embed="rId5">
            <a:alphaModFix/>
          </a:blip>
          <a:srcRect/>
          <a:stretch/>
        </p:blipFill>
        <p:spPr>
          <a:xfrm>
            <a:off x="9890653" y="3452773"/>
            <a:ext cx="283744" cy="291600"/>
          </a:xfrm>
          <a:prstGeom prst="rect">
            <a:avLst/>
          </a:prstGeom>
          <a:noFill/>
          <a:ln>
            <a:noFill/>
          </a:ln>
        </p:spPr>
      </p:pic>
      <p:pic>
        <p:nvPicPr>
          <p:cNvPr id="561" name="Google Shape;260;p24" descr="Dollar Bill PNG Icon">
            <a:extLst>
              <a:ext uri="{FF2B5EF4-FFF2-40B4-BE49-F238E27FC236}">
                <a16:creationId xmlns:a16="http://schemas.microsoft.com/office/drawing/2014/main" id="{7598E459-413B-A9A9-A11E-0C35C92028E6}"/>
              </a:ext>
            </a:extLst>
          </p:cNvPr>
          <p:cNvPicPr preferRelativeResize="0"/>
          <p:nvPr/>
        </p:nvPicPr>
        <p:blipFill rotWithShape="1">
          <a:blip r:embed="rId5">
            <a:alphaModFix/>
          </a:blip>
          <a:srcRect/>
          <a:stretch/>
        </p:blipFill>
        <p:spPr>
          <a:xfrm>
            <a:off x="10220032" y="3452773"/>
            <a:ext cx="283744" cy="291600"/>
          </a:xfrm>
          <a:prstGeom prst="rect">
            <a:avLst/>
          </a:prstGeom>
          <a:noFill/>
          <a:ln>
            <a:noFill/>
          </a:ln>
        </p:spPr>
      </p:pic>
      <p:pic>
        <p:nvPicPr>
          <p:cNvPr id="562" name="Google Shape;260;p24" descr="Dollar Bill PNG Icon">
            <a:extLst>
              <a:ext uri="{FF2B5EF4-FFF2-40B4-BE49-F238E27FC236}">
                <a16:creationId xmlns:a16="http://schemas.microsoft.com/office/drawing/2014/main" id="{21C2A589-1E8D-55EE-FC47-186F01FDB85A}"/>
              </a:ext>
            </a:extLst>
          </p:cNvPr>
          <p:cNvPicPr preferRelativeResize="0"/>
          <p:nvPr/>
        </p:nvPicPr>
        <p:blipFill rotWithShape="1">
          <a:blip r:embed="rId5">
            <a:alphaModFix/>
          </a:blip>
          <a:srcRect/>
          <a:stretch/>
        </p:blipFill>
        <p:spPr>
          <a:xfrm>
            <a:off x="10549411" y="3452773"/>
            <a:ext cx="283744" cy="291600"/>
          </a:xfrm>
          <a:prstGeom prst="rect">
            <a:avLst/>
          </a:prstGeom>
          <a:noFill/>
          <a:ln>
            <a:noFill/>
          </a:ln>
        </p:spPr>
      </p:pic>
      <p:pic>
        <p:nvPicPr>
          <p:cNvPr id="563" name="Google Shape;260;p24" descr="Dollar Bill PNG Icon">
            <a:extLst>
              <a:ext uri="{FF2B5EF4-FFF2-40B4-BE49-F238E27FC236}">
                <a16:creationId xmlns:a16="http://schemas.microsoft.com/office/drawing/2014/main" id="{D4BDEDA8-64A5-3DC1-5A90-F27681786E33}"/>
              </a:ext>
            </a:extLst>
          </p:cNvPr>
          <p:cNvPicPr preferRelativeResize="0"/>
          <p:nvPr/>
        </p:nvPicPr>
        <p:blipFill rotWithShape="1">
          <a:blip r:embed="rId5">
            <a:alphaModFix/>
          </a:blip>
          <a:srcRect/>
          <a:stretch/>
        </p:blipFill>
        <p:spPr>
          <a:xfrm>
            <a:off x="10878790" y="3452773"/>
            <a:ext cx="283744" cy="291600"/>
          </a:xfrm>
          <a:prstGeom prst="rect">
            <a:avLst/>
          </a:prstGeom>
          <a:noFill/>
          <a:ln>
            <a:noFill/>
          </a:ln>
        </p:spPr>
      </p:pic>
      <p:pic>
        <p:nvPicPr>
          <p:cNvPr id="564" name="Google Shape;260;p24" descr="Dollar Bill PNG Icon">
            <a:extLst>
              <a:ext uri="{FF2B5EF4-FFF2-40B4-BE49-F238E27FC236}">
                <a16:creationId xmlns:a16="http://schemas.microsoft.com/office/drawing/2014/main" id="{C5820240-8C69-CE75-C1E7-A7FD12C40C7F}"/>
              </a:ext>
            </a:extLst>
          </p:cNvPr>
          <p:cNvPicPr preferRelativeResize="0"/>
          <p:nvPr/>
        </p:nvPicPr>
        <p:blipFill rotWithShape="1">
          <a:blip r:embed="rId5">
            <a:alphaModFix/>
          </a:blip>
          <a:srcRect/>
          <a:stretch/>
        </p:blipFill>
        <p:spPr>
          <a:xfrm>
            <a:off x="9561274" y="3660178"/>
            <a:ext cx="283744" cy="291600"/>
          </a:xfrm>
          <a:prstGeom prst="rect">
            <a:avLst/>
          </a:prstGeom>
          <a:noFill/>
          <a:ln>
            <a:noFill/>
          </a:ln>
        </p:spPr>
      </p:pic>
      <p:pic>
        <p:nvPicPr>
          <p:cNvPr id="565" name="Google Shape;260;p24" descr="Dollar Bill PNG Icon">
            <a:extLst>
              <a:ext uri="{FF2B5EF4-FFF2-40B4-BE49-F238E27FC236}">
                <a16:creationId xmlns:a16="http://schemas.microsoft.com/office/drawing/2014/main" id="{99AA45A7-004D-063C-2013-91E03399B118}"/>
              </a:ext>
            </a:extLst>
          </p:cNvPr>
          <p:cNvPicPr preferRelativeResize="0"/>
          <p:nvPr/>
        </p:nvPicPr>
        <p:blipFill rotWithShape="1">
          <a:blip r:embed="rId5">
            <a:alphaModFix/>
          </a:blip>
          <a:srcRect/>
          <a:stretch/>
        </p:blipFill>
        <p:spPr>
          <a:xfrm>
            <a:off x="9890653" y="3660178"/>
            <a:ext cx="283744" cy="291600"/>
          </a:xfrm>
          <a:prstGeom prst="rect">
            <a:avLst/>
          </a:prstGeom>
          <a:noFill/>
          <a:ln>
            <a:noFill/>
          </a:ln>
        </p:spPr>
      </p:pic>
      <p:pic>
        <p:nvPicPr>
          <p:cNvPr id="566" name="Google Shape;260;p24" descr="Dollar Bill PNG Icon">
            <a:extLst>
              <a:ext uri="{FF2B5EF4-FFF2-40B4-BE49-F238E27FC236}">
                <a16:creationId xmlns:a16="http://schemas.microsoft.com/office/drawing/2014/main" id="{118FA846-1DAE-068E-6884-F1BF605E3B1B}"/>
              </a:ext>
            </a:extLst>
          </p:cNvPr>
          <p:cNvPicPr preferRelativeResize="0"/>
          <p:nvPr/>
        </p:nvPicPr>
        <p:blipFill rotWithShape="1">
          <a:blip r:embed="rId5">
            <a:alphaModFix/>
          </a:blip>
          <a:srcRect/>
          <a:stretch/>
        </p:blipFill>
        <p:spPr>
          <a:xfrm>
            <a:off x="10220032" y="3660178"/>
            <a:ext cx="283744" cy="291600"/>
          </a:xfrm>
          <a:prstGeom prst="rect">
            <a:avLst/>
          </a:prstGeom>
          <a:noFill/>
          <a:ln>
            <a:noFill/>
          </a:ln>
        </p:spPr>
      </p:pic>
      <p:pic>
        <p:nvPicPr>
          <p:cNvPr id="567" name="Google Shape;260;p24" descr="Dollar Bill PNG Icon">
            <a:extLst>
              <a:ext uri="{FF2B5EF4-FFF2-40B4-BE49-F238E27FC236}">
                <a16:creationId xmlns:a16="http://schemas.microsoft.com/office/drawing/2014/main" id="{8DCC7D5D-E281-9613-FA41-8F5BB51EDCBF}"/>
              </a:ext>
            </a:extLst>
          </p:cNvPr>
          <p:cNvPicPr preferRelativeResize="0"/>
          <p:nvPr/>
        </p:nvPicPr>
        <p:blipFill rotWithShape="1">
          <a:blip r:embed="rId5">
            <a:alphaModFix/>
          </a:blip>
          <a:srcRect/>
          <a:stretch/>
        </p:blipFill>
        <p:spPr>
          <a:xfrm>
            <a:off x="10549411" y="3660178"/>
            <a:ext cx="283744" cy="291600"/>
          </a:xfrm>
          <a:prstGeom prst="rect">
            <a:avLst/>
          </a:prstGeom>
          <a:noFill/>
          <a:ln>
            <a:noFill/>
          </a:ln>
        </p:spPr>
      </p:pic>
      <p:pic>
        <p:nvPicPr>
          <p:cNvPr id="568" name="Google Shape;260;p24" descr="Dollar Bill PNG Icon">
            <a:extLst>
              <a:ext uri="{FF2B5EF4-FFF2-40B4-BE49-F238E27FC236}">
                <a16:creationId xmlns:a16="http://schemas.microsoft.com/office/drawing/2014/main" id="{3612BCE2-CC40-ACA3-82B7-C7F4055F77A9}"/>
              </a:ext>
            </a:extLst>
          </p:cNvPr>
          <p:cNvPicPr preferRelativeResize="0"/>
          <p:nvPr/>
        </p:nvPicPr>
        <p:blipFill rotWithShape="1">
          <a:blip r:embed="rId5">
            <a:alphaModFix/>
          </a:blip>
          <a:srcRect/>
          <a:stretch/>
        </p:blipFill>
        <p:spPr>
          <a:xfrm>
            <a:off x="10878790" y="3660178"/>
            <a:ext cx="283744" cy="291600"/>
          </a:xfrm>
          <a:prstGeom prst="rect">
            <a:avLst/>
          </a:prstGeom>
          <a:noFill/>
          <a:ln>
            <a:noFill/>
          </a:ln>
        </p:spPr>
      </p:pic>
      <p:pic>
        <p:nvPicPr>
          <p:cNvPr id="569" name="Google Shape;260;p24" descr="Dollar Bill PNG Icon">
            <a:extLst>
              <a:ext uri="{FF2B5EF4-FFF2-40B4-BE49-F238E27FC236}">
                <a16:creationId xmlns:a16="http://schemas.microsoft.com/office/drawing/2014/main" id="{DA312CBD-422A-8EEA-9164-0F166D28D986}"/>
              </a:ext>
            </a:extLst>
          </p:cNvPr>
          <p:cNvPicPr preferRelativeResize="0"/>
          <p:nvPr/>
        </p:nvPicPr>
        <p:blipFill rotWithShape="1">
          <a:blip r:embed="rId5">
            <a:alphaModFix/>
          </a:blip>
          <a:srcRect/>
          <a:stretch/>
        </p:blipFill>
        <p:spPr>
          <a:xfrm>
            <a:off x="9561274" y="3866780"/>
            <a:ext cx="283744" cy="291600"/>
          </a:xfrm>
          <a:prstGeom prst="rect">
            <a:avLst/>
          </a:prstGeom>
          <a:noFill/>
          <a:ln>
            <a:noFill/>
          </a:ln>
        </p:spPr>
      </p:pic>
      <p:pic>
        <p:nvPicPr>
          <p:cNvPr id="570" name="Google Shape;260;p24" descr="Dollar Bill PNG Icon">
            <a:extLst>
              <a:ext uri="{FF2B5EF4-FFF2-40B4-BE49-F238E27FC236}">
                <a16:creationId xmlns:a16="http://schemas.microsoft.com/office/drawing/2014/main" id="{F1439C32-BF60-7BB9-863E-922A84EF0F9A}"/>
              </a:ext>
            </a:extLst>
          </p:cNvPr>
          <p:cNvPicPr preferRelativeResize="0"/>
          <p:nvPr/>
        </p:nvPicPr>
        <p:blipFill rotWithShape="1">
          <a:blip r:embed="rId5">
            <a:alphaModFix/>
          </a:blip>
          <a:srcRect/>
          <a:stretch/>
        </p:blipFill>
        <p:spPr>
          <a:xfrm>
            <a:off x="9890653" y="3866780"/>
            <a:ext cx="283744" cy="291600"/>
          </a:xfrm>
          <a:prstGeom prst="rect">
            <a:avLst/>
          </a:prstGeom>
          <a:noFill/>
          <a:ln>
            <a:noFill/>
          </a:ln>
        </p:spPr>
      </p:pic>
      <p:pic>
        <p:nvPicPr>
          <p:cNvPr id="571" name="Google Shape;260;p24" descr="Dollar Bill PNG Icon">
            <a:extLst>
              <a:ext uri="{FF2B5EF4-FFF2-40B4-BE49-F238E27FC236}">
                <a16:creationId xmlns:a16="http://schemas.microsoft.com/office/drawing/2014/main" id="{442DF962-E99A-5455-2EBD-BBFB05E62305}"/>
              </a:ext>
            </a:extLst>
          </p:cNvPr>
          <p:cNvPicPr preferRelativeResize="0"/>
          <p:nvPr/>
        </p:nvPicPr>
        <p:blipFill rotWithShape="1">
          <a:blip r:embed="rId5">
            <a:alphaModFix/>
          </a:blip>
          <a:srcRect/>
          <a:stretch/>
        </p:blipFill>
        <p:spPr>
          <a:xfrm>
            <a:off x="10220032" y="3866780"/>
            <a:ext cx="283744" cy="291600"/>
          </a:xfrm>
          <a:prstGeom prst="rect">
            <a:avLst/>
          </a:prstGeom>
          <a:noFill/>
          <a:ln>
            <a:noFill/>
          </a:ln>
        </p:spPr>
      </p:pic>
      <p:pic>
        <p:nvPicPr>
          <p:cNvPr id="572" name="Google Shape;260;p24" descr="Dollar Bill PNG Icon">
            <a:extLst>
              <a:ext uri="{FF2B5EF4-FFF2-40B4-BE49-F238E27FC236}">
                <a16:creationId xmlns:a16="http://schemas.microsoft.com/office/drawing/2014/main" id="{7AD0937A-BD1C-D6C7-C075-E4A86783E0D1}"/>
              </a:ext>
            </a:extLst>
          </p:cNvPr>
          <p:cNvPicPr preferRelativeResize="0"/>
          <p:nvPr/>
        </p:nvPicPr>
        <p:blipFill rotWithShape="1">
          <a:blip r:embed="rId5">
            <a:alphaModFix/>
          </a:blip>
          <a:srcRect/>
          <a:stretch/>
        </p:blipFill>
        <p:spPr>
          <a:xfrm>
            <a:off x="10549411" y="3866780"/>
            <a:ext cx="283744" cy="291600"/>
          </a:xfrm>
          <a:prstGeom prst="rect">
            <a:avLst/>
          </a:prstGeom>
          <a:noFill/>
          <a:ln>
            <a:noFill/>
          </a:ln>
        </p:spPr>
      </p:pic>
      <p:pic>
        <p:nvPicPr>
          <p:cNvPr id="573" name="Google Shape;260;p24" descr="Dollar Bill PNG Icon">
            <a:extLst>
              <a:ext uri="{FF2B5EF4-FFF2-40B4-BE49-F238E27FC236}">
                <a16:creationId xmlns:a16="http://schemas.microsoft.com/office/drawing/2014/main" id="{FA55C848-B7B2-6E92-4972-6FB3017A00DB}"/>
              </a:ext>
            </a:extLst>
          </p:cNvPr>
          <p:cNvPicPr preferRelativeResize="0"/>
          <p:nvPr/>
        </p:nvPicPr>
        <p:blipFill rotWithShape="1">
          <a:blip r:embed="rId5">
            <a:alphaModFix/>
          </a:blip>
          <a:srcRect/>
          <a:stretch/>
        </p:blipFill>
        <p:spPr>
          <a:xfrm>
            <a:off x="10878790" y="3866780"/>
            <a:ext cx="283744" cy="291600"/>
          </a:xfrm>
          <a:prstGeom prst="rect">
            <a:avLst/>
          </a:prstGeom>
          <a:noFill/>
          <a:ln>
            <a:noFill/>
          </a:ln>
        </p:spPr>
      </p:pic>
      <p:pic>
        <p:nvPicPr>
          <p:cNvPr id="574" name="Google Shape;260;p24" descr="Dollar Bill PNG Icon">
            <a:extLst>
              <a:ext uri="{FF2B5EF4-FFF2-40B4-BE49-F238E27FC236}">
                <a16:creationId xmlns:a16="http://schemas.microsoft.com/office/drawing/2014/main" id="{31A7C82E-4ABB-8CF8-0E3F-1325BF2224BB}"/>
              </a:ext>
            </a:extLst>
          </p:cNvPr>
          <p:cNvPicPr preferRelativeResize="0"/>
          <p:nvPr/>
        </p:nvPicPr>
        <p:blipFill rotWithShape="1">
          <a:blip r:embed="rId5">
            <a:alphaModFix/>
          </a:blip>
          <a:srcRect/>
          <a:stretch/>
        </p:blipFill>
        <p:spPr>
          <a:xfrm>
            <a:off x="9561274" y="4074185"/>
            <a:ext cx="283744" cy="291600"/>
          </a:xfrm>
          <a:prstGeom prst="rect">
            <a:avLst/>
          </a:prstGeom>
          <a:noFill/>
          <a:ln>
            <a:noFill/>
          </a:ln>
        </p:spPr>
      </p:pic>
      <p:pic>
        <p:nvPicPr>
          <p:cNvPr id="575" name="Google Shape;260;p24" descr="Dollar Bill PNG Icon">
            <a:extLst>
              <a:ext uri="{FF2B5EF4-FFF2-40B4-BE49-F238E27FC236}">
                <a16:creationId xmlns:a16="http://schemas.microsoft.com/office/drawing/2014/main" id="{E04A8EDF-2321-E054-26A6-8F788B53A5CF}"/>
              </a:ext>
            </a:extLst>
          </p:cNvPr>
          <p:cNvPicPr preferRelativeResize="0"/>
          <p:nvPr/>
        </p:nvPicPr>
        <p:blipFill rotWithShape="1">
          <a:blip r:embed="rId5">
            <a:alphaModFix/>
          </a:blip>
          <a:srcRect/>
          <a:stretch/>
        </p:blipFill>
        <p:spPr>
          <a:xfrm>
            <a:off x="9890653" y="4074185"/>
            <a:ext cx="283744" cy="291600"/>
          </a:xfrm>
          <a:prstGeom prst="rect">
            <a:avLst/>
          </a:prstGeom>
          <a:noFill/>
          <a:ln>
            <a:noFill/>
          </a:ln>
        </p:spPr>
      </p:pic>
      <p:pic>
        <p:nvPicPr>
          <p:cNvPr id="576" name="Google Shape;260;p24" descr="Dollar Bill PNG Icon">
            <a:extLst>
              <a:ext uri="{FF2B5EF4-FFF2-40B4-BE49-F238E27FC236}">
                <a16:creationId xmlns:a16="http://schemas.microsoft.com/office/drawing/2014/main" id="{FDCFAEC2-8FC8-AB3F-C5CE-E156D112644E}"/>
              </a:ext>
            </a:extLst>
          </p:cNvPr>
          <p:cNvPicPr preferRelativeResize="0"/>
          <p:nvPr/>
        </p:nvPicPr>
        <p:blipFill rotWithShape="1">
          <a:blip r:embed="rId5">
            <a:alphaModFix/>
          </a:blip>
          <a:srcRect/>
          <a:stretch/>
        </p:blipFill>
        <p:spPr>
          <a:xfrm>
            <a:off x="10220032" y="4074185"/>
            <a:ext cx="283744" cy="291600"/>
          </a:xfrm>
          <a:prstGeom prst="rect">
            <a:avLst/>
          </a:prstGeom>
          <a:noFill/>
          <a:ln>
            <a:noFill/>
          </a:ln>
        </p:spPr>
      </p:pic>
      <p:pic>
        <p:nvPicPr>
          <p:cNvPr id="577" name="Google Shape;260;p24" descr="Dollar Bill PNG Icon">
            <a:extLst>
              <a:ext uri="{FF2B5EF4-FFF2-40B4-BE49-F238E27FC236}">
                <a16:creationId xmlns:a16="http://schemas.microsoft.com/office/drawing/2014/main" id="{76D474CE-C899-CBC3-FDA6-EAFF081EBF8C}"/>
              </a:ext>
            </a:extLst>
          </p:cNvPr>
          <p:cNvPicPr preferRelativeResize="0"/>
          <p:nvPr/>
        </p:nvPicPr>
        <p:blipFill rotWithShape="1">
          <a:blip r:embed="rId5">
            <a:alphaModFix/>
          </a:blip>
          <a:srcRect/>
          <a:stretch/>
        </p:blipFill>
        <p:spPr>
          <a:xfrm>
            <a:off x="10549411" y="4074185"/>
            <a:ext cx="283744" cy="291600"/>
          </a:xfrm>
          <a:prstGeom prst="rect">
            <a:avLst/>
          </a:prstGeom>
          <a:noFill/>
          <a:ln>
            <a:noFill/>
          </a:ln>
        </p:spPr>
      </p:pic>
      <p:pic>
        <p:nvPicPr>
          <p:cNvPr id="578" name="Google Shape;260;p24" descr="Dollar Bill PNG Icon">
            <a:extLst>
              <a:ext uri="{FF2B5EF4-FFF2-40B4-BE49-F238E27FC236}">
                <a16:creationId xmlns:a16="http://schemas.microsoft.com/office/drawing/2014/main" id="{07F11F38-22C4-FE8C-2FC0-507A80C32D9E}"/>
              </a:ext>
            </a:extLst>
          </p:cNvPr>
          <p:cNvPicPr preferRelativeResize="0"/>
          <p:nvPr/>
        </p:nvPicPr>
        <p:blipFill rotWithShape="1">
          <a:blip r:embed="rId5">
            <a:alphaModFix/>
          </a:blip>
          <a:srcRect/>
          <a:stretch/>
        </p:blipFill>
        <p:spPr>
          <a:xfrm>
            <a:off x="10878790" y="4074185"/>
            <a:ext cx="283744" cy="291600"/>
          </a:xfrm>
          <a:prstGeom prst="rect">
            <a:avLst/>
          </a:prstGeom>
          <a:noFill/>
          <a:ln>
            <a:noFill/>
          </a:ln>
        </p:spPr>
      </p:pic>
      <p:pic>
        <p:nvPicPr>
          <p:cNvPr id="579" name="Google Shape;260;p24" descr="Dollar Bill PNG Icon">
            <a:extLst>
              <a:ext uri="{FF2B5EF4-FFF2-40B4-BE49-F238E27FC236}">
                <a16:creationId xmlns:a16="http://schemas.microsoft.com/office/drawing/2014/main" id="{79BD087C-ED40-BCD2-FBF3-92FCDAECC2E6}"/>
              </a:ext>
            </a:extLst>
          </p:cNvPr>
          <p:cNvPicPr preferRelativeResize="0"/>
          <p:nvPr/>
        </p:nvPicPr>
        <p:blipFill rotWithShape="1">
          <a:blip r:embed="rId5">
            <a:alphaModFix/>
          </a:blip>
          <a:srcRect/>
          <a:stretch/>
        </p:blipFill>
        <p:spPr>
          <a:xfrm>
            <a:off x="9561274" y="4280787"/>
            <a:ext cx="283744" cy="291600"/>
          </a:xfrm>
          <a:prstGeom prst="rect">
            <a:avLst/>
          </a:prstGeom>
          <a:noFill/>
          <a:ln>
            <a:noFill/>
          </a:ln>
        </p:spPr>
      </p:pic>
      <p:pic>
        <p:nvPicPr>
          <p:cNvPr id="580" name="Google Shape;260;p24" descr="Dollar Bill PNG Icon">
            <a:extLst>
              <a:ext uri="{FF2B5EF4-FFF2-40B4-BE49-F238E27FC236}">
                <a16:creationId xmlns:a16="http://schemas.microsoft.com/office/drawing/2014/main" id="{A0D95C88-A324-AB83-236A-5A49948C40FA}"/>
              </a:ext>
            </a:extLst>
          </p:cNvPr>
          <p:cNvPicPr preferRelativeResize="0"/>
          <p:nvPr/>
        </p:nvPicPr>
        <p:blipFill rotWithShape="1">
          <a:blip r:embed="rId5">
            <a:alphaModFix/>
          </a:blip>
          <a:srcRect/>
          <a:stretch/>
        </p:blipFill>
        <p:spPr>
          <a:xfrm>
            <a:off x="9890653" y="4280787"/>
            <a:ext cx="283744" cy="291600"/>
          </a:xfrm>
          <a:prstGeom prst="rect">
            <a:avLst/>
          </a:prstGeom>
          <a:noFill/>
          <a:ln>
            <a:noFill/>
          </a:ln>
        </p:spPr>
      </p:pic>
      <p:pic>
        <p:nvPicPr>
          <p:cNvPr id="581" name="Google Shape;260;p24" descr="Dollar Bill PNG Icon">
            <a:extLst>
              <a:ext uri="{FF2B5EF4-FFF2-40B4-BE49-F238E27FC236}">
                <a16:creationId xmlns:a16="http://schemas.microsoft.com/office/drawing/2014/main" id="{E33646DE-3710-A59E-6C4C-08106BD92519}"/>
              </a:ext>
            </a:extLst>
          </p:cNvPr>
          <p:cNvPicPr preferRelativeResize="0"/>
          <p:nvPr/>
        </p:nvPicPr>
        <p:blipFill rotWithShape="1">
          <a:blip r:embed="rId5">
            <a:alphaModFix/>
          </a:blip>
          <a:srcRect/>
          <a:stretch/>
        </p:blipFill>
        <p:spPr>
          <a:xfrm>
            <a:off x="10220032" y="4280787"/>
            <a:ext cx="283744" cy="291600"/>
          </a:xfrm>
          <a:prstGeom prst="rect">
            <a:avLst/>
          </a:prstGeom>
          <a:noFill/>
          <a:ln>
            <a:noFill/>
          </a:ln>
        </p:spPr>
      </p:pic>
      <p:pic>
        <p:nvPicPr>
          <p:cNvPr id="582" name="Google Shape;260;p24" descr="Dollar Bill PNG Icon">
            <a:extLst>
              <a:ext uri="{FF2B5EF4-FFF2-40B4-BE49-F238E27FC236}">
                <a16:creationId xmlns:a16="http://schemas.microsoft.com/office/drawing/2014/main" id="{C2DB40CB-46D4-15A5-FF19-43A98FF61157}"/>
              </a:ext>
            </a:extLst>
          </p:cNvPr>
          <p:cNvPicPr preferRelativeResize="0"/>
          <p:nvPr/>
        </p:nvPicPr>
        <p:blipFill rotWithShape="1">
          <a:blip r:embed="rId5">
            <a:alphaModFix/>
          </a:blip>
          <a:srcRect/>
          <a:stretch/>
        </p:blipFill>
        <p:spPr>
          <a:xfrm>
            <a:off x="10549411" y="4280787"/>
            <a:ext cx="283744" cy="291600"/>
          </a:xfrm>
          <a:prstGeom prst="rect">
            <a:avLst/>
          </a:prstGeom>
          <a:noFill/>
          <a:ln>
            <a:noFill/>
          </a:ln>
        </p:spPr>
      </p:pic>
      <p:pic>
        <p:nvPicPr>
          <p:cNvPr id="583" name="Google Shape;260;p24" descr="Dollar Bill PNG Icon">
            <a:extLst>
              <a:ext uri="{FF2B5EF4-FFF2-40B4-BE49-F238E27FC236}">
                <a16:creationId xmlns:a16="http://schemas.microsoft.com/office/drawing/2014/main" id="{D938C10C-CF70-90A1-E5E4-D9BF3DE5BA7F}"/>
              </a:ext>
            </a:extLst>
          </p:cNvPr>
          <p:cNvPicPr preferRelativeResize="0"/>
          <p:nvPr/>
        </p:nvPicPr>
        <p:blipFill rotWithShape="1">
          <a:blip r:embed="rId5">
            <a:alphaModFix/>
          </a:blip>
          <a:srcRect/>
          <a:stretch/>
        </p:blipFill>
        <p:spPr>
          <a:xfrm>
            <a:off x="10878790" y="4280787"/>
            <a:ext cx="283744" cy="291600"/>
          </a:xfrm>
          <a:prstGeom prst="rect">
            <a:avLst/>
          </a:prstGeom>
          <a:noFill/>
          <a:ln>
            <a:noFill/>
          </a:ln>
        </p:spPr>
      </p:pic>
      <p:pic>
        <p:nvPicPr>
          <p:cNvPr id="584" name="Google Shape;260;p24" descr="Dollar Bill PNG Icon">
            <a:extLst>
              <a:ext uri="{FF2B5EF4-FFF2-40B4-BE49-F238E27FC236}">
                <a16:creationId xmlns:a16="http://schemas.microsoft.com/office/drawing/2014/main" id="{5E2C9B25-BD53-3F7C-1661-749881107946}"/>
              </a:ext>
            </a:extLst>
          </p:cNvPr>
          <p:cNvPicPr preferRelativeResize="0"/>
          <p:nvPr/>
        </p:nvPicPr>
        <p:blipFill rotWithShape="1">
          <a:blip r:embed="rId5">
            <a:alphaModFix/>
          </a:blip>
          <a:srcRect/>
          <a:stretch/>
        </p:blipFill>
        <p:spPr>
          <a:xfrm>
            <a:off x="9557100" y="4481455"/>
            <a:ext cx="283744" cy="291600"/>
          </a:xfrm>
          <a:prstGeom prst="rect">
            <a:avLst/>
          </a:prstGeom>
          <a:noFill/>
          <a:ln>
            <a:noFill/>
          </a:ln>
        </p:spPr>
      </p:pic>
      <p:pic>
        <p:nvPicPr>
          <p:cNvPr id="585" name="Google Shape;260;p24" descr="Dollar Bill PNG Icon">
            <a:extLst>
              <a:ext uri="{FF2B5EF4-FFF2-40B4-BE49-F238E27FC236}">
                <a16:creationId xmlns:a16="http://schemas.microsoft.com/office/drawing/2014/main" id="{0977917E-A6F8-0CDA-7BB8-F400AA0A7A51}"/>
              </a:ext>
            </a:extLst>
          </p:cNvPr>
          <p:cNvPicPr preferRelativeResize="0"/>
          <p:nvPr/>
        </p:nvPicPr>
        <p:blipFill rotWithShape="1">
          <a:blip r:embed="rId5">
            <a:alphaModFix/>
          </a:blip>
          <a:srcRect/>
          <a:stretch/>
        </p:blipFill>
        <p:spPr>
          <a:xfrm>
            <a:off x="9886479" y="4481455"/>
            <a:ext cx="283744" cy="291600"/>
          </a:xfrm>
          <a:prstGeom prst="rect">
            <a:avLst/>
          </a:prstGeom>
          <a:noFill/>
          <a:ln>
            <a:noFill/>
          </a:ln>
        </p:spPr>
      </p:pic>
      <p:pic>
        <p:nvPicPr>
          <p:cNvPr id="586" name="Google Shape;260;p24" descr="Dollar Bill PNG Icon">
            <a:extLst>
              <a:ext uri="{FF2B5EF4-FFF2-40B4-BE49-F238E27FC236}">
                <a16:creationId xmlns:a16="http://schemas.microsoft.com/office/drawing/2014/main" id="{60F0461F-61BC-8BD7-1719-B0B8B8CD011E}"/>
              </a:ext>
            </a:extLst>
          </p:cNvPr>
          <p:cNvPicPr preferRelativeResize="0"/>
          <p:nvPr/>
        </p:nvPicPr>
        <p:blipFill rotWithShape="1">
          <a:blip r:embed="rId5">
            <a:alphaModFix/>
          </a:blip>
          <a:srcRect/>
          <a:stretch/>
        </p:blipFill>
        <p:spPr>
          <a:xfrm>
            <a:off x="10215858" y="4481455"/>
            <a:ext cx="283744" cy="291600"/>
          </a:xfrm>
          <a:prstGeom prst="rect">
            <a:avLst/>
          </a:prstGeom>
          <a:noFill/>
          <a:ln>
            <a:noFill/>
          </a:ln>
        </p:spPr>
      </p:pic>
      <p:pic>
        <p:nvPicPr>
          <p:cNvPr id="587" name="Google Shape;260;p24" descr="Dollar Bill PNG Icon">
            <a:extLst>
              <a:ext uri="{FF2B5EF4-FFF2-40B4-BE49-F238E27FC236}">
                <a16:creationId xmlns:a16="http://schemas.microsoft.com/office/drawing/2014/main" id="{F6AD9E79-6C5B-7A00-C466-5B89B6149B2A}"/>
              </a:ext>
            </a:extLst>
          </p:cNvPr>
          <p:cNvPicPr preferRelativeResize="0"/>
          <p:nvPr/>
        </p:nvPicPr>
        <p:blipFill rotWithShape="1">
          <a:blip r:embed="rId5">
            <a:alphaModFix/>
          </a:blip>
          <a:srcRect/>
          <a:stretch/>
        </p:blipFill>
        <p:spPr>
          <a:xfrm>
            <a:off x="10545237" y="4481455"/>
            <a:ext cx="283744" cy="291600"/>
          </a:xfrm>
          <a:prstGeom prst="rect">
            <a:avLst/>
          </a:prstGeom>
          <a:noFill/>
          <a:ln>
            <a:noFill/>
          </a:ln>
        </p:spPr>
      </p:pic>
      <p:pic>
        <p:nvPicPr>
          <p:cNvPr id="588" name="Google Shape;260;p24" descr="Dollar Bill PNG Icon">
            <a:extLst>
              <a:ext uri="{FF2B5EF4-FFF2-40B4-BE49-F238E27FC236}">
                <a16:creationId xmlns:a16="http://schemas.microsoft.com/office/drawing/2014/main" id="{53DF9983-1F05-2C8E-B5BA-B4E2582252B6}"/>
              </a:ext>
            </a:extLst>
          </p:cNvPr>
          <p:cNvPicPr preferRelativeResize="0"/>
          <p:nvPr/>
        </p:nvPicPr>
        <p:blipFill rotWithShape="1">
          <a:blip r:embed="rId5">
            <a:alphaModFix/>
          </a:blip>
          <a:srcRect/>
          <a:stretch/>
        </p:blipFill>
        <p:spPr>
          <a:xfrm>
            <a:off x="10874616" y="4481455"/>
            <a:ext cx="283744" cy="291600"/>
          </a:xfrm>
          <a:prstGeom prst="rect">
            <a:avLst/>
          </a:prstGeom>
          <a:noFill/>
          <a:ln>
            <a:noFill/>
          </a:ln>
        </p:spPr>
      </p:pic>
      <p:pic>
        <p:nvPicPr>
          <p:cNvPr id="589" name="Google Shape;260;p24" descr="Dollar Bill PNG Icon">
            <a:extLst>
              <a:ext uri="{FF2B5EF4-FFF2-40B4-BE49-F238E27FC236}">
                <a16:creationId xmlns:a16="http://schemas.microsoft.com/office/drawing/2014/main" id="{33C986FA-4145-8FFF-BE2C-B20123EDA1C9}"/>
              </a:ext>
            </a:extLst>
          </p:cNvPr>
          <p:cNvPicPr preferRelativeResize="0"/>
          <p:nvPr/>
        </p:nvPicPr>
        <p:blipFill rotWithShape="1">
          <a:blip r:embed="rId5">
            <a:alphaModFix/>
          </a:blip>
          <a:srcRect/>
          <a:stretch/>
        </p:blipFill>
        <p:spPr>
          <a:xfrm>
            <a:off x="9557100" y="4688860"/>
            <a:ext cx="283744" cy="291600"/>
          </a:xfrm>
          <a:prstGeom prst="rect">
            <a:avLst/>
          </a:prstGeom>
          <a:noFill/>
          <a:ln>
            <a:noFill/>
          </a:ln>
        </p:spPr>
      </p:pic>
      <p:pic>
        <p:nvPicPr>
          <p:cNvPr id="590" name="Google Shape;260;p24" descr="Dollar Bill PNG Icon">
            <a:extLst>
              <a:ext uri="{FF2B5EF4-FFF2-40B4-BE49-F238E27FC236}">
                <a16:creationId xmlns:a16="http://schemas.microsoft.com/office/drawing/2014/main" id="{B57F4B46-B593-6492-A972-74743E04EEBE}"/>
              </a:ext>
            </a:extLst>
          </p:cNvPr>
          <p:cNvPicPr preferRelativeResize="0"/>
          <p:nvPr/>
        </p:nvPicPr>
        <p:blipFill rotWithShape="1">
          <a:blip r:embed="rId5">
            <a:alphaModFix/>
          </a:blip>
          <a:srcRect/>
          <a:stretch/>
        </p:blipFill>
        <p:spPr>
          <a:xfrm>
            <a:off x="9886479" y="4688860"/>
            <a:ext cx="283744" cy="291600"/>
          </a:xfrm>
          <a:prstGeom prst="rect">
            <a:avLst/>
          </a:prstGeom>
          <a:noFill/>
          <a:ln>
            <a:noFill/>
          </a:ln>
        </p:spPr>
      </p:pic>
      <p:pic>
        <p:nvPicPr>
          <p:cNvPr id="591" name="Google Shape;260;p24" descr="Dollar Bill PNG Icon">
            <a:extLst>
              <a:ext uri="{FF2B5EF4-FFF2-40B4-BE49-F238E27FC236}">
                <a16:creationId xmlns:a16="http://schemas.microsoft.com/office/drawing/2014/main" id="{289F13C9-2C53-469D-40FC-19CDEF6A2BFC}"/>
              </a:ext>
            </a:extLst>
          </p:cNvPr>
          <p:cNvPicPr preferRelativeResize="0"/>
          <p:nvPr/>
        </p:nvPicPr>
        <p:blipFill rotWithShape="1">
          <a:blip r:embed="rId5">
            <a:alphaModFix/>
          </a:blip>
          <a:srcRect/>
          <a:stretch/>
        </p:blipFill>
        <p:spPr>
          <a:xfrm>
            <a:off x="10215858" y="4688860"/>
            <a:ext cx="283744" cy="291600"/>
          </a:xfrm>
          <a:prstGeom prst="rect">
            <a:avLst/>
          </a:prstGeom>
          <a:noFill/>
          <a:ln>
            <a:noFill/>
          </a:ln>
        </p:spPr>
      </p:pic>
      <p:pic>
        <p:nvPicPr>
          <p:cNvPr id="592" name="Google Shape;260;p24" descr="Dollar Bill PNG Icon">
            <a:extLst>
              <a:ext uri="{FF2B5EF4-FFF2-40B4-BE49-F238E27FC236}">
                <a16:creationId xmlns:a16="http://schemas.microsoft.com/office/drawing/2014/main" id="{3D7BB589-8716-C665-F3FB-EEBDF14CD99E}"/>
              </a:ext>
            </a:extLst>
          </p:cNvPr>
          <p:cNvPicPr preferRelativeResize="0"/>
          <p:nvPr/>
        </p:nvPicPr>
        <p:blipFill rotWithShape="1">
          <a:blip r:embed="rId5">
            <a:alphaModFix/>
          </a:blip>
          <a:srcRect/>
          <a:stretch/>
        </p:blipFill>
        <p:spPr>
          <a:xfrm>
            <a:off x="10545237" y="4688860"/>
            <a:ext cx="283744" cy="291600"/>
          </a:xfrm>
          <a:prstGeom prst="rect">
            <a:avLst/>
          </a:prstGeom>
          <a:noFill/>
          <a:ln>
            <a:noFill/>
          </a:ln>
        </p:spPr>
      </p:pic>
      <p:pic>
        <p:nvPicPr>
          <p:cNvPr id="593" name="Google Shape;260;p24" descr="Dollar Bill PNG Icon">
            <a:extLst>
              <a:ext uri="{FF2B5EF4-FFF2-40B4-BE49-F238E27FC236}">
                <a16:creationId xmlns:a16="http://schemas.microsoft.com/office/drawing/2014/main" id="{0D7289D9-9653-34F6-4F65-0F07814058CA}"/>
              </a:ext>
            </a:extLst>
          </p:cNvPr>
          <p:cNvPicPr preferRelativeResize="0"/>
          <p:nvPr/>
        </p:nvPicPr>
        <p:blipFill rotWithShape="1">
          <a:blip r:embed="rId5">
            <a:alphaModFix/>
          </a:blip>
          <a:srcRect/>
          <a:stretch/>
        </p:blipFill>
        <p:spPr>
          <a:xfrm>
            <a:off x="10874616" y="4688860"/>
            <a:ext cx="283744" cy="291600"/>
          </a:xfrm>
          <a:prstGeom prst="rect">
            <a:avLst/>
          </a:prstGeom>
          <a:noFill/>
          <a:ln>
            <a:noFill/>
          </a:ln>
        </p:spPr>
      </p:pic>
      <p:pic>
        <p:nvPicPr>
          <p:cNvPr id="594" name="Google Shape;260;p24" descr="Dollar Bill PNG Icon">
            <a:extLst>
              <a:ext uri="{FF2B5EF4-FFF2-40B4-BE49-F238E27FC236}">
                <a16:creationId xmlns:a16="http://schemas.microsoft.com/office/drawing/2014/main" id="{9E043732-8150-DF75-A849-410A95664F41}"/>
              </a:ext>
            </a:extLst>
          </p:cNvPr>
          <p:cNvPicPr preferRelativeResize="0"/>
          <p:nvPr/>
        </p:nvPicPr>
        <p:blipFill rotWithShape="1">
          <a:blip r:embed="rId5">
            <a:alphaModFix/>
          </a:blip>
          <a:srcRect/>
          <a:stretch/>
        </p:blipFill>
        <p:spPr>
          <a:xfrm>
            <a:off x="9557100" y="4895462"/>
            <a:ext cx="283744" cy="291600"/>
          </a:xfrm>
          <a:prstGeom prst="rect">
            <a:avLst/>
          </a:prstGeom>
          <a:noFill/>
          <a:ln>
            <a:noFill/>
          </a:ln>
        </p:spPr>
      </p:pic>
      <p:pic>
        <p:nvPicPr>
          <p:cNvPr id="595" name="Google Shape;260;p24" descr="Dollar Bill PNG Icon">
            <a:extLst>
              <a:ext uri="{FF2B5EF4-FFF2-40B4-BE49-F238E27FC236}">
                <a16:creationId xmlns:a16="http://schemas.microsoft.com/office/drawing/2014/main" id="{02C38561-0E09-D292-D0E8-F8CD88B86D8E}"/>
              </a:ext>
            </a:extLst>
          </p:cNvPr>
          <p:cNvPicPr preferRelativeResize="0"/>
          <p:nvPr/>
        </p:nvPicPr>
        <p:blipFill rotWithShape="1">
          <a:blip r:embed="rId5">
            <a:alphaModFix/>
          </a:blip>
          <a:srcRect/>
          <a:stretch/>
        </p:blipFill>
        <p:spPr>
          <a:xfrm>
            <a:off x="9886479" y="4895462"/>
            <a:ext cx="283744" cy="291600"/>
          </a:xfrm>
          <a:prstGeom prst="rect">
            <a:avLst/>
          </a:prstGeom>
          <a:noFill/>
          <a:ln>
            <a:noFill/>
          </a:ln>
        </p:spPr>
      </p:pic>
      <p:pic>
        <p:nvPicPr>
          <p:cNvPr id="596" name="Google Shape;260;p24" descr="Dollar Bill PNG Icon">
            <a:extLst>
              <a:ext uri="{FF2B5EF4-FFF2-40B4-BE49-F238E27FC236}">
                <a16:creationId xmlns:a16="http://schemas.microsoft.com/office/drawing/2014/main" id="{A818F5E4-ADB3-95DF-8E52-4F63903C02E8}"/>
              </a:ext>
            </a:extLst>
          </p:cNvPr>
          <p:cNvPicPr preferRelativeResize="0"/>
          <p:nvPr/>
        </p:nvPicPr>
        <p:blipFill rotWithShape="1">
          <a:blip r:embed="rId5">
            <a:alphaModFix/>
          </a:blip>
          <a:srcRect/>
          <a:stretch/>
        </p:blipFill>
        <p:spPr>
          <a:xfrm>
            <a:off x="10215858" y="4895462"/>
            <a:ext cx="283744" cy="291600"/>
          </a:xfrm>
          <a:prstGeom prst="rect">
            <a:avLst/>
          </a:prstGeom>
          <a:noFill/>
          <a:ln>
            <a:noFill/>
          </a:ln>
        </p:spPr>
      </p:pic>
      <p:pic>
        <p:nvPicPr>
          <p:cNvPr id="597" name="Google Shape;260;p24" descr="Dollar Bill PNG Icon">
            <a:extLst>
              <a:ext uri="{FF2B5EF4-FFF2-40B4-BE49-F238E27FC236}">
                <a16:creationId xmlns:a16="http://schemas.microsoft.com/office/drawing/2014/main" id="{3934E749-A142-5042-BD73-3DD78C5CD41C}"/>
              </a:ext>
            </a:extLst>
          </p:cNvPr>
          <p:cNvPicPr preferRelativeResize="0"/>
          <p:nvPr/>
        </p:nvPicPr>
        <p:blipFill rotWithShape="1">
          <a:blip r:embed="rId5">
            <a:alphaModFix/>
          </a:blip>
          <a:srcRect/>
          <a:stretch/>
        </p:blipFill>
        <p:spPr>
          <a:xfrm>
            <a:off x="10545237" y="4895462"/>
            <a:ext cx="283744" cy="291600"/>
          </a:xfrm>
          <a:prstGeom prst="rect">
            <a:avLst/>
          </a:prstGeom>
          <a:noFill/>
          <a:ln>
            <a:noFill/>
          </a:ln>
        </p:spPr>
      </p:pic>
      <p:pic>
        <p:nvPicPr>
          <p:cNvPr id="598" name="Google Shape;260;p24" descr="Dollar Bill PNG Icon">
            <a:extLst>
              <a:ext uri="{FF2B5EF4-FFF2-40B4-BE49-F238E27FC236}">
                <a16:creationId xmlns:a16="http://schemas.microsoft.com/office/drawing/2014/main" id="{3909F41B-45CD-0B45-1780-7BD53CDC2796}"/>
              </a:ext>
            </a:extLst>
          </p:cNvPr>
          <p:cNvPicPr preferRelativeResize="0"/>
          <p:nvPr/>
        </p:nvPicPr>
        <p:blipFill rotWithShape="1">
          <a:blip r:embed="rId5">
            <a:alphaModFix/>
          </a:blip>
          <a:srcRect/>
          <a:stretch/>
        </p:blipFill>
        <p:spPr>
          <a:xfrm>
            <a:off x="10874616" y="4895462"/>
            <a:ext cx="283744" cy="291600"/>
          </a:xfrm>
          <a:prstGeom prst="rect">
            <a:avLst/>
          </a:prstGeom>
          <a:noFill/>
          <a:ln>
            <a:noFill/>
          </a:ln>
        </p:spPr>
      </p:pic>
      <p:pic>
        <p:nvPicPr>
          <p:cNvPr id="599" name="Google Shape;260;p24" descr="Dollar Bill PNG Icon">
            <a:extLst>
              <a:ext uri="{FF2B5EF4-FFF2-40B4-BE49-F238E27FC236}">
                <a16:creationId xmlns:a16="http://schemas.microsoft.com/office/drawing/2014/main" id="{7D5FB040-71B1-C70A-3457-D87FD83059FD}"/>
              </a:ext>
            </a:extLst>
          </p:cNvPr>
          <p:cNvPicPr preferRelativeResize="0"/>
          <p:nvPr/>
        </p:nvPicPr>
        <p:blipFill rotWithShape="1">
          <a:blip r:embed="rId5">
            <a:alphaModFix/>
          </a:blip>
          <a:srcRect/>
          <a:stretch/>
        </p:blipFill>
        <p:spPr>
          <a:xfrm>
            <a:off x="9557100" y="5102867"/>
            <a:ext cx="283744" cy="291600"/>
          </a:xfrm>
          <a:prstGeom prst="rect">
            <a:avLst/>
          </a:prstGeom>
          <a:noFill/>
          <a:ln>
            <a:noFill/>
          </a:ln>
        </p:spPr>
      </p:pic>
      <p:pic>
        <p:nvPicPr>
          <p:cNvPr id="600" name="Google Shape;260;p24" descr="Dollar Bill PNG Icon">
            <a:extLst>
              <a:ext uri="{FF2B5EF4-FFF2-40B4-BE49-F238E27FC236}">
                <a16:creationId xmlns:a16="http://schemas.microsoft.com/office/drawing/2014/main" id="{E2EFC7FB-EF8B-1BAC-6E55-302C796A05A9}"/>
              </a:ext>
            </a:extLst>
          </p:cNvPr>
          <p:cNvPicPr preferRelativeResize="0"/>
          <p:nvPr/>
        </p:nvPicPr>
        <p:blipFill rotWithShape="1">
          <a:blip r:embed="rId5">
            <a:alphaModFix/>
          </a:blip>
          <a:srcRect/>
          <a:stretch/>
        </p:blipFill>
        <p:spPr>
          <a:xfrm>
            <a:off x="9886479" y="5102867"/>
            <a:ext cx="283744" cy="291600"/>
          </a:xfrm>
          <a:prstGeom prst="rect">
            <a:avLst/>
          </a:prstGeom>
          <a:noFill/>
          <a:ln>
            <a:noFill/>
          </a:ln>
        </p:spPr>
      </p:pic>
      <p:pic>
        <p:nvPicPr>
          <p:cNvPr id="601" name="Google Shape;260;p24" descr="Dollar Bill PNG Icon">
            <a:extLst>
              <a:ext uri="{FF2B5EF4-FFF2-40B4-BE49-F238E27FC236}">
                <a16:creationId xmlns:a16="http://schemas.microsoft.com/office/drawing/2014/main" id="{6D8EEE47-47B8-1210-E9B6-34B979038357}"/>
              </a:ext>
            </a:extLst>
          </p:cNvPr>
          <p:cNvPicPr preferRelativeResize="0"/>
          <p:nvPr/>
        </p:nvPicPr>
        <p:blipFill rotWithShape="1">
          <a:blip r:embed="rId5">
            <a:alphaModFix/>
          </a:blip>
          <a:srcRect/>
          <a:stretch/>
        </p:blipFill>
        <p:spPr>
          <a:xfrm>
            <a:off x="10215858" y="5102867"/>
            <a:ext cx="283744" cy="291600"/>
          </a:xfrm>
          <a:prstGeom prst="rect">
            <a:avLst/>
          </a:prstGeom>
          <a:noFill/>
          <a:ln>
            <a:noFill/>
          </a:ln>
        </p:spPr>
      </p:pic>
      <p:pic>
        <p:nvPicPr>
          <p:cNvPr id="602" name="Google Shape;260;p24" descr="Dollar Bill PNG Icon">
            <a:extLst>
              <a:ext uri="{FF2B5EF4-FFF2-40B4-BE49-F238E27FC236}">
                <a16:creationId xmlns:a16="http://schemas.microsoft.com/office/drawing/2014/main" id="{A73A8A1F-8DDC-4121-F26D-8F350EA4E14E}"/>
              </a:ext>
            </a:extLst>
          </p:cNvPr>
          <p:cNvPicPr preferRelativeResize="0"/>
          <p:nvPr/>
        </p:nvPicPr>
        <p:blipFill rotWithShape="1">
          <a:blip r:embed="rId5">
            <a:alphaModFix/>
          </a:blip>
          <a:srcRect/>
          <a:stretch/>
        </p:blipFill>
        <p:spPr>
          <a:xfrm>
            <a:off x="10545237" y="5102867"/>
            <a:ext cx="283744" cy="291600"/>
          </a:xfrm>
          <a:prstGeom prst="rect">
            <a:avLst/>
          </a:prstGeom>
          <a:noFill/>
          <a:ln>
            <a:noFill/>
          </a:ln>
        </p:spPr>
      </p:pic>
      <p:pic>
        <p:nvPicPr>
          <p:cNvPr id="603" name="Google Shape;260;p24" descr="Dollar Bill PNG Icon">
            <a:extLst>
              <a:ext uri="{FF2B5EF4-FFF2-40B4-BE49-F238E27FC236}">
                <a16:creationId xmlns:a16="http://schemas.microsoft.com/office/drawing/2014/main" id="{96D818FB-5B56-DE87-5C7B-F7B7607C43D0}"/>
              </a:ext>
            </a:extLst>
          </p:cNvPr>
          <p:cNvPicPr preferRelativeResize="0"/>
          <p:nvPr/>
        </p:nvPicPr>
        <p:blipFill rotWithShape="1">
          <a:blip r:embed="rId5">
            <a:alphaModFix/>
          </a:blip>
          <a:srcRect/>
          <a:stretch/>
        </p:blipFill>
        <p:spPr>
          <a:xfrm>
            <a:off x="10874616" y="5102867"/>
            <a:ext cx="283744" cy="291600"/>
          </a:xfrm>
          <a:prstGeom prst="rect">
            <a:avLst/>
          </a:prstGeom>
          <a:noFill/>
          <a:ln>
            <a:noFill/>
          </a:ln>
        </p:spPr>
      </p:pic>
      <p:pic>
        <p:nvPicPr>
          <p:cNvPr id="604" name="Google Shape;260;p24" descr="Dollar Bill PNG Icon">
            <a:extLst>
              <a:ext uri="{FF2B5EF4-FFF2-40B4-BE49-F238E27FC236}">
                <a16:creationId xmlns:a16="http://schemas.microsoft.com/office/drawing/2014/main" id="{D2066247-7845-9CF4-F012-BB215E8A3498}"/>
              </a:ext>
            </a:extLst>
          </p:cNvPr>
          <p:cNvPicPr preferRelativeResize="0"/>
          <p:nvPr/>
        </p:nvPicPr>
        <p:blipFill rotWithShape="1">
          <a:blip r:embed="rId5">
            <a:alphaModFix/>
          </a:blip>
          <a:srcRect/>
          <a:stretch/>
        </p:blipFill>
        <p:spPr>
          <a:xfrm>
            <a:off x="9557100" y="5309469"/>
            <a:ext cx="283744" cy="291600"/>
          </a:xfrm>
          <a:prstGeom prst="rect">
            <a:avLst/>
          </a:prstGeom>
          <a:noFill/>
          <a:ln>
            <a:noFill/>
          </a:ln>
        </p:spPr>
      </p:pic>
      <p:pic>
        <p:nvPicPr>
          <p:cNvPr id="605" name="Google Shape;260;p24" descr="Dollar Bill PNG Icon">
            <a:extLst>
              <a:ext uri="{FF2B5EF4-FFF2-40B4-BE49-F238E27FC236}">
                <a16:creationId xmlns:a16="http://schemas.microsoft.com/office/drawing/2014/main" id="{96A28469-E2FE-5E6F-2DBA-90475F3FA268}"/>
              </a:ext>
            </a:extLst>
          </p:cNvPr>
          <p:cNvPicPr preferRelativeResize="0"/>
          <p:nvPr/>
        </p:nvPicPr>
        <p:blipFill rotWithShape="1">
          <a:blip r:embed="rId5">
            <a:alphaModFix/>
          </a:blip>
          <a:srcRect/>
          <a:stretch/>
        </p:blipFill>
        <p:spPr>
          <a:xfrm>
            <a:off x="9886479" y="5309469"/>
            <a:ext cx="283744" cy="291600"/>
          </a:xfrm>
          <a:prstGeom prst="rect">
            <a:avLst/>
          </a:prstGeom>
          <a:noFill/>
          <a:ln>
            <a:noFill/>
          </a:ln>
        </p:spPr>
      </p:pic>
      <p:pic>
        <p:nvPicPr>
          <p:cNvPr id="606" name="Google Shape;260;p24" descr="Dollar Bill PNG Icon">
            <a:extLst>
              <a:ext uri="{FF2B5EF4-FFF2-40B4-BE49-F238E27FC236}">
                <a16:creationId xmlns:a16="http://schemas.microsoft.com/office/drawing/2014/main" id="{C9EC4D26-05FD-570C-575D-FDABF5336863}"/>
              </a:ext>
            </a:extLst>
          </p:cNvPr>
          <p:cNvPicPr preferRelativeResize="0"/>
          <p:nvPr/>
        </p:nvPicPr>
        <p:blipFill rotWithShape="1">
          <a:blip r:embed="rId5">
            <a:alphaModFix/>
          </a:blip>
          <a:srcRect/>
          <a:stretch/>
        </p:blipFill>
        <p:spPr>
          <a:xfrm>
            <a:off x="10215858" y="5309469"/>
            <a:ext cx="283744" cy="291600"/>
          </a:xfrm>
          <a:prstGeom prst="rect">
            <a:avLst/>
          </a:prstGeom>
          <a:noFill/>
          <a:ln>
            <a:noFill/>
          </a:ln>
        </p:spPr>
      </p:pic>
      <p:pic>
        <p:nvPicPr>
          <p:cNvPr id="607" name="Google Shape;260;p24" descr="Dollar Bill PNG Icon">
            <a:extLst>
              <a:ext uri="{FF2B5EF4-FFF2-40B4-BE49-F238E27FC236}">
                <a16:creationId xmlns:a16="http://schemas.microsoft.com/office/drawing/2014/main" id="{8FDFB15A-565D-B0A2-AB22-CB12DF9E7588}"/>
              </a:ext>
            </a:extLst>
          </p:cNvPr>
          <p:cNvPicPr preferRelativeResize="0"/>
          <p:nvPr/>
        </p:nvPicPr>
        <p:blipFill rotWithShape="1">
          <a:blip r:embed="rId5">
            <a:alphaModFix/>
          </a:blip>
          <a:srcRect/>
          <a:stretch/>
        </p:blipFill>
        <p:spPr>
          <a:xfrm>
            <a:off x="10545237" y="5309469"/>
            <a:ext cx="283744" cy="291600"/>
          </a:xfrm>
          <a:prstGeom prst="rect">
            <a:avLst/>
          </a:prstGeom>
          <a:noFill/>
          <a:ln>
            <a:noFill/>
          </a:ln>
        </p:spPr>
      </p:pic>
      <p:pic>
        <p:nvPicPr>
          <p:cNvPr id="608" name="Google Shape;260;p24" descr="Dollar Bill PNG Icon">
            <a:extLst>
              <a:ext uri="{FF2B5EF4-FFF2-40B4-BE49-F238E27FC236}">
                <a16:creationId xmlns:a16="http://schemas.microsoft.com/office/drawing/2014/main" id="{C148FB13-5428-BE5F-B6C9-9356CCB84553}"/>
              </a:ext>
            </a:extLst>
          </p:cNvPr>
          <p:cNvPicPr preferRelativeResize="0"/>
          <p:nvPr/>
        </p:nvPicPr>
        <p:blipFill rotWithShape="1">
          <a:blip r:embed="rId5">
            <a:alphaModFix/>
          </a:blip>
          <a:srcRect/>
          <a:stretch/>
        </p:blipFill>
        <p:spPr>
          <a:xfrm>
            <a:off x="10874616" y="5309469"/>
            <a:ext cx="283744" cy="291600"/>
          </a:xfrm>
          <a:prstGeom prst="rect">
            <a:avLst/>
          </a:prstGeom>
          <a:noFill/>
          <a:ln>
            <a:noFill/>
          </a:ln>
        </p:spPr>
      </p:pic>
      <p:pic>
        <p:nvPicPr>
          <p:cNvPr id="610" name="Graphic 609" descr="Man with solid fill">
            <a:extLst>
              <a:ext uri="{FF2B5EF4-FFF2-40B4-BE49-F238E27FC236}">
                <a16:creationId xmlns:a16="http://schemas.microsoft.com/office/drawing/2014/main" id="{990EEB37-5B86-C2B9-0D63-E00E1A83E8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1853882"/>
            <a:ext cx="326925" cy="326925"/>
          </a:xfrm>
          <a:prstGeom prst="rect">
            <a:avLst/>
          </a:prstGeom>
        </p:spPr>
      </p:pic>
      <p:pic>
        <p:nvPicPr>
          <p:cNvPr id="611" name="Graphic 610" descr="Man with solid fill">
            <a:extLst>
              <a:ext uri="{FF2B5EF4-FFF2-40B4-BE49-F238E27FC236}">
                <a16:creationId xmlns:a16="http://schemas.microsoft.com/office/drawing/2014/main" id="{305775A7-9C0C-C07E-54A8-14B5B5C822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1853882"/>
            <a:ext cx="326925" cy="326925"/>
          </a:xfrm>
          <a:prstGeom prst="rect">
            <a:avLst/>
          </a:prstGeom>
        </p:spPr>
      </p:pic>
      <p:pic>
        <p:nvPicPr>
          <p:cNvPr id="612" name="Graphic 611" descr="Man with solid fill">
            <a:extLst>
              <a:ext uri="{FF2B5EF4-FFF2-40B4-BE49-F238E27FC236}">
                <a16:creationId xmlns:a16="http://schemas.microsoft.com/office/drawing/2014/main" id="{3274CFBD-9F2B-46A0-4267-D5544284CE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1853882"/>
            <a:ext cx="326925" cy="326925"/>
          </a:xfrm>
          <a:prstGeom prst="rect">
            <a:avLst/>
          </a:prstGeom>
        </p:spPr>
      </p:pic>
      <p:pic>
        <p:nvPicPr>
          <p:cNvPr id="613" name="Graphic 612" descr="Man with solid fill">
            <a:extLst>
              <a:ext uri="{FF2B5EF4-FFF2-40B4-BE49-F238E27FC236}">
                <a16:creationId xmlns:a16="http://schemas.microsoft.com/office/drawing/2014/main" id="{BAA50878-5E3A-BF6F-4A9F-4DDB958ADD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1853882"/>
            <a:ext cx="326925" cy="326925"/>
          </a:xfrm>
          <a:prstGeom prst="rect">
            <a:avLst/>
          </a:prstGeom>
        </p:spPr>
      </p:pic>
      <p:pic>
        <p:nvPicPr>
          <p:cNvPr id="614" name="Graphic 613" descr="Man with solid fill">
            <a:extLst>
              <a:ext uri="{FF2B5EF4-FFF2-40B4-BE49-F238E27FC236}">
                <a16:creationId xmlns:a16="http://schemas.microsoft.com/office/drawing/2014/main" id="{1FF0BC81-8613-9CA4-9916-BD34067B7C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1853882"/>
            <a:ext cx="326925" cy="326925"/>
          </a:xfrm>
          <a:prstGeom prst="rect">
            <a:avLst/>
          </a:prstGeom>
        </p:spPr>
      </p:pic>
      <p:pic>
        <p:nvPicPr>
          <p:cNvPr id="615" name="Graphic 614" descr="Man with solid fill">
            <a:extLst>
              <a:ext uri="{FF2B5EF4-FFF2-40B4-BE49-F238E27FC236}">
                <a16:creationId xmlns:a16="http://schemas.microsoft.com/office/drawing/2014/main" id="{4C3084F1-D9F1-DC42-FAF9-6B260B7BC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1853882"/>
            <a:ext cx="326925" cy="326925"/>
          </a:xfrm>
          <a:prstGeom prst="rect">
            <a:avLst/>
          </a:prstGeom>
        </p:spPr>
      </p:pic>
      <p:pic>
        <p:nvPicPr>
          <p:cNvPr id="616" name="Graphic 615" descr="Man with solid fill">
            <a:extLst>
              <a:ext uri="{FF2B5EF4-FFF2-40B4-BE49-F238E27FC236}">
                <a16:creationId xmlns:a16="http://schemas.microsoft.com/office/drawing/2014/main" id="{819B11E3-2A6F-20DD-1A81-191FB3822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1853882"/>
            <a:ext cx="326925" cy="326925"/>
          </a:xfrm>
          <a:prstGeom prst="rect">
            <a:avLst/>
          </a:prstGeom>
        </p:spPr>
      </p:pic>
      <p:pic>
        <p:nvPicPr>
          <p:cNvPr id="617" name="Graphic 616" descr="Man with solid fill">
            <a:extLst>
              <a:ext uri="{FF2B5EF4-FFF2-40B4-BE49-F238E27FC236}">
                <a16:creationId xmlns:a16="http://schemas.microsoft.com/office/drawing/2014/main" id="{6ACC6813-F3CE-7C71-767E-46B0634BEA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1853882"/>
            <a:ext cx="326925" cy="326925"/>
          </a:xfrm>
          <a:prstGeom prst="rect">
            <a:avLst/>
          </a:prstGeom>
        </p:spPr>
      </p:pic>
      <p:pic>
        <p:nvPicPr>
          <p:cNvPr id="618" name="Graphic 617" descr="Man with solid fill">
            <a:extLst>
              <a:ext uri="{FF2B5EF4-FFF2-40B4-BE49-F238E27FC236}">
                <a16:creationId xmlns:a16="http://schemas.microsoft.com/office/drawing/2014/main" id="{E7E4A7A7-0483-7CB2-46DE-1EF854CE3A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1853882"/>
            <a:ext cx="326925" cy="326925"/>
          </a:xfrm>
          <a:prstGeom prst="rect">
            <a:avLst/>
          </a:prstGeom>
        </p:spPr>
      </p:pic>
      <p:pic>
        <p:nvPicPr>
          <p:cNvPr id="619" name="Graphic 618" descr="Man with solid fill">
            <a:extLst>
              <a:ext uri="{FF2B5EF4-FFF2-40B4-BE49-F238E27FC236}">
                <a16:creationId xmlns:a16="http://schemas.microsoft.com/office/drawing/2014/main" id="{FE012BFE-CB83-F1EA-3214-4B530E82E5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1853882"/>
            <a:ext cx="326925" cy="326925"/>
          </a:xfrm>
          <a:prstGeom prst="rect">
            <a:avLst/>
          </a:prstGeom>
        </p:spPr>
      </p:pic>
      <p:pic>
        <p:nvPicPr>
          <p:cNvPr id="620" name="Graphic 619" descr="Man with solid fill">
            <a:extLst>
              <a:ext uri="{FF2B5EF4-FFF2-40B4-BE49-F238E27FC236}">
                <a16:creationId xmlns:a16="http://schemas.microsoft.com/office/drawing/2014/main" id="{DD8E104A-C1AF-746C-839F-9A51CEB5A9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2185446"/>
            <a:ext cx="326925" cy="326925"/>
          </a:xfrm>
          <a:prstGeom prst="rect">
            <a:avLst/>
          </a:prstGeom>
        </p:spPr>
      </p:pic>
      <p:pic>
        <p:nvPicPr>
          <p:cNvPr id="621" name="Graphic 620" descr="Man with solid fill">
            <a:extLst>
              <a:ext uri="{FF2B5EF4-FFF2-40B4-BE49-F238E27FC236}">
                <a16:creationId xmlns:a16="http://schemas.microsoft.com/office/drawing/2014/main" id="{FB58B7A8-E50B-8E8A-34BB-1D7EB8F81C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2185446"/>
            <a:ext cx="326925" cy="326925"/>
          </a:xfrm>
          <a:prstGeom prst="rect">
            <a:avLst/>
          </a:prstGeom>
        </p:spPr>
      </p:pic>
      <p:pic>
        <p:nvPicPr>
          <p:cNvPr id="622" name="Graphic 621" descr="Man with solid fill">
            <a:extLst>
              <a:ext uri="{FF2B5EF4-FFF2-40B4-BE49-F238E27FC236}">
                <a16:creationId xmlns:a16="http://schemas.microsoft.com/office/drawing/2014/main" id="{62D7B561-482D-6979-5D09-BEB9D76760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2185446"/>
            <a:ext cx="326925" cy="326925"/>
          </a:xfrm>
          <a:prstGeom prst="rect">
            <a:avLst/>
          </a:prstGeom>
        </p:spPr>
      </p:pic>
      <p:pic>
        <p:nvPicPr>
          <p:cNvPr id="623" name="Graphic 622" descr="Man with solid fill">
            <a:extLst>
              <a:ext uri="{FF2B5EF4-FFF2-40B4-BE49-F238E27FC236}">
                <a16:creationId xmlns:a16="http://schemas.microsoft.com/office/drawing/2014/main" id="{E62BDD20-725D-D923-9FE1-78E64C639F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2185446"/>
            <a:ext cx="326925" cy="326925"/>
          </a:xfrm>
          <a:prstGeom prst="rect">
            <a:avLst/>
          </a:prstGeom>
        </p:spPr>
      </p:pic>
      <p:pic>
        <p:nvPicPr>
          <p:cNvPr id="624" name="Graphic 623" descr="Man with solid fill">
            <a:extLst>
              <a:ext uri="{FF2B5EF4-FFF2-40B4-BE49-F238E27FC236}">
                <a16:creationId xmlns:a16="http://schemas.microsoft.com/office/drawing/2014/main" id="{A47C6858-3843-E746-E1BA-E3FDBBC443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2185446"/>
            <a:ext cx="326925" cy="326925"/>
          </a:xfrm>
          <a:prstGeom prst="rect">
            <a:avLst/>
          </a:prstGeom>
        </p:spPr>
      </p:pic>
      <p:pic>
        <p:nvPicPr>
          <p:cNvPr id="625" name="Graphic 624" descr="Man with solid fill">
            <a:extLst>
              <a:ext uri="{FF2B5EF4-FFF2-40B4-BE49-F238E27FC236}">
                <a16:creationId xmlns:a16="http://schemas.microsoft.com/office/drawing/2014/main" id="{38FC0E44-FD6A-38E5-7795-D13A2AE67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2185446"/>
            <a:ext cx="326925" cy="326925"/>
          </a:xfrm>
          <a:prstGeom prst="rect">
            <a:avLst/>
          </a:prstGeom>
        </p:spPr>
      </p:pic>
      <p:pic>
        <p:nvPicPr>
          <p:cNvPr id="626" name="Graphic 625" descr="Man with solid fill">
            <a:extLst>
              <a:ext uri="{FF2B5EF4-FFF2-40B4-BE49-F238E27FC236}">
                <a16:creationId xmlns:a16="http://schemas.microsoft.com/office/drawing/2014/main" id="{A6F1509D-6442-7EF0-FB08-F3C0C39B93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2185446"/>
            <a:ext cx="326925" cy="326925"/>
          </a:xfrm>
          <a:prstGeom prst="rect">
            <a:avLst/>
          </a:prstGeom>
        </p:spPr>
      </p:pic>
      <p:pic>
        <p:nvPicPr>
          <p:cNvPr id="627" name="Graphic 626" descr="Man with solid fill">
            <a:extLst>
              <a:ext uri="{FF2B5EF4-FFF2-40B4-BE49-F238E27FC236}">
                <a16:creationId xmlns:a16="http://schemas.microsoft.com/office/drawing/2014/main" id="{753DF559-B6D1-474F-823F-28BE685070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2185446"/>
            <a:ext cx="326925" cy="326925"/>
          </a:xfrm>
          <a:prstGeom prst="rect">
            <a:avLst/>
          </a:prstGeom>
        </p:spPr>
      </p:pic>
      <p:pic>
        <p:nvPicPr>
          <p:cNvPr id="628" name="Graphic 627" descr="Man with solid fill">
            <a:extLst>
              <a:ext uri="{FF2B5EF4-FFF2-40B4-BE49-F238E27FC236}">
                <a16:creationId xmlns:a16="http://schemas.microsoft.com/office/drawing/2014/main" id="{7B212C9C-49CB-185D-40BE-8D293B7AC4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2185446"/>
            <a:ext cx="326925" cy="326925"/>
          </a:xfrm>
          <a:prstGeom prst="rect">
            <a:avLst/>
          </a:prstGeom>
        </p:spPr>
      </p:pic>
      <p:pic>
        <p:nvPicPr>
          <p:cNvPr id="629" name="Graphic 628" descr="Man with solid fill">
            <a:extLst>
              <a:ext uri="{FF2B5EF4-FFF2-40B4-BE49-F238E27FC236}">
                <a16:creationId xmlns:a16="http://schemas.microsoft.com/office/drawing/2014/main" id="{CC9C990B-0122-3464-7008-5D0B875DBF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2185446"/>
            <a:ext cx="326925" cy="326925"/>
          </a:xfrm>
          <a:prstGeom prst="rect">
            <a:avLst/>
          </a:prstGeom>
        </p:spPr>
      </p:pic>
      <p:pic>
        <p:nvPicPr>
          <p:cNvPr id="630" name="Graphic 629" descr="Man with solid fill">
            <a:extLst>
              <a:ext uri="{FF2B5EF4-FFF2-40B4-BE49-F238E27FC236}">
                <a16:creationId xmlns:a16="http://schemas.microsoft.com/office/drawing/2014/main" id="{94D0CB60-0AD9-710E-74D0-4545009929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2529877"/>
            <a:ext cx="326925" cy="326925"/>
          </a:xfrm>
          <a:prstGeom prst="rect">
            <a:avLst/>
          </a:prstGeom>
        </p:spPr>
      </p:pic>
      <p:pic>
        <p:nvPicPr>
          <p:cNvPr id="631" name="Graphic 630" descr="Man with solid fill">
            <a:extLst>
              <a:ext uri="{FF2B5EF4-FFF2-40B4-BE49-F238E27FC236}">
                <a16:creationId xmlns:a16="http://schemas.microsoft.com/office/drawing/2014/main" id="{BFB2D16C-E3ED-4CFD-641B-B28E76C6F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2529877"/>
            <a:ext cx="326925" cy="326925"/>
          </a:xfrm>
          <a:prstGeom prst="rect">
            <a:avLst/>
          </a:prstGeom>
        </p:spPr>
      </p:pic>
      <p:pic>
        <p:nvPicPr>
          <p:cNvPr id="632" name="Graphic 631" descr="Man with solid fill">
            <a:extLst>
              <a:ext uri="{FF2B5EF4-FFF2-40B4-BE49-F238E27FC236}">
                <a16:creationId xmlns:a16="http://schemas.microsoft.com/office/drawing/2014/main" id="{602CC9CB-BCAC-6E3D-87E8-48E9073693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2529877"/>
            <a:ext cx="326925" cy="326925"/>
          </a:xfrm>
          <a:prstGeom prst="rect">
            <a:avLst/>
          </a:prstGeom>
        </p:spPr>
      </p:pic>
      <p:pic>
        <p:nvPicPr>
          <p:cNvPr id="633" name="Graphic 632" descr="Man with solid fill">
            <a:extLst>
              <a:ext uri="{FF2B5EF4-FFF2-40B4-BE49-F238E27FC236}">
                <a16:creationId xmlns:a16="http://schemas.microsoft.com/office/drawing/2014/main" id="{CB047F49-76D0-96C8-3ED1-B0AB9BB6F1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2529877"/>
            <a:ext cx="326925" cy="326925"/>
          </a:xfrm>
          <a:prstGeom prst="rect">
            <a:avLst/>
          </a:prstGeom>
        </p:spPr>
      </p:pic>
      <p:pic>
        <p:nvPicPr>
          <p:cNvPr id="634" name="Graphic 633" descr="Man with solid fill">
            <a:extLst>
              <a:ext uri="{FF2B5EF4-FFF2-40B4-BE49-F238E27FC236}">
                <a16:creationId xmlns:a16="http://schemas.microsoft.com/office/drawing/2014/main" id="{AA21CFEE-0FA3-DCA8-32DA-A3D944CBE3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2529877"/>
            <a:ext cx="326925" cy="326925"/>
          </a:xfrm>
          <a:prstGeom prst="rect">
            <a:avLst/>
          </a:prstGeom>
        </p:spPr>
      </p:pic>
      <p:pic>
        <p:nvPicPr>
          <p:cNvPr id="635" name="Graphic 634" descr="Man with solid fill">
            <a:extLst>
              <a:ext uri="{FF2B5EF4-FFF2-40B4-BE49-F238E27FC236}">
                <a16:creationId xmlns:a16="http://schemas.microsoft.com/office/drawing/2014/main" id="{954DEC00-4136-B3B0-E2AE-2869693432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2529877"/>
            <a:ext cx="326925" cy="326925"/>
          </a:xfrm>
          <a:prstGeom prst="rect">
            <a:avLst/>
          </a:prstGeom>
        </p:spPr>
      </p:pic>
      <p:pic>
        <p:nvPicPr>
          <p:cNvPr id="636" name="Graphic 635" descr="Man with solid fill">
            <a:extLst>
              <a:ext uri="{FF2B5EF4-FFF2-40B4-BE49-F238E27FC236}">
                <a16:creationId xmlns:a16="http://schemas.microsoft.com/office/drawing/2014/main" id="{ECDB0E7D-1A67-F9FF-E5D6-0E1ABCE4D8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2529877"/>
            <a:ext cx="326925" cy="326925"/>
          </a:xfrm>
          <a:prstGeom prst="rect">
            <a:avLst/>
          </a:prstGeom>
        </p:spPr>
      </p:pic>
      <p:pic>
        <p:nvPicPr>
          <p:cNvPr id="637" name="Graphic 636" descr="Man with solid fill">
            <a:extLst>
              <a:ext uri="{FF2B5EF4-FFF2-40B4-BE49-F238E27FC236}">
                <a16:creationId xmlns:a16="http://schemas.microsoft.com/office/drawing/2014/main" id="{5DF8481C-69D5-360F-B227-B5A40221D0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2529877"/>
            <a:ext cx="326925" cy="326925"/>
          </a:xfrm>
          <a:prstGeom prst="rect">
            <a:avLst/>
          </a:prstGeom>
        </p:spPr>
      </p:pic>
      <p:pic>
        <p:nvPicPr>
          <p:cNvPr id="638" name="Graphic 637" descr="Man with solid fill">
            <a:extLst>
              <a:ext uri="{FF2B5EF4-FFF2-40B4-BE49-F238E27FC236}">
                <a16:creationId xmlns:a16="http://schemas.microsoft.com/office/drawing/2014/main" id="{8AAABCF8-1CAB-E954-1819-10AEED3442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2529877"/>
            <a:ext cx="326925" cy="326925"/>
          </a:xfrm>
          <a:prstGeom prst="rect">
            <a:avLst/>
          </a:prstGeom>
        </p:spPr>
      </p:pic>
      <p:pic>
        <p:nvPicPr>
          <p:cNvPr id="639" name="Graphic 638" descr="Man with solid fill">
            <a:extLst>
              <a:ext uri="{FF2B5EF4-FFF2-40B4-BE49-F238E27FC236}">
                <a16:creationId xmlns:a16="http://schemas.microsoft.com/office/drawing/2014/main" id="{30F02216-8560-9E33-E92D-48837E33A6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2529877"/>
            <a:ext cx="326925" cy="326925"/>
          </a:xfrm>
          <a:prstGeom prst="rect">
            <a:avLst/>
          </a:prstGeom>
        </p:spPr>
      </p:pic>
      <p:pic>
        <p:nvPicPr>
          <p:cNvPr id="640" name="Graphic 639" descr="Man with solid fill">
            <a:extLst>
              <a:ext uri="{FF2B5EF4-FFF2-40B4-BE49-F238E27FC236}">
                <a16:creationId xmlns:a16="http://schemas.microsoft.com/office/drawing/2014/main" id="{0DA84397-9C60-3190-1A3A-5EC8DD6A93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2867307"/>
            <a:ext cx="326925" cy="326925"/>
          </a:xfrm>
          <a:prstGeom prst="rect">
            <a:avLst/>
          </a:prstGeom>
        </p:spPr>
      </p:pic>
      <p:pic>
        <p:nvPicPr>
          <p:cNvPr id="641" name="Graphic 640" descr="Man with solid fill">
            <a:extLst>
              <a:ext uri="{FF2B5EF4-FFF2-40B4-BE49-F238E27FC236}">
                <a16:creationId xmlns:a16="http://schemas.microsoft.com/office/drawing/2014/main" id="{0FD1CCF2-D375-DEBD-F23A-4EBABEBF7A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2867307"/>
            <a:ext cx="326925" cy="326925"/>
          </a:xfrm>
          <a:prstGeom prst="rect">
            <a:avLst/>
          </a:prstGeom>
        </p:spPr>
      </p:pic>
      <p:pic>
        <p:nvPicPr>
          <p:cNvPr id="642" name="Graphic 641" descr="Man with solid fill">
            <a:extLst>
              <a:ext uri="{FF2B5EF4-FFF2-40B4-BE49-F238E27FC236}">
                <a16:creationId xmlns:a16="http://schemas.microsoft.com/office/drawing/2014/main" id="{6615499E-B7A7-5E2E-4D11-CE2A5049C6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2867307"/>
            <a:ext cx="326925" cy="326925"/>
          </a:xfrm>
          <a:prstGeom prst="rect">
            <a:avLst/>
          </a:prstGeom>
        </p:spPr>
      </p:pic>
      <p:pic>
        <p:nvPicPr>
          <p:cNvPr id="643" name="Graphic 642" descr="Man with solid fill">
            <a:extLst>
              <a:ext uri="{FF2B5EF4-FFF2-40B4-BE49-F238E27FC236}">
                <a16:creationId xmlns:a16="http://schemas.microsoft.com/office/drawing/2014/main" id="{C11DE46C-08E6-8A45-8B96-A5D51B8D5D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2867307"/>
            <a:ext cx="326925" cy="326925"/>
          </a:xfrm>
          <a:prstGeom prst="rect">
            <a:avLst/>
          </a:prstGeom>
        </p:spPr>
      </p:pic>
      <p:pic>
        <p:nvPicPr>
          <p:cNvPr id="644" name="Graphic 643" descr="Man with solid fill">
            <a:extLst>
              <a:ext uri="{FF2B5EF4-FFF2-40B4-BE49-F238E27FC236}">
                <a16:creationId xmlns:a16="http://schemas.microsoft.com/office/drawing/2014/main" id="{2DD7B941-E95E-2AC2-A06B-E8909229D2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2867307"/>
            <a:ext cx="326925" cy="326925"/>
          </a:xfrm>
          <a:prstGeom prst="rect">
            <a:avLst/>
          </a:prstGeom>
        </p:spPr>
      </p:pic>
      <p:pic>
        <p:nvPicPr>
          <p:cNvPr id="645" name="Graphic 644" descr="Man with solid fill">
            <a:extLst>
              <a:ext uri="{FF2B5EF4-FFF2-40B4-BE49-F238E27FC236}">
                <a16:creationId xmlns:a16="http://schemas.microsoft.com/office/drawing/2014/main" id="{99277DF2-B80B-FC26-39E7-DF3CEE5AA5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2867307"/>
            <a:ext cx="326925" cy="326925"/>
          </a:xfrm>
          <a:prstGeom prst="rect">
            <a:avLst/>
          </a:prstGeom>
        </p:spPr>
      </p:pic>
      <p:pic>
        <p:nvPicPr>
          <p:cNvPr id="646" name="Graphic 645" descr="Man with solid fill">
            <a:extLst>
              <a:ext uri="{FF2B5EF4-FFF2-40B4-BE49-F238E27FC236}">
                <a16:creationId xmlns:a16="http://schemas.microsoft.com/office/drawing/2014/main" id="{48CFB5CA-522A-8E11-AB4B-217B5160E1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2867307"/>
            <a:ext cx="326925" cy="326925"/>
          </a:xfrm>
          <a:prstGeom prst="rect">
            <a:avLst/>
          </a:prstGeom>
        </p:spPr>
      </p:pic>
      <p:pic>
        <p:nvPicPr>
          <p:cNvPr id="647" name="Graphic 646" descr="Man with solid fill">
            <a:extLst>
              <a:ext uri="{FF2B5EF4-FFF2-40B4-BE49-F238E27FC236}">
                <a16:creationId xmlns:a16="http://schemas.microsoft.com/office/drawing/2014/main" id="{6A89A04A-843B-E405-4166-9C117B6618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2867307"/>
            <a:ext cx="326925" cy="326925"/>
          </a:xfrm>
          <a:prstGeom prst="rect">
            <a:avLst/>
          </a:prstGeom>
        </p:spPr>
      </p:pic>
      <p:pic>
        <p:nvPicPr>
          <p:cNvPr id="648" name="Graphic 647" descr="Man with solid fill">
            <a:extLst>
              <a:ext uri="{FF2B5EF4-FFF2-40B4-BE49-F238E27FC236}">
                <a16:creationId xmlns:a16="http://schemas.microsoft.com/office/drawing/2014/main" id="{98E8B826-45AE-B223-A5AD-BF7F301AB7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2867307"/>
            <a:ext cx="326925" cy="326925"/>
          </a:xfrm>
          <a:prstGeom prst="rect">
            <a:avLst/>
          </a:prstGeom>
        </p:spPr>
      </p:pic>
      <p:pic>
        <p:nvPicPr>
          <p:cNvPr id="649" name="Graphic 648" descr="Man with solid fill">
            <a:extLst>
              <a:ext uri="{FF2B5EF4-FFF2-40B4-BE49-F238E27FC236}">
                <a16:creationId xmlns:a16="http://schemas.microsoft.com/office/drawing/2014/main" id="{93F401C9-FAEB-E66C-4D22-DFADFDA7AB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2867307"/>
            <a:ext cx="326925" cy="326925"/>
          </a:xfrm>
          <a:prstGeom prst="rect">
            <a:avLst/>
          </a:prstGeom>
        </p:spPr>
      </p:pic>
      <p:pic>
        <p:nvPicPr>
          <p:cNvPr id="650" name="Graphic 649" descr="Man with solid fill">
            <a:extLst>
              <a:ext uri="{FF2B5EF4-FFF2-40B4-BE49-F238E27FC236}">
                <a16:creationId xmlns:a16="http://schemas.microsoft.com/office/drawing/2014/main" id="{CA2660C3-FF60-4691-9FC2-602BA0906D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3204737"/>
            <a:ext cx="326925" cy="326925"/>
          </a:xfrm>
          <a:prstGeom prst="rect">
            <a:avLst/>
          </a:prstGeom>
        </p:spPr>
      </p:pic>
      <p:pic>
        <p:nvPicPr>
          <p:cNvPr id="651" name="Graphic 650" descr="Man with solid fill">
            <a:extLst>
              <a:ext uri="{FF2B5EF4-FFF2-40B4-BE49-F238E27FC236}">
                <a16:creationId xmlns:a16="http://schemas.microsoft.com/office/drawing/2014/main" id="{7303560D-DAC7-5A16-4674-3568F6233A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3204737"/>
            <a:ext cx="326925" cy="326925"/>
          </a:xfrm>
          <a:prstGeom prst="rect">
            <a:avLst/>
          </a:prstGeom>
        </p:spPr>
      </p:pic>
      <p:pic>
        <p:nvPicPr>
          <p:cNvPr id="652" name="Graphic 651" descr="Man with solid fill">
            <a:extLst>
              <a:ext uri="{FF2B5EF4-FFF2-40B4-BE49-F238E27FC236}">
                <a16:creationId xmlns:a16="http://schemas.microsoft.com/office/drawing/2014/main" id="{228DE617-2467-ED97-C868-FBA9E34E8C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3204737"/>
            <a:ext cx="326925" cy="326925"/>
          </a:xfrm>
          <a:prstGeom prst="rect">
            <a:avLst/>
          </a:prstGeom>
        </p:spPr>
      </p:pic>
      <p:pic>
        <p:nvPicPr>
          <p:cNvPr id="653" name="Graphic 652" descr="Man with solid fill">
            <a:extLst>
              <a:ext uri="{FF2B5EF4-FFF2-40B4-BE49-F238E27FC236}">
                <a16:creationId xmlns:a16="http://schemas.microsoft.com/office/drawing/2014/main" id="{CD7D1B49-37B5-8295-6ECE-7C8816ABF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3204737"/>
            <a:ext cx="326925" cy="326925"/>
          </a:xfrm>
          <a:prstGeom prst="rect">
            <a:avLst/>
          </a:prstGeom>
        </p:spPr>
      </p:pic>
      <p:pic>
        <p:nvPicPr>
          <p:cNvPr id="654" name="Graphic 653" descr="Man with solid fill">
            <a:extLst>
              <a:ext uri="{FF2B5EF4-FFF2-40B4-BE49-F238E27FC236}">
                <a16:creationId xmlns:a16="http://schemas.microsoft.com/office/drawing/2014/main" id="{993AF911-8A8A-E271-FBCD-6C0C03E26D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3204737"/>
            <a:ext cx="326925" cy="326925"/>
          </a:xfrm>
          <a:prstGeom prst="rect">
            <a:avLst/>
          </a:prstGeom>
        </p:spPr>
      </p:pic>
      <p:pic>
        <p:nvPicPr>
          <p:cNvPr id="655" name="Graphic 654" descr="Man with solid fill">
            <a:extLst>
              <a:ext uri="{FF2B5EF4-FFF2-40B4-BE49-F238E27FC236}">
                <a16:creationId xmlns:a16="http://schemas.microsoft.com/office/drawing/2014/main" id="{0633ECB1-0F28-CA27-AA08-0230E5C8BC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3204737"/>
            <a:ext cx="326925" cy="326925"/>
          </a:xfrm>
          <a:prstGeom prst="rect">
            <a:avLst/>
          </a:prstGeom>
        </p:spPr>
      </p:pic>
      <p:pic>
        <p:nvPicPr>
          <p:cNvPr id="656" name="Graphic 655" descr="Man with solid fill">
            <a:extLst>
              <a:ext uri="{FF2B5EF4-FFF2-40B4-BE49-F238E27FC236}">
                <a16:creationId xmlns:a16="http://schemas.microsoft.com/office/drawing/2014/main" id="{4E569569-D001-EECA-E79D-700BED6487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3204737"/>
            <a:ext cx="326925" cy="326925"/>
          </a:xfrm>
          <a:prstGeom prst="rect">
            <a:avLst/>
          </a:prstGeom>
        </p:spPr>
      </p:pic>
      <p:pic>
        <p:nvPicPr>
          <p:cNvPr id="657" name="Graphic 656" descr="Man with solid fill">
            <a:extLst>
              <a:ext uri="{FF2B5EF4-FFF2-40B4-BE49-F238E27FC236}">
                <a16:creationId xmlns:a16="http://schemas.microsoft.com/office/drawing/2014/main" id="{49510243-11EF-429A-7CA7-06751F94D8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3204737"/>
            <a:ext cx="326925" cy="326925"/>
          </a:xfrm>
          <a:prstGeom prst="rect">
            <a:avLst/>
          </a:prstGeom>
        </p:spPr>
      </p:pic>
      <p:pic>
        <p:nvPicPr>
          <p:cNvPr id="658" name="Graphic 657" descr="Man with solid fill">
            <a:extLst>
              <a:ext uri="{FF2B5EF4-FFF2-40B4-BE49-F238E27FC236}">
                <a16:creationId xmlns:a16="http://schemas.microsoft.com/office/drawing/2014/main" id="{E35AD225-FBD1-7FD5-AE45-6D57708075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3204737"/>
            <a:ext cx="326925" cy="326925"/>
          </a:xfrm>
          <a:prstGeom prst="rect">
            <a:avLst/>
          </a:prstGeom>
        </p:spPr>
      </p:pic>
      <p:pic>
        <p:nvPicPr>
          <p:cNvPr id="659" name="Graphic 658" descr="Man with solid fill">
            <a:extLst>
              <a:ext uri="{FF2B5EF4-FFF2-40B4-BE49-F238E27FC236}">
                <a16:creationId xmlns:a16="http://schemas.microsoft.com/office/drawing/2014/main" id="{6CA91E57-1086-4AF5-4E5A-F66B4CC58B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3204737"/>
            <a:ext cx="326925" cy="326925"/>
          </a:xfrm>
          <a:prstGeom prst="rect">
            <a:avLst/>
          </a:prstGeom>
        </p:spPr>
      </p:pic>
      <p:pic>
        <p:nvPicPr>
          <p:cNvPr id="660" name="Graphic 659" descr="Man with solid fill">
            <a:extLst>
              <a:ext uri="{FF2B5EF4-FFF2-40B4-BE49-F238E27FC236}">
                <a16:creationId xmlns:a16="http://schemas.microsoft.com/office/drawing/2014/main" id="{44F9D4E1-CEA6-81A0-682F-851045C307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3552277"/>
            <a:ext cx="326925" cy="326925"/>
          </a:xfrm>
          <a:prstGeom prst="rect">
            <a:avLst/>
          </a:prstGeom>
        </p:spPr>
      </p:pic>
      <p:pic>
        <p:nvPicPr>
          <p:cNvPr id="661" name="Graphic 660" descr="Man with solid fill">
            <a:extLst>
              <a:ext uri="{FF2B5EF4-FFF2-40B4-BE49-F238E27FC236}">
                <a16:creationId xmlns:a16="http://schemas.microsoft.com/office/drawing/2014/main" id="{A5622095-F64E-93AD-BAE8-DD93F6CE44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3552277"/>
            <a:ext cx="326925" cy="326925"/>
          </a:xfrm>
          <a:prstGeom prst="rect">
            <a:avLst/>
          </a:prstGeom>
        </p:spPr>
      </p:pic>
      <p:pic>
        <p:nvPicPr>
          <p:cNvPr id="662" name="Graphic 661" descr="Man with solid fill">
            <a:extLst>
              <a:ext uri="{FF2B5EF4-FFF2-40B4-BE49-F238E27FC236}">
                <a16:creationId xmlns:a16="http://schemas.microsoft.com/office/drawing/2014/main" id="{50C71DAB-0EF7-3FC9-45C5-ECEB6C9683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3552277"/>
            <a:ext cx="326925" cy="326925"/>
          </a:xfrm>
          <a:prstGeom prst="rect">
            <a:avLst/>
          </a:prstGeom>
        </p:spPr>
      </p:pic>
      <p:pic>
        <p:nvPicPr>
          <p:cNvPr id="663" name="Graphic 662" descr="Man with solid fill">
            <a:extLst>
              <a:ext uri="{FF2B5EF4-FFF2-40B4-BE49-F238E27FC236}">
                <a16:creationId xmlns:a16="http://schemas.microsoft.com/office/drawing/2014/main" id="{B6D5DA54-D573-55E7-75CA-8A45C0317E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3552277"/>
            <a:ext cx="326925" cy="326925"/>
          </a:xfrm>
          <a:prstGeom prst="rect">
            <a:avLst/>
          </a:prstGeom>
        </p:spPr>
      </p:pic>
      <p:pic>
        <p:nvPicPr>
          <p:cNvPr id="664" name="Graphic 663" descr="Man with solid fill">
            <a:extLst>
              <a:ext uri="{FF2B5EF4-FFF2-40B4-BE49-F238E27FC236}">
                <a16:creationId xmlns:a16="http://schemas.microsoft.com/office/drawing/2014/main" id="{7288C6C7-5901-3A33-E506-D415A87A49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3552277"/>
            <a:ext cx="326925" cy="326925"/>
          </a:xfrm>
          <a:prstGeom prst="rect">
            <a:avLst/>
          </a:prstGeom>
        </p:spPr>
      </p:pic>
      <p:pic>
        <p:nvPicPr>
          <p:cNvPr id="665" name="Graphic 664" descr="Man with solid fill">
            <a:extLst>
              <a:ext uri="{FF2B5EF4-FFF2-40B4-BE49-F238E27FC236}">
                <a16:creationId xmlns:a16="http://schemas.microsoft.com/office/drawing/2014/main" id="{6798EF05-6D96-A965-3CE8-B490457C83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3552277"/>
            <a:ext cx="326925" cy="326925"/>
          </a:xfrm>
          <a:prstGeom prst="rect">
            <a:avLst/>
          </a:prstGeom>
        </p:spPr>
      </p:pic>
      <p:pic>
        <p:nvPicPr>
          <p:cNvPr id="666" name="Graphic 665" descr="Man with solid fill">
            <a:extLst>
              <a:ext uri="{FF2B5EF4-FFF2-40B4-BE49-F238E27FC236}">
                <a16:creationId xmlns:a16="http://schemas.microsoft.com/office/drawing/2014/main" id="{1799AE39-BF85-AE59-D65E-F767A7E40B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3552277"/>
            <a:ext cx="326925" cy="326925"/>
          </a:xfrm>
          <a:prstGeom prst="rect">
            <a:avLst/>
          </a:prstGeom>
        </p:spPr>
      </p:pic>
      <p:pic>
        <p:nvPicPr>
          <p:cNvPr id="667" name="Graphic 666" descr="Man with solid fill">
            <a:extLst>
              <a:ext uri="{FF2B5EF4-FFF2-40B4-BE49-F238E27FC236}">
                <a16:creationId xmlns:a16="http://schemas.microsoft.com/office/drawing/2014/main" id="{7AEB8F5C-2F68-2CAF-312F-5055342D9C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3552277"/>
            <a:ext cx="326925" cy="326925"/>
          </a:xfrm>
          <a:prstGeom prst="rect">
            <a:avLst/>
          </a:prstGeom>
        </p:spPr>
      </p:pic>
      <p:pic>
        <p:nvPicPr>
          <p:cNvPr id="668" name="Graphic 667" descr="Man with solid fill">
            <a:extLst>
              <a:ext uri="{FF2B5EF4-FFF2-40B4-BE49-F238E27FC236}">
                <a16:creationId xmlns:a16="http://schemas.microsoft.com/office/drawing/2014/main" id="{110A9278-59AB-1937-61AF-A38CED473A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3552277"/>
            <a:ext cx="326925" cy="326925"/>
          </a:xfrm>
          <a:prstGeom prst="rect">
            <a:avLst/>
          </a:prstGeom>
        </p:spPr>
      </p:pic>
      <p:pic>
        <p:nvPicPr>
          <p:cNvPr id="669" name="Graphic 668" descr="Man with solid fill">
            <a:extLst>
              <a:ext uri="{FF2B5EF4-FFF2-40B4-BE49-F238E27FC236}">
                <a16:creationId xmlns:a16="http://schemas.microsoft.com/office/drawing/2014/main" id="{DE021751-433A-9A5B-32A9-E79A9CEA92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3552277"/>
            <a:ext cx="326925" cy="326925"/>
          </a:xfrm>
          <a:prstGeom prst="rect">
            <a:avLst/>
          </a:prstGeom>
        </p:spPr>
      </p:pic>
      <p:pic>
        <p:nvPicPr>
          <p:cNvPr id="670" name="Graphic 669" descr="Man with solid fill">
            <a:extLst>
              <a:ext uri="{FF2B5EF4-FFF2-40B4-BE49-F238E27FC236}">
                <a16:creationId xmlns:a16="http://schemas.microsoft.com/office/drawing/2014/main" id="{846DA4E7-20FF-7AB1-7E30-748DA9775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3883841"/>
            <a:ext cx="326925" cy="326925"/>
          </a:xfrm>
          <a:prstGeom prst="rect">
            <a:avLst/>
          </a:prstGeom>
        </p:spPr>
      </p:pic>
      <p:pic>
        <p:nvPicPr>
          <p:cNvPr id="671" name="Graphic 670" descr="Man with solid fill">
            <a:extLst>
              <a:ext uri="{FF2B5EF4-FFF2-40B4-BE49-F238E27FC236}">
                <a16:creationId xmlns:a16="http://schemas.microsoft.com/office/drawing/2014/main" id="{98F4525A-636F-E427-ACA2-C4CA46D7B4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3883841"/>
            <a:ext cx="326925" cy="326925"/>
          </a:xfrm>
          <a:prstGeom prst="rect">
            <a:avLst/>
          </a:prstGeom>
        </p:spPr>
      </p:pic>
      <p:pic>
        <p:nvPicPr>
          <p:cNvPr id="672" name="Graphic 671" descr="Man with solid fill">
            <a:extLst>
              <a:ext uri="{FF2B5EF4-FFF2-40B4-BE49-F238E27FC236}">
                <a16:creationId xmlns:a16="http://schemas.microsoft.com/office/drawing/2014/main" id="{CAA45EC4-B530-142C-1799-C11ED4BB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3883841"/>
            <a:ext cx="326925" cy="326925"/>
          </a:xfrm>
          <a:prstGeom prst="rect">
            <a:avLst/>
          </a:prstGeom>
        </p:spPr>
      </p:pic>
      <p:pic>
        <p:nvPicPr>
          <p:cNvPr id="673" name="Graphic 672" descr="Man with solid fill">
            <a:extLst>
              <a:ext uri="{FF2B5EF4-FFF2-40B4-BE49-F238E27FC236}">
                <a16:creationId xmlns:a16="http://schemas.microsoft.com/office/drawing/2014/main" id="{397902F7-F207-827D-82E1-BEE2476ABD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3883841"/>
            <a:ext cx="326925" cy="326925"/>
          </a:xfrm>
          <a:prstGeom prst="rect">
            <a:avLst/>
          </a:prstGeom>
        </p:spPr>
      </p:pic>
      <p:pic>
        <p:nvPicPr>
          <p:cNvPr id="674" name="Graphic 673" descr="Man with solid fill">
            <a:extLst>
              <a:ext uri="{FF2B5EF4-FFF2-40B4-BE49-F238E27FC236}">
                <a16:creationId xmlns:a16="http://schemas.microsoft.com/office/drawing/2014/main" id="{25F9CA62-6DC3-CA1A-9B82-83777EFB48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3883841"/>
            <a:ext cx="326925" cy="326925"/>
          </a:xfrm>
          <a:prstGeom prst="rect">
            <a:avLst/>
          </a:prstGeom>
        </p:spPr>
      </p:pic>
      <p:pic>
        <p:nvPicPr>
          <p:cNvPr id="675" name="Graphic 674" descr="Man with solid fill">
            <a:extLst>
              <a:ext uri="{FF2B5EF4-FFF2-40B4-BE49-F238E27FC236}">
                <a16:creationId xmlns:a16="http://schemas.microsoft.com/office/drawing/2014/main" id="{028A7112-981F-0801-3F0C-870D9693BC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3883841"/>
            <a:ext cx="326925" cy="326925"/>
          </a:xfrm>
          <a:prstGeom prst="rect">
            <a:avLst/>
          </a:prstGeom>
        </p:spPr>
      </p:pic>
      <p:pic>
        <p:nvPicPr>
          <p:cNvPr id="676" name="Graphic 675" descr="Man with solid fill">
            <a:extLst>
              <a:ext uri="{FF2B5EF4-FFF2-40B4-BE49-F238E27FC236}">
                <a16:creationId xmlns:a16="http://schemas.microsoft.com/office/drawing/2014/main" id="{907FD9B3-B18C-E304-8B84-013EEE4804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3883841"/>
            <a:ext cx="326925" cy="326925"/>
          </a:xfrm>
          <a:prstGeom prst="rect">
            <a:avLst/>
          </a:prstGeom>
        </p:spPr>
      </p:pic>
      <p:pic>
        <p:nvPicPr>
          <p:cNvPr id="677" name="Graphic 676" descr="Man with solid fill">
            <a:extLst>
              <a:ext uri="{FF2B5EF4-FFF2-40B4-BE49-F238E27FC236}">
                <a16:creationId xmlns:a16="http://schemas.microsoft.com/office/drawing/2014/main" id="{3DA0AA55-B406-2320-0A97-ED96368D7B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3883841"/>
            <a:ext cx="326925" cy="326925"/>
          </a:xfrm>
          <a:prstGeom prst="rect">
            <a:avLst/>
          </a:prstGeom>
        </p:spPr>
      </p:pic>
      <p:pic>
        <p:nvPicPr>
          <p:cNvPr id="678" name="Graphic 677" descr="Man with solid fill">
            <a:extLst>
              <a:ext uri="{FF2B5EF4-FFF2-40B4-BE49-F238E27FC236}">
                <a16:creationId xmlns:a16="http://schemas.microsoft.com/office/drawing/2014/main" id="{740E2930-21F5-7E47-402E-75EECA4BFB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3883841"/>
            <a:ext cx="326925" cy="326925"/>
          </a:xfrm>
          <a:prstGeom prst="rect">
            <a:avLst/>
          </a:prstGeom>
        </p:spPr>
      </p:pic>
      <p:pic>
        <p:nvPicPr>
          <p:cNvPr id="679" name="Graphic 678" descr="Man with solid fill">
            <a:extLst>
              <a:ext uri="{FF2B5EF4-FFF2-40B4-BE49-F238E27FC236}">
                <a16:creationId xmlns:a16="http://schemas.microsoft.com/office/drawing/2014/main" id="{01EDE15F-A88D-08A4-72ED-CB2F40080C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3883841"/>
            <a:ext cx="326925" cy="326925"/>
          </a:xfrm>
          <a:prstGeom prst="rect">
            <a:avLst/>
          </a:prstGeom>
        </p:spPr>
      </p:pic>
      <p:pic>
        <p:nvPicPr>
          <p:cNvPr id="680" name="Graphic 679" descr="Man with solid fill">
            <a:extLst>
              <a:ext uri="{FF2B5EF4-FFF2-40B4-BE49-F238E27FC236}">
                <a16:creationId xmlns:a16="http://schemas.microsoft.com/office/drawing/2014/main" id="{18F65D29-6256-AA78-654B-2BE1FBD619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4228272"/>
            <a:ext cx="326925" cy="326925"/>
          </a:xfrm>
          <a:prstGeom prst="rect">
            <a:avLst/>
          </a:prstGeom>
        </p:spPr>
      </p:pic>
      <p:pic>
        <p:nvPicPr>
          <p:cNvPr id="681" name="Graphic 680" descr="Man with solid fill">
            <a:extLst>
              <a:ext uri="{FF2B5EF4-FFF2-40B4-BE49-F238E27FC236}">
                <a16:creationId xmlns:a16="http://schemas.microsoft.com/office/drawing/2014/main" id="{9D89E75F-458E-9B71-1A28-140C3FC9BD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4228272"/>
            <a:ext cx="326925" cy="326925"/>
          </a:xfrm>
          <a:prstGeom prst="rect">
            <a:avLst/>
          </a:prstGeom>
        </p:spPr>
      </p:pic>
      <p:pic>
        <p:nvPicPr>
          <p:cNvPr id="682" name="Graphic 681" descr="Man with solid fill">
            <a:extLst>
              <a:ext uri="{FF2B5EF4-FFF2-40B4-BE49-F238E27FC236}">
                <a16:creationId xmlns:a16="http://schemas.microsoft.com/office/drawing/2014/main" id="{B6D85FB4-A369-8128-7A44-70C2BE5B48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4228272"/>
            <a:ext cx="326925" cy="326925"/>
          </a:xfrm>
          <a:prstGeom prst="rect">
            <a:avLst/>
          </a:prstGeom>
        </p:spPr>
      </p:pic>
      <p:pic>
        <p:nvPicPr>
          <p:cNvPr id="683" name="Graphic 682" descr="Man with solid fill">
            <a:extLst>
              <a:ext uri="{FF2B5EF4-FFF2-40B4-BE49-F238E27FC236}">
                <a16:creationId xmlns:a16="http://schemas.microsoft.com/office/drawing/2014/main" id="{2AA50D51-3DF6-4E52-827A-534231A1EA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4228272"/>
            <a:ext cx="326925" cy="326925"/>
          </a:xfrm>
          <a:prstGeom prst="rect">
            <a:avLst/>
          </a:prstGeom>
        </p:spPr>
      </p:pic>
      <p:pic>
        <p:nvPicPr>
          <p:cNvPr id="684" name="Graphic 683" descr="Man with solid fill">
            <a:extLst>
              <a:ext uri="{FF2B5EF4-FFF2-40B4-BE49-F238E27FC236}">
                <a16:creationId xmlns:a16="http://schemas.microsoft.com/office/drawing/2014/main" id="{415F2BCC-AC53-26FB-1385-BDD57E23BA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4228272"/>
            <a:ext cx="326925" cy="326925"/>
          </a:xfrm>
          <a:prstGeom prst="rect">
            <a:avLst/>
          </a:prstGeom>
        </p:spPr>
      </p:pic>
      <p:pic>
        <p:nvPicPr>
          <p:cNvPr id="685" name="Graphic 684" descr="Man with solid fill">
            <a:extLst>
              <a:ext uri="{FF2B5EF4-FFF2-40B4-BE49-F238E27FC236}">
                <a16:creationId xmlns:a16="http://schemas.microsoft.com/office/drawing/2014/main" id="{8640ED22-333E-D7F1-C45C-8F7DD69FB3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4228272"/>
            <a:ext cx="326925" cy="326925"/>
          </a:xfrm>
          <a:prstGeom prst="rect">
            <a:avLst/>
          </a:prstGeom>
        </p:spPr>
      </p:pic>
      <p:pic>
        <p:nvPicPr>
          <p:cNvPr id="686" name="Graphic 685" descr="Man with solid fill">
            <a:extLst>
              <a:ext uri="{FF2B5EF4-FFF2-40B4-BE49-F238E27FC236}">
                <a16:creationId xmlns:a16="http://schemas.microsoft.com/office/drawing/2014/main" id="{D4564911-CA58-C8D1-3161-6FA6A8456E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4228272"/>
            <a:ext cx="326925" cy="326925"/>
          </a:xfrm>
          <a:prstGeom prst="rect">
            <a:avLst/>
          </a:prstGeom>
        </p:spPr>
      </p:pic>
      <p:pic>
        <p:nvPicPr>
          <p:cNvPr id="687" name="Graphic 686" descr="Man with solid fill">
            <a:extLst>
              <a:ext uri="{FF2B5EF4-FFF2-40B4-BE49-F238E27FC236}">
                <a16:creationId xmlns:a16="http://schemas.microsoft.com/office/drawing/2014/main" id="{718C0EEB-8AF6-1511-DFA5-81CA7E6794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4228272"/>
            <a:ext cx="326925" cy="326925"/>
          </a:xfrm>
          <a:prstGeom prst="rect">
            <a:avLst/>
          </a:prstGeom>
        </p:spPr>
      </p:pic>
      <p:pic>
        <p:nvPicPr>
          <p:cNvPr id="688" name="Graphic 687" descr="Man with solid fill">
            <a:extLst>
              <a:ext uri="{FF2B5EF4-FFF2-40B4-BE49-F238E27FC236}">
                <a16:creationId xmlns:a16="http://schemas.microsoft.com/office/drawing/2014/main" id="{154DBFA5-CEBE-44CB-5B61-6FE82A1AC5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4228272"/>
            <a:ext cx="326925" cy="326925"/>
          </a:xfrm>
          <a:prstGeom prst="rect">
            <a:avLst/>
          </a:prstGeom>
        </p:spPr>
      </p:pic>
      <p:pic>
        <p:nvPicPr>
          <p:cNvPr id="689" name="Graphic 688" descr="Man with solid fill">
            <a:extLst>
              <a:ext uri="{FF2B5EF4-FFF2-40B4-BE49-F238E27FC236}">
                <a16:creationId xmlns:a16="http://schemas.microsoft.com/office/drawing/2014/main" id="{0AE9A879-F357-C0C3-0BB5-9A24A38B43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4228272"/>
            <a:ext cx="326925" cy="326925"/>
          </a:xfrm>
          <a:prstGeom prst="rect">
            <a:avLst/>
          </a:prstGeom>
        </p:spPr>
      </p:pic>
      <p:pic>
        <p:nvPicPr>
          <p:cNvPr id="690" name="Graphic 689" descr="Man with solid fill">
            <a:extLst>
              <a:ext uri="{FF2B5EF4-FFF2-40B4-BE49-F238E27FC236}">
                <a16:creationId xmlns:a16="http://schemas.microsoft.com/office/drawing/2014/main" id="{8102012D-76DD-845A-BEA4-0000986680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4565702"/>
            <a:ext cx="326925" cy="326925"/>
          </a:xfrm>
          <a:prstGeom prst="rect">
            <a:avLst/>
          </a:prstGeom>
        </p:spPr>
      </p:pic>
      <p:pic>
        <p:nvPicPr>
          <p:cNvPr id="691" name="Graphic 690" descr="Man with solid fill">
            <a:extLst>
              <a:ext uri="{FF2B5EF4-FFF2-40B4-BE49-F238E27FC236}">
                <a16:creationId xmlns:a16="http://schemas.microsoft.com/office/drawing/2014/main" id="{516F6541-A4AC-DC27-F45B-BA7E459AB9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4565702"/>
            <a:ext cx="326925" cy="326925"/>
          </a:xfrm>
          <a:prstGeom prst="rect">
            <a:avLst/>
          </a:prstGeom>
        </p:spPr>
      </p:pic>
      <p:pic>
        <p:nvPicPr>
          <p:cNvPr id="692" name="Graphic 691" descr="Man with solid fill">
            <a:extLst>
              <a:ext uri="{FF2B5EF4-FFF2-40B4-BE49-F238E27FC236}">
                <a16:creationId xmlns:a16="http://schemas.microsoft.com/office/drawing/2014/main" id="{82730AE6-6A6E-7CD0-D34F-FC5B8FA1A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4565702"/>
            <a:ext cx="326925" cy="326925"/>
          </a:xfrm>
          <a:prstGeom prst="rect">
            <a:avLst/>
          </a:prstGeom>
        </p:spPr>
      </p:pic>
      <p:pic>
        <p:nvPicPr>
          <p:cNvPr id="693" name="Graphic 692" descr="Man with solid fill">
            <a:extLst>
              <a:ext uri="{FF2B5EF4-FFF2-40B4-BE49-F238E27FC236}">
                <a16:creationId xmlns:a16="http://schemas.microsoft.com/office/drawing/2014/main" id="{131978C3-9441-2C25-9C22-DC14A9DA6C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4565702"/>
            <a:ext cx="326925" cy="326925"/>
          </a:xfrm>
          <a:prstGeom prst="rect">
            <a:avLst/>
          </a:prstGeom>
        </p:spPr>
      </p:pic>
      <p:pic>
        <p:nvPicPr>
          <p:cNvPr id="694" name="Graphic 693" descr="Man with solid fill">
            <a:extLst>
              <a:ext uri="{FF2B5EF4-FFF2-40B4-BE49-F238E27FC236}">
                <a16:creationId xmlns:a16="http://schemas.microsoft.com/office/drawing/2014/main" id="{E6A25265-A5A1-83BB-5061-7E2728AC57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4565702"/>
            <a:ext cx="326925" cy="326925"/>
          </a:xfrm>
          <a:prstGeom prst="rect">
            <a:avLst/>
          </a:prstGeom>
        </p:spPr>
      </p:pic>
      <p:pic>
        <p:nvPicPr>
          <p:cNvPr id="695" name="Graphic 694" descr="Man with solid fill">
            <a:extLst>
              <a:ext uri="{FF2B5EF4-FFF2-40B4-BE49-F238E27FC236}">
                <a16:creationId xmlns:a16="http://schemas.microsoft.com/office/drawing/2014/main" id="{C97D19B7-2C48-F56D-5C64-614B2661F1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4565702"/>
            <a:ext cx="326925" cy="326925"/>
          </a:xfrm>
          <a:prstGeom prst="rect">
            <a:avLst/>
          </a:prstGeom>
        </p:spPr>
      </p:pic>
      <p:pic>
        <p:nvPicPr>
          <p:cNvPr id="696" name="Graphic 695" descr="Man with solid fill">
            <a:extLst>
              <a:ext uri="{FF2B5EF4-FFF2-40B4-BE49-F238E27FC236}">
                <a16:creationId xmlns:a16="http://schemas.microsoft.com/office/drawing/2014/main" id="{750919E3-7D04-3E8D-F006-4D0B2B4A4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4565702"/>
            <a:ext cx="326925" cy="326925"/>
          </a:xfrm>
          <a:prstGeom prst="rect">
            <a:avLst/>
          </a:prstGeom>
        </p:spPr>
      </p:pic>
      <p:pic>
        <p:nvPicPr>
          <p:cNvPr id="697" name="Graphic 696" descr="Man with solid fill">
            <a:extLst>
              <a:ext uri="{FF2B5EF4-FFF2-40B4-BE49-F238E27FC236}">
                <a16:creationId xmlns:a16="http://schemas.microsoft.com/office/drawing/2014/main" id="{BBBCC891-7BAF-080E-F186-A90529F37A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4565702"/>
            <a:ext cx="326925" cy="326925"/>
          </a:xfrm>
          <a:prstGeom prst="rect">
            <a:avLst/>
          </a:prstGeom>
        </p:spPr>
      </p:pic>
      <p:pic>
        <p:nvPicPr>
          <p:cNvPr id="698" name="Graphic 697" descr="Man with solid fill">
            <a:extLst>
              <a:ext uri="{FF2B5EF4-FFF2-40B4-BE49-F238E27FC236}">
                <a16:creationId xmlns:a16="http://schemas.microsoft.com/office/drawing/2014/main" id="{E4852A05-C0A0-BA58-D98E-19879A7021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2274" y="4565702"/>
            <a:ext cx="326925" cy="326925"/>
          </a:xfrm>
          <a:prstGeom prst="rect">
            <a:avLst/>
          </a:prstGeom>
        </p:spPr>
      </p:pic>
      <p:pic>
        <p:nvPicPr>
          <p:cNvPr id="699" name="Graphic 698" descr="Man with solid fill">
            <a:extLst>
              <a:ext uri="{FF2B5EF4-FFF2-40B4-BE49-F238E27FC236}">
                <a16:creationId xmlns:a16="http://schemas.microsoft.com/office/drawing/2014/main" id="{2C6B23F0-6EE6-9B45-1D90-C994361D21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8554" y="4565702"/>
            <a:ext cx="326925" cy="326925"/>
          </a:xfrm>
          <a:prstGeom prst="rect">
            <a:avLst/>
          </a:prstGeom>
        </p:spPr>
      </p:pic>
      <p:pic>
        <p:nvPicPr>
          <p:cNvPr id="700" name="Graphic 699" descr="Man with solid fill">
            <a:extLst>
              <a:ext uri="{FF2B5EF4-FFF2-40B4-BE49-F238E27FC236}">
                <a16:creationId xmlns:a16="http://schemas.microsoft.com/office/drawing/2014/main" id="{A79D8D7B-D87B-30DD-6034-0719D03ED0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5367" y="4903132"/>
            <a:ext cx="326925" cy="326925"/>
          </a:xfrm>
          <a:prstGeom prst="rect">
            <a:avLst/>
          </a:prstGeom>
        </p:spPr>
      </p:pic>
      <p:pic>
        <p:nvPicPr>
          <p:cNvPr id="701" name="Graphic 700" descr="Man with solid fill">
            <a:extLst>
              <a:ext uri="{FF2B5EF4-FFF2-40B4-BE49-F238E27FC236}">
                <a16:creationId xmlns:a16="http://schemas.microsoft.com/office/drawing/2014/main" id="{51787F9B-CF0F-FE3D-1186-98688812D3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41647" y="4903132"/>
            <a:ext cx="326925" cy="326925"/>
          </a:xfrm>
          <a:prstGeom prst="rect">
            <a:avLst/>
          </a:prstGeom>
        </p:spPr>
      </p:pic>
      <p:pic>
        <p:nvPicPr>
          <p:cNvPr id="702" name="Graphic 701" descr="Man with solid fill">
            <a:extLst>
              <a:ext uri="{FF2B5EF4-FFF2-40B4-BE49-F238E27FC236}">
                <a16:creationId xmlns:a16="http://schemas.microsoft.com/office/drawing/2014/main" id="{27D42E8E-3C16-D854-8FA7-C077D836E4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927" y="4903132"/>
            <a:ext cx="326925" cy="326925"/>
          </a:xfrm>
          <a:prstGeom prst="rect">
            <a:avLst/>
          </a:prstGeom>
        </p:spPr>
      </p:pic>
      <p:pic>
        <p:nvPicPr>
          <p:cNvPr id="703" name="Graphic 702" descr="Man with solid fill">
            <a:extLst>
              <a:ext uri="{FF2B5EF4-FFF2-40B4-BE49-F238E27FC236}">
                <a16:creationId xmlns:a16="http://schemas.microsoft.com/office/drawing/2014/main" id="{09702A3E-4B9A-9342-2A85-72FD1790B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4207" y="4903132"/>
            <a:ext cx="326925" cy="326925"/>
          </a:xfrm>
          <a:prstGeom prst="rect">
            <a:avLst/>
          </a:prstGeom>
        </p:spPr>
      </p:pic>
      <p:pic>
        <p:nvPicPr>
          <p:cNvPr id="704" name="Graphic 703" descr="Man with solid fill">
            <a:extLst>
              <a:ext uri="{FF2B5EF4-FFF2-40B4-BE49-F238E27FC236}">
                <a16:creationId xmlns:a16="http://schemas.microsoft.com/office/drawing/2014/main" id="{5C01A1AE-F6DA-6899-AFAB-EA10D9CA2C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487" y="4903132"/>
            <a:ext cx="326925" cy="326925"/>
          </a:xfrm>
          <a:prstGeom prst="rect">
            <a:avLst/>
          </a:prstGeom>
        </p:spPr>
      </p:pic>
      <p:pic>
        <p:nvPicPr>
          <p:cNvPr id="705" name="Graphic 704" descr="Man with solid fill">
            <a:extLst>
              <a:ext uri="{FF2B5EF4-FFF2-40B4-BE49-F238E27FC236}">
                <a16:creationId xmlns:a16="http://schemas.microsoft.com/office/drawing/2014/main" id="{FDEE9C1B-2420-60F0-8D51-D01B4CE457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6767" y="4903132"/>
            <a:ext cx="326925" cy="326925"/>
          </a:xfrm>
          <a:prstGeom prst="rect">
            <a:avLst/>
          </a:prstGeom>
        </p:spPr>
      </p:pic>
      <p:pic>
        <p:nvPicPr>
          <p:cNvPr id="706" name="Graphic 705" descr="Man with solid fill">
            <a:extLst>
              <a:ext uri="{FF2B5EF4-FFF2-40B4-BE49-F238E27FC236}">
                <a16:creationId xmlns:a16="http://schemas.microsoft.com/office/drawing/2014/main" id="{3AC81569-2734-8021-05E1-73407058F7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7346" y="4903132"/>
            <a:ext cx="326925" cy="326925"/>
          </a:xfrm>
          <a:prstGeom prst="rect">
            <a:avLst/>
          </a:prstGeom>
        </p:spPr>
      </p:pic>
      <p:pic>
        <p:nvPicPr>
          <p:cNvPr id="707" name="Graphic 706" descr="Man with solid fill">
            <a:extLst>
              <a:ext uri="{FF2B5EF4-FFF2-40B4-BE49-F238E27FC236}">
                <a16:creationId xmlns:a16="http://schemas.microsoft.com/office/drawing/2014/main" id="{BEFA50E2-631D-DBC8-DA99-E1D5AA15E3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3626" y="4903132"/>
            <a:ext cx="326925" cy="326925"/>
          </a:xfrm>
          <a:prstGeom prst="rect">
            <a:avLst/>
          </a:prstGeom>
        </p:spPr>
      </p:pic>
      <p:pic>
        <p:nvPicPr>
          <p:cNvPr id="708" name="Graphic 707" descr="Man with solid fill">
            <a:extLst>
              <a:ext uri="{FF2B5EF4-FFF2-40B4-BE49-F238E27FC236}">
                <a16:creationId xmlns:a16="http://schemas.microsoft.com/office/drawing/2014/main" id="{66183623-1AC0-4A09-AEFC-B7F1AA1221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274" y="4903132"/>
            <a:ext cx="326925" cy="326925"/>
          </a:xfrm>
          <a:prstGeom prst="rect">
            <a:avLst/>
          </a:prstGeom>
        </p:spPr>
      </p:pic>
      <p:pic>
        <p:nvPicPr>
          <p:cNvPr id="709" name="Graphic 708" descr="Man with solid fill">
            <a:extLst>
              <a:ext uri="{FF2B5EF4-FFF2-40B4-BE49-F238E27FC236}">
                <a16:creationId xmlns:a16="http://schemas.microsoft.com/office/drawing/2014/main" id="{1E550F11-8FFE-E079-69C5-5EA1BE0B5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28554" y="4903132"/>
            <a:ext cx="326925" cy="326925"/>
          </a:xfrm>
          <a:prstGeom prst="rect">
            <a:avLst/>
          </a:prstGeom>
        </p:spPr>
      </p:pic>
      <p:sp>
        <p:nvSpPr>
          <p:cNvPr id="710" name="Left Brace 709">
            <a:extLst>
              <a:ext uri="{FF2B5EF4-FFF2-40B4-BE49-F238E27FC236}">
                <a16:creationId xmlns:a16="http://schemas.microsoft.com/office/drawing/2014/main" id="{BEC08666-D6F1-2125-8C1F-9AB9665ED3D0}"/>
              </a:ext>
            </a:extLst>
          </p:cNvPr>
          <p:cNvSpPr/>
          <p:nvPr/>
        </p:nvSpPr>
        <p:spPr>
          <a:xfrm>
            <a:off x="9197101" y="2453675"/>
            <a:ext cx="276918" cy="3147393"/>
          </a:xfrm>
          <a:prstGeom prst="leftBrace">
            <a:avLst>
              <a:gd name="adj1" fmla="val 165574"/>
              <a:gd name="adj2" fmla="val 8311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2" name="TextBox 711">
            <a:extLst>
              <a:ext uri="{FF2B5EF4-FFF2-40B4-BE49-F238E27FC236}">
                <a16:creationId xmlns:a16="http://schemas.microsoft.com/office/drawing/2014/main" id="{0FC53094-F9FA-5D3E-C8A5-ACFC0ED5571A}"/>
              </a:ext>
            </a:extLst>
          </p:cNvPr>
          <p:cNvSpPr txBox="1"/>
          <p:nvPr/>
        </p:nvSpPr>
        <p:spPr>
          <a:xfrm>
            <a:off x="7079002" y="5611573"/>
            <a:ext cx="4152953" cy="707886"/>
          </a:xfrm>
          <a:prstGeom prst="rect">
            <a:avLst/>
          </a:prstGeom>
          <a:noFill/>
        </p:spPr>
        <p:txBody>
          <a:bodyPr wrap="square" rtlCol="0">
            <a:spAutoFit/>
          </a:bodyPr>
          <a:lstStyle/>
          <a:p>
            <a:pPr algn="ctr"/>
            <a:r>
              <a:rPr lang="en-US" sz="2000" b="1" dirty="0">
                <a:solidFill>
                  <a:schemeClr val="accent5"/>
                </a:solidFill>
              </a:rPr>
              <a:t>75% of Kongregate’s revenue comes from just 2.1% of players</a:t>
            </a:r>
            <a:endParaRPr lang="en-US" sz="2000" b="1" dirty="0"/>
          </a:p>
        </p:txBody>
      </p:sp>
      <p:graphicFrame>
        <p:nvGraphicFramePr>
          <p:cNvPr id="2" name="Google Shape;362;p30">
            <a:extLst>
              <a:ext uri="{FF2B5EF4-FFF2-40B4-BE49-F238E27FC236}">
                <a16:creationId xmlns:a16="http://schemas.microsoft.com/office/drawing/2014/main" id="{0B8BE063-F76C-242B-6C13-23895E8E2982}"/>
              </a:ext>
            </a:extLst>
          </p:cNvPr>
          <p:cNvGraphicFramePr/>
          <p:nvPr>
            <p:extLst>
              <p:ext uri="{D42A27DB-BD31-4B8C-83A1-F6EECF244321}">
                <p14:modId xmlns:p14="http://schemas.microsoft.com/office/powerpoint/2010/main" val="641011492"/>
              </p:ext>
            </p:extLst>
          </p:nvPr>
        </p:nvGraphicFramePr>
        <p:xfrm>
          <a:off x="376789" y="2937031"/>
          <a:ext cx="6181450" cy="2422755"/>
        </p:xfrm>
        <a:graphic>
          <a:graphicData uri="http://schemas.openxmlformats.org/drawingml/2006/table">
            <a:tbl>
              <a:tblPr firstRow="1" bandRow="1">
                <a:noFill/>
                <a:tableStyleId>{654212C7-E8E2-42DD-8C5F-0C986F7138F1}</a:tableStyleId>
              </a:tblPr>
              <a:tblGrid>
                <a:gridCol w="704597">
                  <a:extLst>
                    <a:ext uri="{9D8B030D-6E8A-4147-A177-3AD203B41FA5}">
                      <a16:colId xmlns:a16="http://schemas.microsoft.com/office/drawing/2014/main" val="52859994"/>
                    </a:ext>
                  </a:extLst>
                </a:gridCol>
                <a:gridCol w="1902330">
                  <a:extLst>
                    <a:ext uri="{9D8B030D-6E8A-4147-A177-3AD203B41FA5}">
                      <a16:colId xmlns:a16="http://schemas.microsoft.com/office/drawing/2014/main" val="20000"/>
                    </a:ext>
                  </a:extLst>
                </a:gridCol>
                <a:gridCol w="2305914">
                  <a:extLst>
                    <a:ext uri="{9D8B030D-6E8A-4147-A177-3AD203B41FA5}">
                      <a16:colId xmlns:a16="http://schemas.microsoft.com/office/drawing/2014/main" val="20001"/>
                    </a:ext>
                  </a:extLst>
                </a:gridCol>
                <a:gridCol w="1268609">
                  <a:extLst>
                    <a:ext uri="{9D8B030D-6E8A-4147-A177-3AD203B41FA5}">
                      <a16:colId xmlns:a16="http://schemas.microsoft.com/office/drawing/2014/main" val="20002"/>
                    </a:ext>
                  </a:extLst>
                </a:gridCol>
              </a:tblGrid>
              <a:tr h="575800">
                <a:tc>
                  <a:txBody>
                    <a:bodyPr/>
                    <a:lstStyle/>
                    <a:p>
                      <a:pPr marL="0" marR="0" lvl="0" indent="0" algn="ctr" rtl="0">
                        <a:spcBef>
                          <a:spcPts val="0"/>
                        </a:spcBef>
                        <a:spcAft>
                          <a:spcPts val="0"/>
                        </a:spcAft>
                        <a:buNone/>
                      </a:pPr>
                      <a:endParaRPr dirty="0"/>
                    </a:p>
                  </a:txBody>
                  <a:tcPr marL="91450" marR="91450" marT="45725" marB="45725">
                    <a:lnR w="12700" cap="flat" cmpd="sng">
                      <a:solidFill>
                        <a:schemeClr val="dk1"/>
                      </a:solidFill>
                      <a:prstDash val="solid"/>
                      <a:round/>
                      <a:headEnd type="none" w="sm" len="sm"/>
                      <a:tailEnd type="none" w="sm" len="sm"/>
                    </a:lnR>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600" b="0" u="none" strike="noStrike" cap="none" dirty="0"/>
                        <a:t>Average Revenue Per User</a:t>
                      </a:r>
                      <a:endParaRPr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u="none" strike="noStrike" cap="none" dirty="0"/>
                        <a:t>Average Revenue Per Paying User</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1600" b="0" u="none" strike="noStrike" cap="none" dirty="0"/>
                        <a:t>Buyer Rate</a:t>
                      </a:r>
                      <a:endParaRPr dirty="0"/>
                    </a:p>
                  </a:txBody>
                  <a:tcPr marL="91450" marR="91450" marT="45725" marB="45725">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68725">
                <a:tc>
                  <a:txBody>
                    <a:bodyPr/>
                    <a:lstStyle/>
                    <a:p>
                      <a:pPr marL="0" marR="0" lvl="0" indent="0" algn="ctr" rtl="0">
                        <a:spcBef>
                          <a:spcPts val="0"/>
                        </a:spcBef>
                        <a:spcAft>
                          <a:spcPts val="0"/>
                        </a:spcAft>
                        <a:buNone/>
                      </a:pPr>
                      <a:r>
                        <a:rPr lang="en-CA" sz="1700" dirty="0"/>
                        <a:t>1</a:t>
                      </a:r>
                      <a:endParaRPr sz="1700" dirty="0"/>
                    </a:p>
                  </a:txBody>
                  <a:tcPr marL="91450" marR="91450" marT="45725" marB="45725">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600" u="none" strike="noStrike" cap="none" dirty="0"/>
                        <a:t>$1.52 USD</a:t>
                      </a:r>
                      <a:endParaRPr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600" u="none" strike="noStrike" cap="none"/>
                        <a:t>$29.43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600" u="none" strike="noStrike" cap="none"/>
                        <a:t>5.1%</a:t>
                      </a:r>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68725">
                <a:tc>
                  <a:txBody>
                    <a:bodyPr/>
                    <a:lstStyle/>
                    <a:p>
                      <a:pPr marL="0" marR="0" lvl="0" indent="0" algn="ctr" rtl="0">
                        <a:spcBef>
                          <a:spcPts val="0"/>
                        </a:spcBef>
                        <a:spcAft>
                          <a:spcPts val="0"/>
                        </a:spcAft>
                        <a:buNone/>
                      </a:pPr>
                      <a:r>
                        <a:rPr lang="en-CA" sz="1700" dirty="0"/>
                        <a:t>2</a:t>
                      </a: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$0.79 USD</a:t>
                      </a:r>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$20.32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3.9%</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368725">
                <a:tc>
                  <a:txBody>
                    <a:bodyPr/>
                    <a:lstStyle/>
                    <a:p>
                      <a:pPr marL="0" marR="0" lvl="0" indent="0" algn="ctr" rtl="0">
                        <a:spcBef>
                          <a:spcPts val="0"/>
                        </a:spcBef>
                        <a:spcAft>
                          <a:spcPts val="0"/>
                        </a:spcAft>
                        <a:buNone/>
                      </a:pPr>
                      <a:r>
                        <a:rPr lang="en-CA" sz="1700" dirty="0"/>
                        <a:t>3</a:t>
                      </a:r>
                      <a:endParaRPr sz="1700" dirty="0"/>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$0.68 USD</a:t>
                      </a:r>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$79.96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dirty="0"/>
                        <a:t>1.8%</a:t>
                      </a:r>
                      <a:endParaRPr dirty="0"/>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368725">
                <a:tc>
                  <a:txBody>
                    <a:bodyPr/>
                    <a:lstStyle/>
                    <a:p>
                      <a:pPr marL="0" marR="0" lvl="0" indent="0" algn="ctr" rtl="0">
                        <a:spcBef>
                          <a:spcPts val="0"/>
                        </a:spcBef>
                        <a:spcAft>
                          <a:spcPts val="0"/>
                        </a:spcAft>
                        <a:buNone/>
                      </a:pPr>
                      <a:r>
                        <a:rPr lang="en-CA" sz="1700" dirty="0"/>
                        <a:t>4</a:t>
                      </a:r>
                      <a:endParaRPr sz="1700" dirty="0"/>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$0.63 USD</a:t>
                      </a:r>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$27.40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2.3%</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368725">
                <a:tc>
                  <a:txBody>
                    <a:bodyPr/>
                    <a:lstStyle/>
                    <a:p>
                      <a:pPr marL="0" marR="0" lvl="0" indent="0" algn="ctr" rtl="0">
                        <a:spcBef>
                          <a:spcPts val="0"/>
                        </a:spcBef>
                        <a:spcAft>
                          <a:spcPts val="0"/>
                        </a:spcAft>
                        <a:buNone/>
                      </a:pPr>
                      <a:r>
                        <a:rPr lang="en-CA" sz="1700" dirty="0"/>
                        <a:t>5</a:t>
                      </a:r>
                      <a:endParaRPr sz="1700" dirty="0"/>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$0.51 USD</a:t>
                      </a:r>
                      <a:endParaRP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$33.99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dirty="0"/>
                        <a:t>4.9%</a:t>
                      </a:r>
                      <a:endParaRPr dirty="0"/>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3" name="Google Shape;363;p30">
            <a:extLst>
              <a:ext uri="{FF2B5EF4-FFF2-40B4-BE49-F238E27FC236}">
                <a16:creationId xmlns:a16="http://schemas.microsoft.com/office/drawing/2014/main" id="{441E03F9-17B1-9098-51CB-44D6CB319647}"/>
              </a:ext>
            </a:extLst>
          </p:cNvPr>
          <p:cNvSpPr txBox="1"/>
          <p:nvPr/>
        </p:nvSpPr>
        <p:spPr>
          <a:xfrm>
            <a:off x="1890195" y="2296947"/>
            <a:ext cx="3146439"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Top Grossing Idle Games</a:t>
            </a:r>
            <a:endParaRPr sz="2400" dirty="0">
              <a:solidFill>
                <a:schemeClr val="dk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3FA40EDF-5A8D-2198-630B-3D806A961B02}"/>
              </a:ext>
            </a:extLst>
          </p:cNvPr>
          <p:cNvSpPr>
            <a:spLocks noChangeAspect="1"/>
          </p:cNvSpPr>
          <p:nvPr/>
        </p:nvSpPr>
        <p:spPr>
          <a:xfrm>
            <a:off x="11358731" y="202145"/>
            <a:ext cx="517069" cy="517069"/>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129164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8C-5E4A-3A78-0EB2-EA66E154C9FC}"/>
              </a:ext>
            </a:extLst>
          </p:cNvPr>
          <p:cNvSpPr>
            <a:spLocks noGrp="1"/>
          </p:cNvSpPr>
          <p:nvPr>
            <p:ph type="title"/>
          </p:nvPr>
        </p:nvSpPr>
        <p:spPr/>
        <p:txBody>
          <a:bodyPr/>
          <a:lstStyle/>
          <a:p>
            <a:r>
              <a:rPr lang="en-US" dirty="0"/>
              <a:t>Settings of Interest</a:t>
            </a:r>
          </a:p>
        </p:txBody>
      </p:sp>
      <p:sp>
        <p:nvSpPr>
          <p:cNvPr id="7" name="Rectangle 6">
            <a:extLst>
              <a:ext uri="{FF2B5EF4-FFF2-40B4-BE49-F238E27FC236}">
                <a16:creationId xmlns:a16="http://schemas.microsoft.com/office/drawing/2014/main" id="{0E6492D9-3204-8C05-00BF-B8A6934A1092}"/>
              </a:ext>
            </a:extLst>
          </p:cNvPr>
          <p:cNvSpPr/>
          <p:nvPr/>
        </p:nvSpPr>
        <p:spPr>
          <a:xfrm>
            <a:off x="4256314"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FF4B4D-2A38-804B-88D9-6FD5A420AD31}"/>
              </a:ext>
            </a:extLst>
          </p:cNvPr>
          <p:cNvSpPr/>
          <p:nvPr/>
        </p:nvSpPr>
        <p:spPr>
          <a:xfrm>
            <a:off x="4256314" y="4136561"/>
            <a:ext cx="4397828"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3B5387-40B1-A7CF-FF9E-8F120545E575}"/>
              </a:ext>
            </a:extLst>
          </p:cNvPr>
          <p:cNvSpPr/>
          <p:nvPr/>
        </p:nvSpPr>
        <p:spPr>
          <a:xfrm>
            <a:off x="6455228"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C5D28-DDBF-5816-FDCE-B551A72E0FD6}"/>
              </a:ext>
            </a:extLst>
          </p:cNvPr>
          <p:cNvSpPr/>
          <p:nvPr/>
        </p:nvSpPr>
        <p:spPr>
          <a:xfrm>
            <a:off x="4256313"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Ex Ante</a:t>
            </a:r>
          </a:p>
        </p:txBody>
      </p:sp>
      <p:sp>
        <p:nvSpPr>
          <p:cNvPr id="12" name="Rectangle 11">
            <a:extLst>
              <a:ext uri="{FF2B5EF4-FFF2-40B4-BE49-F238E27FC236}">
                <a16:creationId xmlns:a16="http://schemas.microsoft.com/office/drawing/2014/main" id="{F99B0055-66FF-4CFB-AF06-E277285E7C35}"/>
              </a:ext>
            </a:extLst>
          </p:cNvPr>
          <p:cNvSpPr/>
          <p:nvPr/>
        </p:nvSpPr>
        <p:spPr>
          <a:xfrm>
            <a:off x="6455227"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Interim</a:t>
            </a:r>
          </a:p>
        </p:txBody>
      </p:sp>
      <p:sp>
        <p:nvSpPr>
          <p:cNvPr id="13" name="Rectangle 12">
            <a:extLst>
              <a:ext uri="{FF2B5EF4-FFF2-40B4-BE49-F238E27FC236}">
                <a16:creationId xmlns:a16="http://schemas.microsoft.com/office/drawing/2014/main" id="{8B4C51EA-57DC-3E24-AE9C-60E9B374756C}"/>
              </a:ext>
            </a:extLst>
          </p:cNvPr>
          <p:cNvSpPr/>
          <p:nvPr/>
        </p:nvSpPr>
        <p:spPr>
          <a:xfrm>
            <a:off x="2906486" y="4136570"/>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Flat</a:t>
            </a:r>
          </a:p>
        </p:txBody>
      </p:sp>
      <p:sp>
        <p:nvSpPr>
          <p:cNvPr id="14" name="Rectangle 13">
            <a:extLst>
              <a:ext uri="{FF2B5EF4-FFF2-40B4-BE49-F238E27FC236}">
                <a16:creationId xmlns:a16="http://schemas.microsoft.com/office/drawing/2014/main" id="{42B7BAE8-5301-F822-FFC4-A999A762A7B5}"/>
              </a:ext>
            </a:extLst>
          </p:cNvPr>
          <p:cNvSpPr/>
          <p:nvPr/>
        </p:nvSpPr>
        <p:spPr>
          <a:xfrm>
            <a:off x="2906486" y="3428996"/>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Steep</a:t>
            </a:r>
          </a:p>
        </p:txBody>
      </p:sp>
      <p:sp>
        <p:nvSpPr>
          <p:cNvPr id="16" name="Rectangle 15">
            <a:extLst>
              <a:ext uri="{FF2B5EF4-FFF2-40B4-BE49-F238E27FC236}">
                <a16:creationId xmlns:a16="http://schemas.microsoft.com/office/drawing/2014/main" id="{E19C8D81-7C32-AB7E-B7B7-215DB469857A}"/>
              </a:ext>
            </a:extLst>
          </p:cNvPr>
          <p:cNvSpPr>
            <a:spLocks noChangeAspect="1"/>
          </p:cNvSpPr>
          <p:nvPr/>
        </p:nvSpPr>
        <p:spPr>
          <a:xfrm>
            <a:off x="7296149" y="3524246"/>
            <a:ext cx="517069" cy="51706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18" name="Rectangle 17">
            <a:extLst>
              <a:ext uri="{FF2B5EF4-FFF2-40B4-BE49-F238E27FC236}">
                <a16:creationId xmlns:a16="http://schemas.microsoft.com/office/drawing/2014/main" id="{8FB2E886-9D00-3B40-86DE-5C3D3AEDC498}"/>
              </a:ext>
            </a:extLst>
          </p:cNvPr>
          <p:cNvSpPr/>
          <p:nvPr/>
        </p:nvSpPr>
        <p:spPr>
          <a:xfrm>
            <a:off x="4256311" y="2362198"/>
            <a:ext cx="4397831"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Player Information</a:t>
            </a:r>
          </a:p>
        </p:txBody>
      </p:sp>
      <p:sp>
        <p:nvSpPr>
          <p:cNvPr id="19" name="Rectangle 18">
            <a:extLst>
              <a:ext uri="{FF2B5EF4-FFF2-40B4-BE49-F238E27FC236}">
                <a16:creationId xmlns:a16="http://schemas.microsoft.com/office/drawing/2014/main" id="{D31D9A26-1B97-5622-397C-20447128144F}"/>
              </a:ext>
            </a:extLst>
          </p:cNvPr>
          <p:cNvSpPr/>
          <p:nvPr/>
        </p:nvSpPr>
        <p:spPr>
          <a:xfrm>
            <a:off x="1556658" y="3428992"/>
            <a:ext cx="1349827" cy="1415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Value Function</a:t>
            </a:r>
          </a:p>
        </p:txBody>
      </p:sp>
    </p:spTree>
    <p:extLst>
      <p:ext uri="{BB962C8B-B14F-4D97-AF65-F5344CB8AC3E}">
        <p14:creationId xmlns:p14="http://schemas.microsoft.com/office/powerpoint/2010/main" val="330215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About the Interim Model?</a:t>
            </a:r>
            <a:endParaRPr dirty="0"/>
          </a:p>
        </p:txBody>
      </p:sp>
      <p:sp>
        <p:nvSpPr>
          <p:cNvPr id="386" name="Google Shape;386;p32"/>
          <p:cNvSpPr txBox="1">
            <a:spLocks noGrp="1"/>
          </p:cNvSpPr>
          <p:nvPr>
            <p:ph type="body" idx="1"/>
          </p:nvPr>
        </p:nvSpPr>
        <p:spPr>
          <a:xfrm>
            <a:off x="838200" y="1383858"/>
            <a:ext cx="10515600" cy="4351200"/>
          </a:xfrm>
          <a:prstGeom prst="rect">
            <a:avLst/>
          </a:prstGeom>
          <a:noFill/>
          <a:ln>
            <a:noFill/>
          </a:ln>
        </p:spPr>
        <p:txBody>
          <a:bodyPr spcFirstLastPara="1" wrap="square" lIns="91425" tIns="45700" rIns="91425" bIns="45700" anchor="t" anchorCtr="0">
            <a:normAutofit/>
          </a:bodyPr>
          <a:lstStyle/>
          <a:p>
            <a:pPr marL="457200" lvl="0" indent="0" algn="ctr" rtl="0">
              <a:spcBef>
                <a:spcPts val="1000"/>
              </a:spcBef>
              <a:spcAft>
                <a:spcPts val="0"/>
              </a:spcAft>
              <a:buNone/>
            </a:pPr>
            <a:r>
              <a:rPr lang="en-US" dirty="0">
                <a:solidFill>
                  <a:schemeClr val="tx1"/>
                </a:solidFill>
              </a:rPr>
              <a:t>For a while we see the same effect as before</a:t>
            </a:r>
            <a:endParaRPr dirty="0">
              <a:solidFill>
                <a:schemeClr val="tx1"/>
              </a:solidFill>
            </a:endParaRPr>
          </a:p>
          <a:p>
            <a:pPr marL="0" lvl="0" indent="0" algn="ctr" rtl="0">
              <a:lnSpc>
                <a:spcPct val="90000"/>
              </a:lnSpc>
              <a:spcBef>
                <a:spcPts val="1000"/>
              </a:spcBef>
              <a:spcAft>
                <a:spcPts val="0"/>
              </a:spcAft>
              <a:buNone/>
            </a:pPr>
            <a:endParaRPr dirty="0"/>
          </a:p>
          <a:p>
            <a:pPr marL="0" lvl="0" indent="0" algn="ctr" rtl="0">
              <a:lnSpc>
                <a:spcPct val="90000"/>
              </a:lnSpc>
              <a:spcBef>
                <a:spcPts val="1000"/>
              </a:spcBef>
              <a:spcAft>
                <a:spcPts val="0"/>
              </a:spcAft>
              <a:buNone/>
            </a:pPr>
            <a:endParaRPr dirty="0"/>
          </a:p>
          <a:p>
            <a:pPr marL="0" lvl="0" indent="0" algn="l" rtl="0">
              <a:lnSpc>
                <a:spcPct val="90000"/>
              </a:lnSpc>
              <a:spcBef>
                <a:spcPts val="1000"/>
              </a:spcBef>
              <a:spcAft>
                <a:spcPts val="0"/>
              </a:spcAft>
              <a:buNone/>
            </a:pPr>
            <a:endParaRPr dirty="0"/>
          </a:p>
          <a:p>
            <a:pPr marL="0" lvl="0" indent="0" algn="l" rtl="0">
              <a:lnSpc>
                <a:spcPct val="90000"/>
              </a:lnSpc>
              <a:spcBef>
                <a:spcPts val="1000"/>
              </a:spcBef>
              <a:spcAft>
                <a:spcPts val="0"/>
              </a:spcAft>
              <a:buNone/>
            </a:pPr>
            <a:endParaRPr dirty="0"/>
          </a:p>
          <a:p>
            <a:pPr marL="457200" lvl="0" indent="0" algn="ctr" rtl="0">
              <a:lnSpc>
                <a:spcPct val="90000"/>
              </a:lnSpc>
              <a:spcBef>
                <a:spcPts val="1000"/>
              </a:spcBef>
              <a:spcAft>
                <a:spcPts val="0"/>
              </a:spcAft>
              <a:buNone/>
            </a:pPr>
            <a:endParaRPr dirty="0"/>
          </a:p>
        </p:txBody>
      </p:sp>
      <p:pic>
        <p:nvPicPr>
          <p:cNvPr id="387" name="Google Shape;387;p32"/>
          <p:cNvPicPr preferRelativeResize="0"/>
          <p:nvPr/>
        </p:nvPicPr>
        <p:blipFill>
          <a:blip r:embed="rId3">
            <a:alphaModFix/>
          </a:blip>
          <a:stretch>
            <a:fillRect/>
          </a:stretch>
        </p:blipFill>
        <p:spPr>
          <a:xfrm>
            <a:off x="1280025" y="2237851"/>
            <a:ext cx="9631949" cy="4496173"/>
          </a:xfrm>
          <a:prstGeom prst="rect">
            <a:avLst/>
          </a:prstGeom>
          <a:noFill/>
          <a:ln>
            <a:noFill/>
          </a:ln>
        </p:spPr>
      </p:pic>
      <p:pic>
        <p:nvPicPr>
          <p:cNvPr id="388" name="Google Shape;388;p32"/>
          <p:cNvPicPr preferRelativeResize="0"/>
          <p:nvPr/>
        </p:nvPicPr>
        <p:blipFill>
          <a:blip r:embed="rId4">
            <a:alphaModFix/>
          </a:blip>
          <a:stretch>
            <a:fillRect/>
          </a:stretch>
        </p:blipFill>
        <p:spPr>
          <a:xfrm>
            <a:off x="1280025" y="2237863"/>
            <a:ext cx="9631949" cy="4496161"/>
          </a:xfrm>
          <a:prstGeom prst="rect">
            <a:avLst/>
          </a:prstGeom>
          <a:noFill/>
          <a:ln>
            <a:noFill/>
          </a:ln>
        </p:spPr>
      </p:pic>
      <p:sp>
        <p:nvSpPr>
          <p:cNvPr id="4" name="Rectangle 3">
            <a:extLst>
              <a:ext uri="{FF2B5EF4-FFF2-40B4-BE49-F238E27FC236}">
                <a16:creationId xmlns:a16="http://schemas.microsoft.com/office/drawing/2014/main" id="{C40960C7-1145-EB47-E133-9C6E517862F4}"/>
              </a:ext>
            </a:extLst>
          </p:cNvPr>
          <p:cNvSpPr>
            <a:spLocks noChangeAspect="1"/>
          </p:cNvSpPr>
          <p:nvPr/>
        </p:nvSpPr>
        <p:spPr>
          <a:xfrm>
            <a:off x="11358731" y="202145"/>
            <a:ext cx="517069" cy="51706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
        <p:nvSpPr>
          <p:cNvPr id="3" name="TextBox 2">
            <a:extLst>
              <a:ext uri="{FF2B5EF4-FFF2-40B4-BE49-F238E27FC236}">
                <a16:creationId xmlns:a16="http://schemas.microsoft.com/office/drawing/2014/main" id="{CCC2BBF9-9844-D8E7-F9A9-32FF556711BD}"/>
              </a:ext>
            </a:extLst>
          </p:cNvPr>
          <p:cNvSpPr txBox="1"/>
          <p:nvPr/>
        </p:nvSpPr>
        <p:spPr>
          <a:xfrm>
            <a:off x="2454242" y="2063056"/>
            <a:ext cx="346921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Truncated Exponential Distribution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4" name="Title 3">
            <a:extLst>
              <a:ext uri="{FF2B5EF4-FFF2-40B4-BE49-F238E27FC236}">
                <a16:creationId xmlns:a16="http://schemas.microsoft.com/office/drawing/2014/main" id="{61CFBF44-33AD-7CAF-23CF-965F0779A929}"/>
              </a:ext>
            </a:extLst>
          </p:cNvPr>
          <p:cNvSpPr>
            <a:spLocks noGrp="1"/>
          </p:cNvSpPr>
          <p:nvPr>
            <p:ph type="title"/>
          </p:nvPr>
        </p:nvSpPr>
        <p:spPr/>
        <p:txBody>
          <a:bodyPr>
            <a:normAutofit/>
          </a:bodyPr>
          <a:lstStyle/>
          <a:p>
            <a:r>
              <a:rPr lang="en-US" dirty="0"/>
              <a:t>What About the Interim Model?</a:t>
            </a:r>
          </a:p>
        </p:txBody>
      </p:sp>
      <p:sp>
        <p:nvSpPr>
          <p:cNvPr id="6" name="Google Shape;386;p32">
            <a:extLst>
              <a:ext uri="{FF2B5EF4-FFF2-40B4-BE49-F238E27FC236}">
                <a16:creationId xmlns:a16="http://schemas.microsoft.com/office/drawing/2014/main" id="{AD056106-0181-4247-A824-683E4F644C8D}"/>
              </a:ext>
            </a:extLst>
          </p:cNvPr>
          <p:cNvSpPr txBox="1">
            <a:spLocks noGrp="1"/>
          </p:cNvSpPr>
          <p:nvPr>
            <p:ph type="body" idx="1"/>
          </p:nvPr>
        </p:nvSpPr>
        <p:spPr>
          <a:xfrm>
            <a:off x="838200" y="1383858"/>
            <a:ext cx="10515600" cy="679198"/>
          </a:xfrm>
          <a:prstGeom prst="rect">
            <a:avLst/>
          </a:prstGeom>
          <a:noFill/>
          <a:ln>
            <a:noFill/>
          </a:ln>
        </p:spPr>
        <p:txBody>
          <a:bodyPr spcFirstLastPara="1" wrap="square" lIns="91425" tIns="45700" rIns="91425" bIns="45700" anchor="t" anchorCtr="0">
            <a:normAutofit/>
          </a:bodyPr>
          <a:lstStyle/>
          <a:p>
            <a:pPr marL="457200" lvl="0" indent="0" algn="ctr" rtl="0">
              <a:spcBef>
                <a:spcPts val="1000"/>
              </a:spcBef>
              <a:spcAft>
                <a:spcPts val="0"/>
              </a:spcAft>
              <a:buNone/>
            </a:pPr>
            <a:r>
              <a:rPr lang="en-CA" b="1" dirty="0">
                <a:solidFill>
                  <a:schemeClr val="accent5"/>
                </a:solidFill>
              </a:rPr>
              <a:t>When things get too extreme the trend flips</a:t>
            </a:r>
            <a:endParaRPr dirty="0"/>
          </a:p>
        </p:txBody>
      </p:sp>
      <p:pic>
        <p:nvPicPr>
          <p:cNvPr id="7" name="Google Shape;395;p33">
            <a:extLst>
              <a:ext uri="{FF2B5EF4-FFF2-40B4-BE49-F238E27FC236}">
                <a16:creationId xmlns:a16="http://schemas.microsoft.com/office/drawing/2014/main" id="{D6804F6B-F419-52D1-D43F-9B6D60819B1E}"/>
              </a:ext>
            </a:extLst>
          </p:cNvPr>
          <p:cNvPicPr preferRelativeResize="0"/>
          <p:nvPr/>
        </p:nvPicPr>
        <p:blipFill>
          <a:blip r:embed="rId3">
            <a:alphaModFix/>
          </a:blip>
          <a:stretch>
            <a:fillRect/>
          </a:stretch>
        </p:blipFill>
        <p:spPr>
          <a:xfrm>
            <a:off x="1280025" y="2235530"/>
            <a:ext cx="9631949" cy="4496164"/>
          </a:xfrm>
          <a:prstGeom prst="rect">
            <a:avLst/>
          </a:prstGeom>
          <a:noFill/>
          <a:ln>
            <a:noFill/>
          </a:ln>
        </p:spPr>
      </p:pic>
      <p:sp>
        <p:nvSpPr>
          <p:cNvPr id="8" name="TextBox 7">
            <a:extLst>
              <a:ext uri="{FF2B5EF4-FFF2-40B4-BE49-F238E27FC236}">
                <a16:creationId xmlns:a16="http://schemas.microsoft.com/office/drawing/2014/main" id="{68198B3F-F6DA-9939-3AC2-20109AF134F3}"/>
              </a:ext>
            </a:extLst>
          </p:cNvPr>
          <p:cNvSpPr txBox="1"/>
          <p:nvPr/>
        </p:nvSpPr>
        <p:spPr>
          <a:xfrm>
            <a:off x="2454242" y="2063056"/>
            <a:ext cx="346921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Truncated Exponential Distribution</a:t>
            </a:r>
          </a:p>
        </p:txBody>
      </p:sp>
      <p:sp>
        <p:nvSpPr>
          <p:cNvPr id="2" name="Rectangle 1">
            <a:extLst>
              <a:ext uri="{FF2B5EF4-FFF2-40B4-BE49-F238E27FC236}">
                <a16:creationId xmlns:a16="http://schemas.microsoft.com/office/drawing/2014/main" id="{65E37373-EEBA-A388-7C24-14D37347DE14}"/>
              </a:ext>
            </a:extLst>
          </p:cNvPr>
          <p:cNvSpPr>
            <a:spLocks noChangeAspect="1"/>
          </p:cNvSpPr>
          <p:nvPr/>
        </p:nvSpPr>
        <p:spPr>
          <a:xfrm>
            <a:off x="11358731" y="202145"/>
            <a:ext cx="517069" cy="517069"/>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and Has Quickly Dominated Gaming </a:t>
            </a:r>
            <a:endParaRPr/>
          </a:p>
        </p:txBody>
      </p:sp>
      <p:pic>
        <p:nvPicPr>
          <p:cNvPr id="111" name="Google Shape;111;p15" descr="Free Curly Brackets PSD and vectors | AI, SVG, EPS or PSD"/>
          <p:cNvPicPr preferRelativeResize="0"/>
          <p:nvPr/>
        </p:nvPicPr>
        <p:blipFill rotWithShape="1">
          <a:blip r:embed="rId3">
            <a:alphaModFix/>
          </a:blip>
          <a:srcRect l="44155"/>
          <a:stretch/>
        </p:blipFill>
        <p:spPr>
          <a:xfrm>
            <a:off x="9042676" y="2653990"/>
            <a:ext cx="712342" cy="1996069"/>
          </a:xfrm>
          <a:prstGeom prst="rect">
            <a:avLst/>
          </a:prstGeom>
          <a:noFill/>
          <a:ln>
            <a:noFill/>
          </a:ln>
        </p:spPr>
      </p:pic>
      <p:pic>
        <p:nvPicPr>
          <p:cNvPr id="112" name="Google Shape;112;p15"/>
          <p:cNvPicPr preferRelativeResize="0"/>
          <p:nvPr/>
        </p:nvPicPr>
        <p:blipFill rotWithShape="1">
          <a:blip r:embed="rId4">
            <a:alphaModFix/>
          </a:blip>
          <a:srcRect l="11270" t="22062" r="23570" b="9919"/>
          <a:stretch/>
        </p:blipFill>
        <p:spPr>
          <a:xfrm>
            <a:off x="1599973" y="1988244"/>
            <a:ext cx="7666690" cy="4504631"/>
          </a:xfrm>
          <a:prstGeom prst="rect">
            <a:avLst/>
          </a:prstGeom>
          <a:noFill/>
          <a:ln>
            <a:noFill/>
          </a:ln>
        </p:spPr>
      </p:pic>
      <p:sp>
        <p:nvSpPr>
          <p:cNvPr id="113" name="Google Shape;113;p15"/>
          <p:cNvSpPr txBox="1"/>
          <p:nvPr/>
        </p:nvSpPr>
        <p:spPr>
          <a:xfrm>
            <a:off x="4119001" y="1826661"/>
            <a:ext cx="2950387"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i="0" u="none" strike="noStrike" cap="none">
                <a:solidFill>
                  <a:schemeClr val="dk1"/>
                </a:solidFill>
                <a:latin typeface="Calibri"/>
                <a:ea typeface="Calibri"/>
                <a:cs typeface="Calibri"/>
                <a:sym typeface="Calibri"/>
              </a:rPr>
              <a:t>2012-2021 Global Gaming Market </a:t>
            </a:r>
            <a:endParaRPr/>
          </a:p>
        </p:txBody>
      </p:sp>
      <p:sp>
        <p:nvSpPr>
          <p:cNvPr id="114" name="Google Shape;114;p15"/>
          <p:cNvSpPr txBox="1"/>
          <p:nvPr/>
        </p:nvSpPr>
        <p:spPr>
          <a:xfrm>
            <a:off x="9632357" y="3462453"/>
            <a:ext cx="1083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$106.3Bn</a:t>
            </a:r>
            <a:endParaRPr/>
          </a:p>
        </p:txBody>
      </p:sp>
      <p:sp>
        <p:nvSpPr>
          <p:cNvPr id="115" name="Google Shape;115;p15"/>
          <p:cNvSpPr txBox="1"/>
          <p:nvPr/>
        </p:nvSpPr>
        <p:spPr>
          <a:xfrm>
            <a:off x="840619" y="6495142"/>
            <a:ext cx="747440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u="none">
                <a:solidFill>
                  <a:schemeClr val="dk1"/>
                </a:solidFill>
                <a:latin typeface="Calibri"/>
                <a:ea typeface="Calibri"/>
                <a:cs typeface="Calibri"/>
                <a:sym typeface="Calibri"/>
              </a:rPr>
              <a:t>https://newzoo.com/insights/articles/global-games-market-reaches-137-9-billion-in-2018-mobile-games-take-half</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AB8C-5E4A-3A78-0EB2-EA66E154C9FC}"/>
              </a:ext>
            </a:extLst>
          </p:cNvPr>
          <p:cNvSpPr>
            <a:spLocks noGrp="1"/>
          </p:cNvSpPr>
          <p:nvPr>
            <p:ph type="title"/>
          </p:nvPr>
        </p:nvSpPr>
        <p:spPr/>
        <p:txBody>
          <a:bodyPr/>
          <a:lstStyle/>
          <a:p>
            <a:r>
              <a:rPr lang="en-US" dirty="0"/>
              <a:t>Settings of Interest</a:t>
            </a:r>
          </a:p>
        </p:txBody>
      </p:sp>
      <p:sp>
        <p:nvSpPr>
          <p:cNvPr id="7" name="Rectangle 6">
            <a:extLst>
              <a:ext uri="{FF2B5EF4-FFF2-40B4-BE49-F238E27FC236}">
                <a16:creationId xmlns:a16="http://schemas.microsoft.com/office/drawing/2014/main" id="{0E6492D9-3204-8C05-00BF-B8A6934A1092}"/>
              </a:ext>
            </a:extLst>
          </p:cNvPr>
          <p:cNvSpPr/>
          <p:nvPr/>
        </p:nvSpPr>
        <p:spPr>
          <a:xfrm>
            <a:off x="4256314"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FF4B4D-2A38-804B-88D9-6FD5A420AD31}"/>
              </a:ext>
            </a:extLst>
          </p:cNvPr>
          <p:cNvSpPr/>
          <p:nvPr/>
        </p:nvSpPr>
        <p:spPr>
          <a:xfrm>
            <a:off x="4256314" y="4136561"/>
            <a:ext cx="4397828"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3B5387-40B1-A7CF-FF9E-8F120545E575}"/>
              </a:ext>
            </a:extLst>
          </p:cNvPr>
          <p:cNvSpPr/>
          <p:nvPr/>
        </p:nvSpPr>
        <p:spPr>
          <a:xfrm>
            <a:off x="6455228" y="3429000"/>
            <a:ext cx="2198915"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C5D28-DDBF-5816-FDCE-B551A72E0FD6}"/>
              </a:ext>
            </a:extLst>
          </p:cNvPr>
          <p:cNvSpPr/>
          <p:nvPr/>
        </p:nvSpPr>
        <p:spPr>
          <a:xfrm>
            <a:off x="4256313"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Ex Ante</a:t>
            </a:r>
          </a:p>
        </p:txBody>
      </p:sp>
      <p:sp>
        <p:nvSpPr>
          <p:cNvPr id="12" name="Rectangle 11">
            <a:extLst>
              <a:ext uri="{FF2B5EF4-FFF2-40B4-BE49-F238E27FC236}">
                <a16:creationId xmlns:a16="http://schemas.microsoft.com/office/drawing/2014/main" id="{F99B0055-66FF-4CFB-AF06-E277285E7C35}"/>
              </a:ext>
            </a:extLst>
          </p:cNvPr>
          <p:cNvSpPr/>
          <p:nvPr/>
        </p:nvSpPr>
        <p:spPr>
          <a:xfrm>
            <a:off x="6455227" y="2895599"/>
            <a:ext cx="2198915"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Calibri" panose="020F0502020204030204" pitchFamily="34" charset="0"/>
                <a:cs typeface="Calibri" panose="020F0502020204030204" pitchFamily="34" charset="0"/>
              </a:rPr>
              <a:t>Interim</a:t>
            </a:r>
          </a:p>
        </p:txBody>
      </p:sp>
      <p:sp>
        <p:nvSpPr>
          <p:cNvPr id="13" name="Rectangle 12">
            <a:extLst>
              <a:ext uri="{FF2B5EF4-FFF2-40B4-BE49-F238E27FC236}">
                <a16:creationId xmlns:a16="http://schemas.microsoft.com/office/drawing/2014/main" id="{8B4C51EA-57DC-3E24-AE9C-60E9B374756C}"/>
              </a:ext>
            </a:extLst>
          </p:cNvPr>
          <p:cNvSpPr/>
          <p:nvPr/>
        </p:nvSpPr>
        <p:spPr>
          <a:xfrm>
            <a:off x="2906486" y="4136570"/>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Flat</a:t>
            </a:r>
          </a:p>
        </p:txBody>
      </p:sp>
      <p:sp>
        <p:nvSpPr>
          <p:cNvPr id="14" name="Rectangle 13">
            <a:extLst>
              <a:ext uri="{FF2B5EF4-FFF2-40B4-BE49-F238E27FC236}">
                <a16:creationId xmlns:a16="http://schemas.microsoft.com/office/drawing/2014/main" id="{42B7BAE8-5301-F822-FFC4-A999A762A7B5}"/>
              </a:ext>
            </a:extLst>
          </p:cNvPr>
          <p:cNvSpPr/>
          <p:nvPr/>
        </p:nvSpPr>
        <p:spPr>
          <a:xfrm>
            <a:off x="2906486" y="3428996"/>
            <a:ext cx="1349827" cy="707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Steep</a:t>
            </a:r>
          </a:p>
        </p:txBody>
      </p:sp>
      <p:sp>
        <p:nvSpPr>
          <p:cNvPr id="17" name="Rectangle 16">
            <a:extLst>
              <a:ext uri="{FF2B5EF4-FFF2-40B4-BE49-F238E27FC236}">
                <a16:creationId xmlns:a16="http://schemas.microsoft.com/office/drawing/2014/main" id="{CC5395EB-E71C-7FD2-E879-511E934F0EF0}"/>
              </a:ext>
            </a:extLst>
          </p:cNvPr>
          <p:cNvSpPr>
            <a:spLocks noChangeAspect="1"/>
          </p:cNvSpPr>
          <p:nvPr/>
        </p:nvSpPr>
        <p:spPr>
          <a:xfrm>
            <a:off x="6196692" y="4231822"/>
            <a:ext cx="517069"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a:t>
            </a:r>
          </a:p>
        </p:txBody>
      </p:sp>
      <p:sp>
        <p:nvSpPr>
          <p:cNvPr id="18" name="Rectangle 17">
            <a:extLst>
              <a:ext uri="{FF2B5EF4-FFF2-40B4-BE49-F238E27FC236}">
                <a16:creationId xmlns:a16="http://schemas.microsoft.com/office/drawing/2014/main" id="{8FB2E886-9D00-3B40-86DE-5C3D3AEDC498}"/>
              </a:ext>
            </a:extLst>
          </p:cNvPr>
          <p:cNvSpPr/>
          <p:nvPr/>
        </p:nvSpPr>
        <p:spPr>
          <a:xfrm>
            <a:off x="4256311" y="2362198"/>
            <a:ext cx="4397831" cy="533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Player Information</a:t>
            </a:r>
          </a:p>
        </p:txBody>
      </p:sp>
      <p:sp>
        <p:nvSpPr>
          <p:cNvPr id="19" name="Rectangle 18">
            <a:extLst>
              <a:ext uri="{FF2B5EF4-FFF2-40B4-BE49-F238E27FC236}">
                <a16:creationId xmlns:a16="http://schemas.microsoft.com/office/drawing/2014/main" id="{D31D9A26-1B97-5622-397C-20447128144F}"/>
              </a:ext>
            </a:extLst>
          </p:cNvPr>
          <p:cNvSpPr/>
          <p:nvPr/>
        </p:nvSpPr>
        <p:spPr>
          <a:xfrm>
            <a:off x="1556658" y="3428992"/>
            <a:ext cx="1349827" cy="1415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cs typeface="Calibri" panose="020F0502020204030204" pitchFamily="34" charset="0"/>
              </a:rPr>
              <a:t>Value Function</a:t>
            </a:r>
          </a:p>
        </p:txBody>
      </p:sp>
    </p:spTree>
    <p:extLst>
      <p:ext uri="{BB962C8B-B14F-4D97-AF65-F5344CB8AC3E}">
        <p14:creationId xmlns:p14="http://schemas.microsoft.com/office/powerpoint/2010/main" val="823946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Let’s Focus on Buyers</a:t>
            </a:r>
            <a:endParaRPr dirty="0"/>
          </a:p>
        </p:txBody>
      </p:sp>
      <p:sp>
        <p:nvSpPr>
          <p:cNvPr id="416" name="Google Shape;416;p36"/>
          <p:cNvSpPr/>
          <p:nvPr/>
        </p:nvSpPr>
        <p:spPr>
          <a:xfrm>
            <a:off x="4970475" y="2076275"/>
            <a:ext cx="3322200" cy="490520"/>
          </a:xfrm>
          <a:prstGeom prst="rect">
            <a:avLst/>
          </a:prstGeom>
          <a:solidFill>
            <a:srgbClr val="FF939C">
              <a:alpha val="53179"/>
            </a:srgbClr>
          </a:solid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6"/>
          <p:cNvSpPr/>
          <p:nvPr/>
        </p:nvSpPr>
        <p:spPr>
          <a:xfrm>
            <a:off x="4927158" y="2485938"/>
            <a:ext cx="144000" cy="150300"/>
          </a:xfrm>
          <a:prstGeom prst="ellipse">
            <a:avLst/>
          </a:prstGeom>
          <a:solidFill>
            <a:srgbClr val="800080"/>
          </a:solidFill>
          <a:ln w="952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Google Shape;379;p31">
            <a:extLst>
              <a:ext uri="{FF2B5EF4-FFF2-40B4-BE49-F238E27FC236}">
                <a16:creationId xmlns:a16="http://schemas.microsoft.com/office/drawing/2014/main" id="{63A2F7FC-788A-5E9F-B9DA-295826BDBF57}"/>
              </a:ext>
            </a:extLst>
          </p:cNvPr>
          <p:cNvCxnSpPr>
            <a:cxnSpLocks/>
          </p:cNvCxnSpPr>
          <p:nvPr/>
        </p:nvCxnSpPr>
        <p:spPr>
          <a:xfrm flipH="1">
            <a:off x="4403374" y="1932972"/>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4" name="Google Shape;380;p31">
            <a:extLst>
              <a:ext uri="{FF2B5EF4-FFF2-40B4-BE49-F238E27FC236}">
                <a16:creationId xmlns:a16="http://schemas.microsoft.com/office/drawing/2014/main" id="{E75E7D9E-8394-8553-1586-FC86CE23AB20}"/>
              </a:ext>
            </a:extLst>
          </p:cNvPr>
          <p:cNvCxnSpPr>
            <a:cxnSpLocks/>
          </p:cNvCxnSpPr>
          <p:nvPr/>
        </p:nvCxnSpPr>
        <p:spPr>
          <a:xfrm flipH="1">
            <a:off x="4384200" y="5726677"/>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7" name="Google Shape;379;p31">
            <a:extLst>
              <a:ext uri="{FF2B5EF4-FFF2-40B4-BE49-F238E27FC236}">
                <a16:creationId xmlns:a16="http://schemas.microsoft.com/office/drawing/2014/main" id="{C3736B1C-7FE2-890D-DF85-A8883676F498}"/>
              </a:ext>
            </a:extLst>
          </p:cNvPr>
          <p:cNvCxnSpPr>
            <a:cxnSpLocks/>
          </p:cNvCxnSpPr>
          <p:nvPr/>
        </p:nvCxnSpPr>
        <p:spPr>
          <a:xfrm flipH="1">
            <a:off x="5365604" y="1932972"/>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8" name="Google Shape;379;p31">
            <a:extLst>
              <a:ext uri="{FF2B5EF4-FFF2-40B4-BE49-F238E27FC236}">
                <a16:creationId xmlns:a16="http://schemas.microsoft.com/office/drawing/2014/main" id="{78B185B4-D79E-9254-C628-460FA9591799}"/>
              </a:ext>
            </a:extLst>
          </p:cNvPr>
          <p:cNvCxnSpPr>
            <a:cxnSpLocks/>
          </p:cNvCxnSpPr>
          <p:nvPr/>
        </p:nvCxnSpPr>
        <p:spPr>
          <a:xfrm flipH="1">
            <a:off x="6306889" y="1932972"/>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9" name="Google Shape;379;p31">
            <a:extLst>
              <a:ext uri="{FF2B5EF4-FFF2-40B4-BE49-F238E27FC236}">
                <a16:creationId xmlns:a16="http://schemas.microsoft.com/office/drawing/2014/main" id="{484CC0AE-DDF5-4BE4-8287-E4EBE7AC4693}"/>
              </a:ext>
            </a:extLst>
          </p:cNvPr>
          <p:cNvCxnSpPr>
            <a:cxnSpLocks/>
          </p:cNvCxnSpPr>
          <p:nvPr/>
        </p:nvCxnSpPr>
        <p:spPr>
          <a:xfrm flipH="1">
            <a:off x="7259101" y="1918894"/>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10" name="Google Shape;379;p31">
            <a:extLst>
              <a:ext uri="{FF2B5EF4-FFF2-40B4-BE49-F238E27FC236}">
                <a16:creationId xmlns:a16="http://schemas.microsoft.com/office/drawing/2014/main" id="{D7C918B0-7D12-4AE2-B547-24BD954071EC}"/>
              </a:ext>
            </a:extLst>
          </p:cNvPr>
          <p:cNvCxnSpPr>
            <a:cxnSpLocks/>
          </p:cNvCxnSpPr>
          <p:nvPr/>
        </p:nvCxnSpPr>
        <p:spPr>
          <a:xfrm flipH="1">
            <a:off x="8203560" y="1911024"/>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11" name="Google Shape;379;p31">
            <a:extLst>
              <a:ext uri="{FF2B5EF4-FFF2-40B4-BE49-F238E27FC236}">
                <a16:creationId xmlns:a16="http://schemas.microsoft.com/office/drawing/2014/main" id="{B4221C0B-F599-1804-1E96-341E90BCE78F}"/>
              </a:ext>
            </a:extLst>
          </p:cNvPr>
          <p:cNvCxnSpPr>
            <a:cxnSpLocks/>
          </p:cNvCxnSpPr>
          <p:nvPr/>
        </p:nvCxnSpPr>
        <p:spPr>
          <a:xfrm flipH="1">
            <a:off x="4413308" y="1922339"/>
            <a:ext cx="4142322" cy="3815653"/>
          </a:xfrm>
          <a:prstGeom prst="straightConnector1">
            <a:avLst/>
          </a:prstGeom>
          <a:noFill/>
          <a:ln w="19050" cap="flat" cmpd="sng">
            <a:solidFill>
              <a:srgbClr val="82919F"/>
            </a:solidFill>
            <a:prstDash val="sysDash"/>
            <a:miter lim="800000"/>
            <a:headEnd type="none" w="sm" len="sm"/>
            <a:tailEnd type="none" w="sm" len="sm"/>
          </a:ln>
        </p:spPr>
      </p:cxnSp>
      <p:cxnSp>
        <p:nvCxnSpPr>
          <p:cNvPr id="18" name="Google Shape;380;p31">
            <a:extLst>
              <a:ext uri="{FF2B5EF4-FFF2-40B4-BE49-F238E27FC236}">
                <a16:creationId xmlns:a16="http://schemas.microsoft.com/office/drawing/2014/main" id="{43D66AD7-B467-3674-73A6-CD204BDBBDCB}"/>
              </a:ext>
            </a:extLst>
          </p:cNvPr>
          <p:cNvCxnSpPr>
            <a:cxnSpLocks/>
          </p:cNvCxnSpPr>
          <p:nvPr/>
        </p:nvCxnSpPr>
        <p:spPr>
          <a:xfrm flipH="1">
            <a:off x="4403374" y="5061507"/>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19" name="Google Shape;380;p31">
            <a:extLst>
              <a:ext uri="{FF2B5EF4-FFF2-40B4-BE49-F238E27FC236}">
                <a16:creationId xmlns:a16="http://schemas.microsoft.com/office/drawing/2014/main" id="{4783DC6A-5C2F-10E4-04EB-8734E2558566}"/>
              </a:ext>
            </a:extLst>
          </p:cNvPr>
          <p:cNvCxnSpPr>
            <a:cxnSpLocks/>
          </p:cNvCxnSpPr>
          <p:nvPr/>
        </p:nvCxnSpPr>
        <p:spPr>
          <a:xfrm flipH="1">
            <a:off x="4403374" y="4374389"/>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20" name="Google Shape;380;p31">
            <a:extLst>
              <a:ext uri="{FF2B5EF4-FFF2-40B4-BE49-F238E27FC236}">
                <a16:creationId xmlns:a16="http://schemas.microsoft.com/office/drawing/2014/main" id="{49D268A5-AFB6-8F22-2EB0-45954CE98387}"/>
              </a:ext>
            </a:extLst>
          </p:cNvPr>
          <p:cNvCxnSpPr>
            <a:cxnSpLocks/>
          </p:cNvCxnSpPr>
          <p:nvPr/>
        </p:nvCxnSpPr>
        <p:spPr>
          <a:xfrm flipH="1">
            <a:off x="4409387" y="3687271"/>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21" name="Google Shape;380;p31">
            <a:extLst>
              <a:ext uri="{FF2B5EF4-FFF2-40B4-BE49-F238E27FC236}">
                <a16:creationId xmlns:a16="http://schemas.microsoft.com/office/drawing/2014/main" id="{C0313527-04D3-398A-5D44-EBD127073FB3}"/>
              </a:ext>
            </a:extLst>
          </p:cNvPr>
          <p:cNvCxnSpPr>
            <a:cxnSpLocks/>
          </p:cNvCxnSpPr>
          <p:nvPr/>
        </p:nvCxnSpPr>
        <p:spPr>
          <a:xfrm flipH="1">
            <a:off x="4409387" y="2979656"/>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22" name="Google Shape;380;p31">
            <a:extLst>
              <a:ext uri="{FF2B5EF4-FFF2-40B4-BE49-F238E27FC236}">
                <a16:creationId xmlns:a16="http://schemas.microsoft.com/office/drawing/2014/main" id="{154E8C32-E15E-900E-B493-15CC5B65CB51}"/>
              </a:ext>
            </a:extLst>
          </p:cNvPr>
          <p:cNvCxnSpPr>
            <a:cxnSpLocks/>
          </p:cNvCxnSpPr>
          <p:nvPr/>
        </p:nvCxnSpPr>
        <p:spPr>
          <a:xfrm flipH="1">
            <a:off x="4418974" y="2279222"/>
            <a:ext cx="4173522" cy="7870"/>
          </a:xfrm>
          <a:prstGeom prst="straightConnector1">
            <a:avLst/>
          </a:prstGeom>
          <a:noFill/>
          <a:ln w="12700" cap="flat" cmpd="sng">
            <a:solidFill>
              <a:srgbClr val="B9B9B9"/>
            </a:solidFill>
            <a:prstDash val="solid"/>
            <a:miter lim="800000"/>
            <a:headEnd type="none" w="sm" len="sm"/>
            <a:tailEnd type="none" w="sm" len="sm"/>
          </a:ln>
        </p:spPr>
      </p:cxnSp>
      <p:sp>
        <p:nvSpPr>
          <p:cNvPr id="5" name="Freeform 4">
            <a:extLst>
              <a:ext uri="{FF2B5EF4-FFF2-40B4-BE49-F238E27FC236}">
                <a16:creationId xmlns:a16="http://schemas.microsoft.com/office/drawing/2014/main" id="{AA143B27-F029-65C3-2F58-50518A819832}"/>
              </a:ext>
            </a:extLst>
          </p:cNvPr>
          <p:cNvSpPr/>
          <p:nvPr/>
        </p:nvSpPr>
        <p:spPr>
          <a:xfrm>
            <a:off x="4409440" y="2306305"/>
            <a:ext cx="3688080" cy="3423935"/>
          </a:xfrm>
          <a:custGeom>
            <a:avLst/>
            <a:gdLst>
              <a:gd name="connsiteX0" fmla="*/ 0 w 3688080"/>
              <a:gd name="connsiteY0" fmla="*/ 3423935 h 3423935"/>
              <a:gd name="connsiteX1" fmla="*/ 101600 w 3688080"/>
              <a:gd name="connsiteY1" fmla="*/ 1584975 h 3423935"/>
              <a:gd name="connsiteX2" fmla="*/ 274320 w 3688080"/>
              <a:gd name="connsiteY2" fmla="*/ 609615 h 3423935"/>
              <a:gd name="connsiteX3" fmla="*/ 721360 w 3688080"/>
              <a:gd name="connsiteY3" fmla="*/ 193055 h 3423935"/>
              <a:gd name="connsiteX4" fmla="*/ 1737360 w 3688080"/>
              <a:gd name="connsiteY4" fmla="*/ 30495 h 3423935"/>
              <a:gd name="connsiteX5" fmla="*/ 3677920 w 3688080"/>
              <a:gd name="connsiteY5" fmla="*/ 15 h 3423935"/>
              <a:gd name="connsiteX6" fmla="*/ 3677920 w 3688080"/>
              <a:gd name="connsiteY6" fmla="*/ 15 h 3423935"/>
              <a:gd name="connsiteX7" fmla="*/ 3688080 w 3688080"/>
              <a:gd name="connsiteY7" fmla="*/ 20335 h 342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080" h="3423935">
                <a:moveTo>
                  <a:pt x="0" y="3423935"/>
                </a:moveTo>
                <a:cubicBezTo>
                  <a:pt x="27940" y="2738981"/>
                  <a:pt x="55880" y="2054028"/>
                  <a:pt x="101600" y="1584975"/>
                </a:cubicBezTo>
                <a:cubicBezTo>
                  <a:pt x="147320" y="1115922"/>
                  <a:pt x="171027" y="841602"/>
                  <a:pt x="274320" y="609615"/>
                </a:cubicBezTo>
                <a:cubicBezTo>
                  <a:pt x="377613" y="377628"/>
                  <a:pt x="477520" y="289575"/>
                  <a:pt x="721360" y="193055"/>
                </a:cubicBezTo>
                <a:cubicBezTo>
                  <a:pt x="965200" y="96535"/>
                  <a:pt x="1244600" y="62668"/>
                  <a:pt x="1737360" y="30495"/>
                </a:cubicBezTo>
                <a:cubicBezTo>
                  <a:pt x="2230120" y="-1678"/>
                  <a:pt x="3677920" y="15"/>
                  <a:pt x="3677920" y="15"/>
                </a:cubicBezTo>
                <a:lnTo>
                  <a:pt x="3677920" y="15"/>
                </a:lnTo>
                <a:lnTo>
                  <a:pt x="3688080" y="20335"/>
                </a:lnTo>
              </a:path>
            </a:pathLst>
          </a:custGeom>
          <a:noFill/>
          <a:ln w="3810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57748BEC-4C46-70AB-8344-98343259DC75}"/>
              </a:ext>
            </a:extLst>
          </p:cNvPr>
          <p:cNvSpPr/>
          <p:nvPr/>
        </p:nvSpPr>
        <p:spPr>
          <a:xfrm>
            <a:off x="5012474" y="2306472"/>
            <a:ext cx="3089748" cy="244582"/>
          </a:xfrm>
          <a:custGeom>
            <a:avLst/>
            <a:gdLst>
              <a:gd name="connsiteX0" fmla="*/ 0 w 3066197"/>
              <a:gd name="connsiteY0" fmla="*/ 241110 h 241110"/>
              <a:gd name="connsiteX1" fmla="*/ 450376 w 3066197"/>
              <a:gd name="connsiteY1" fmla="*/ 95534 h 241110"/>
              <a:gd name="connsiteX2" fmla="*/ 1282889 w 3066197"/>
              <a:gd name="connsiteY2" fmla="*/ 27295 h 241110"/>
              <a:gd name="connsiteX3" fmla="*/ 3066197 w 3066197"/>
              <a:gd name="connsiteY3" fmla="*/ 0 h 241110"/>
            </a:gdLst>
            <a:ahLst/>
            <a:cxnLst>
              <a:cxn ang="0">
                <a:pos x="connsiteX0" y="connsiteY0"/>
              </a:cxn>
              <a:cxn ang="0">
                <a:pos x="connsiteX1" y="connsiteY1"/>
              </a:cxn>
              <a:cxn ang="0">
                <a:pos x="connsiteX2" y="connsiteY2"/>
              </a:cxn>
              <a:cxn ang="0">
                <a:pos x="connsiteX3" y="connsiteY3"/>
              </a:cxn>
            </a:cxnLst>
            <a:rect l="l" t="t" r="r" b="b"/>
            <a:pathLst>
              <a:path w="3066197" h="241110">
                <a:moveTo>
                  <a:pt x="0" y="241110"/>
                </a:moveTo>
                <a:cubicBezTo>
                  <a:pt x="118280" y="186140"/>
                  <a:pt x="236561" y="131170"/>
                  <a:pt x="450376" y="95534"/>
                </a:cubicBezTo>
                <a:cubicBezTo>
                  <a:pt x="664191" y="59898"/>
                  <a:pt x="846919" y="43217"/>
                  <a:pt x="1282889" y="27295"/>
                </a:cubicBezTo>
                <a:cubicBezTo>
                  <a:pt x="1718859" y="11373"/>
                  <a:pt x="2392528" y="5686"/>
                  <a:pt x="3066197" y="0"/>
                </a:cubicBezTo>
              </a:path>
            </a:pathLst>
          </a:custGeom>
          <a:noFill/>
          <a:ln w="3810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4558A70-023E-591E-3ADE-B96C54027CA2}"/>
              </a:ext>
            </a:extLst>
          </p:cNvPr>
          <p:cNvSpPr txBox="1"/>
          <p:nvPr/>
        </p:nvSpPr>
        <p:spPr>
          <a:xfrm>
            <a:off x="5099345" y="5726677"/>
            <a:ext cx="532518" cy="307777"/>
          </a:xfrm>
          <a:prstGeom prst="rect">
            <a:avLst/>
          </a:prstGeom>
          <a:noFill/>
        </p:spPr>
        <p:txBody>
          <a:bodyPr wrap="none" rtlCol="0">
            <a:spAutoFit/>
          </a:bodyPr>
          <a:lstStyle/>
          <a:p>
            <a:r>
              <a:rPr lang="en-US" dirty="0"/>
              <a:t>0.25</a:t>
            </a:r>
          </a:p>
        </p:txBody>
      </p:sp>
      <p:sp>
        <p:nvSpPr>
          <p:cNvPr id="23" name="TextBox 22">
            <a:extLst>
              <a:ext uri="{FF2B5EF4-FFF2-40B4-BE49-F238E27FC236}">
                <a16:creationId xmlns:a16="http://schemas.microsoft.com/office/drawing/2014/main" id="{8DF3DC13-DA4B-7D82-C1BE-983C717AA835}"/>
              </a:ext>
            </a:extLst>
          </p:cNvPr>
          <p:cNvSpPr txBox="1"/>
          <p:nvPr/>
        </p:nvSpPr>
        <p:spPr>
          <a:xfrm>
            <a:off x="6040630" y="5717646"/>
            <a:ext cx="532518" cy="307777"/>
          </a:xfrm>
          <a:prstGeom prst="rect">
            <a:avLst/>
          </a:prstGeom>
          <a:noFill/>
        </p:spPr>
        <p:txBody>
          <a:bodyPr wrap="none" rtlCol="0">
            <a:spAutoFit/>
          </a:bodyPr>
          <a:lstStyle/>
          <a:p>
            <a:r>
              <a:rPr lang="en-US" dirty="0"/>
              <a:t>0.50</a:t>
            </a:r>
          </a:p>
        </p:txBody>
      </p:sp>
      <p:sp>
        <p:nvSpPr>
          <p:cNvPr id="24" name="TextBox 23">
            <a:extLst>
              <a:ext uri="{FF2B5EF4-FFF2-40B4-BE49-F238E27FC236}">
                <a16:creationId xmlns:a16="http://schemas.microsoft.com/office/drawing/2014/main" id="{1108A3DF-6604-E37B-D8A9-B21698484515}"/>
              </a:ext>
            </a:extLst>
          </p:cNvPr>
          <p:cNvSpPr txBox="1"/>
          <p:nvPr/>
        </p:nvSpPr>
        <p:spPr>
          <a:xfrm>
            <a:off x="6993941" y="5726677"/>
            <a:ext cx="532518" cy="307777"/>
          </a:xfrm>
          <a:prstGeom prst="rect">
            <a:avLst/>
          </a:prstGeom>
          <a:noFill/>
        </p:spPr>
        <p:txBody>
          <a:bodyPr wrap="none" rtlCol="0">
            <a:spAutoFit/>
          </a:bodyPr>
          <a:lstStyle/>
          <a:p>
            <a:r>
              <a:rPr lang="en-US" dirty="0"/>
              <a:t>0.75</a:t>
            </a:r>
          </a:p>
        </p:txBody>
      </p:sp>
      <p:sp>
        <p:nvSpPr>
          <p:cNvPr id="26" name="TextBox 25">
            <a:extLst>
              <a:ext uri="{FF2B5EF4-FFF2-40B4-BE49-F238E27FC236}">
                <a16:creationId xmlns:a16="http://schemas.microsoft.com/office/drawing/2014/main" id="{B8A3E479-191B-E016-141A-27E1B2844F27}"/>
              </a:ext>
            </a:extLst>
          </p:cNvPr>
          <p:cNvSpPr txBox="1"/>
          <p:nvPr/>
        </p:nvSpPr>
        <p:spPr>
          <a:xfrm>
            <a:off x="7934127" y="5720824"/>
            <a:ext cx="532518" cy="307777"/>
          </a:xfrm>
          <a:prstGeom prst="rect">
            <a:avLst/>
          </a:prstGeom>
          <a:noFill/>
        </p:spPr>
        <p:txBody>
          <a:bodyPr wrap="none" rtlCol="0">
            <a:spAutoFit/>
          </a:bodyPr>
          <a:lstStyle/>
          <a:p>
            <a:r>
              <a:rPr lang="en-US" dirty="0"/>
              <a:t>1.00</a:t>
            </a:r>
          </a:p>
        </p:txBody>
      </p:sp>
      <p:sp>
        <p:nvSpPr>
          <p:cNvPr id="27" name="TextBox 26">
            <a:extLst>
              <a:ext uri="{FF2B5EF4-FFF2-40B4-BE49-F238E27FC236}">
                <a16:creationId xmlns:a16="http://schemas.microsoft.com/office/drawing/2014/main" id="{A303DE4E-45A2-3E7C-9028-24BA3BF55464}"/>
              </a:ext>
            </a:extLst>
          </p:cNvPr>
          <p:cNvSpPr txBox="1"/>
          <p:nvPr/>
        </p:nvSpPr>
        <p:spPr>
          <a:xfrm>
            <a:off x="3982268" y="4926959"/>
            <a:ext cx="433132" cy="307777"/>
          </a:xfrm>
          <a:prstGeom prst="rect">
            <a:avLst/>
          </a:prstGeom>
          <a:noFill/>
        </p:spPr>
        <p:txBody>
          <a:bodyPr wrap="none" rtlCol="0">
            <a:spAutoFit/>
          </a:bodyPr>
          <a:lstStyle/>
          <a:p>
            <a:r>
              <a:rPr lang="en-US" dirty="0"/>
              <a:t>0.2</a:t>
            </a:r>
          </a:p>
        </p:txBody>
      </p:sp>
      <p:sp>
        <p:nvSpPr>
          <p:cNvPr id="28" name="TextBox 27">
            <a:extLst>
              <a:ext uri="{FF2B5EF4-FFF2-40B4-BE49-F238E27FC236}">
                <a16:creationId xmlns:a16="http://schemas.microsoft.com/office/drawing/2014/main" id="{E9FEF590-F295-2AF3-4678-8A18BC1AF628}"/>
              </a:ext>
            </a:extLst>
          </p:cNvPr>
          <p:cNvSpPr txBox="1"/>
          <p:nvPr/>
        </p:nvSpPr>
        <p:spPr>
          <a:xfrm>
            <a:off x="3982268" y="4240121"/>
            <a:ext cx="433132" cy="307777"/>
          </a:xfrm>
          <a:prstGeom prst="rect">
            <a:avLst/>
          </a:prstGeom>
          <a:noFill/>
        </p:spPr>
        <p:txBody>
          <a:bodyPr wrap="none" rtlCol="0">
            <a:spAutoFit/>
          </a:bodyPr>
          <a:lstStyle/>
          <a:p>
            <a:r>
              <a:rPr lang="en-US" dirty="0"/>
              <a:t>0.4</a:t>
            </a:r>
          </a:p>
        </p:txBody>
      </p:sp>
      <p:sp>
        <p:nvSpPr>
          <p:cNvPr id="29" name="TextBox 28">
            <a:extLst>
              <a:ext uri="{FF2B5EF4-FFF2-40B4-BE49-F238E27FC236}">
                <a16:creationId xmlns:a16="http://schemas.microsoft.com/office/drawing/2014/main" id="{8D296A71-492B-AC4E-BC76-671E116C64C5}"/>
              </a:ext>
            </a:extLst>
          </p:cNvPr>
          <p:cNvSpPr txBox="1"/>
          <p:nvPr/>
        </p:nvSpPr>
        <p:spPr>
          <a:xfrm>
            <a:off x="3982268" y="3551885"/>
            <a:ext cx="433132" cy="307777"/>
          </a:xfrm>
          <a:prstGeom prst="rect">
            <a:avLst/>
          </a:prstGeom>
          <a:noFill/>
        </p:spPr>
        <p:txBody>
          <a:bodyPr wrap="none" rtlCol="0">
            <a:spAutoFit/>
          </a:bodyPr>
          <a:lstStyle/>
          <a:p>
            <a:r>
              <a:rPr lang="en-US" dirty="0"/>
              <a:t>0.6</a:t>
            </a:r>
          </a:p>
        </p:txBody>
      </p:sp>
      <p:sp>
        <p:nvSpPr>
          <p:cNvPr id="30" name="TextBox 29">
            <a:extLst>
              <a:ext uri="{FF2B5EF4-FFF2-40B4-BE49-F238E27FC236}">
                <a16:creationId xmlns:a16="http://schemas.microsoft.com/office/drawing/2014/main" id="{BCB0F846-B9AA-0BB2-A4DA-CBC14E675C1F}"/>
              </a:ext>
            </a:extLst>
          </p:cNvPr>
          <p:cNvSpPr txBox="1"/>
          <p:nvPr/>
        </p:nvSpPr>
        <p:spPr>
          <a:xfrm>
            <a:off x="3982268" y="2852161"/>
            <a:ext cx="433132" cy="307777"/>
          </a:xfrm>
          <a:prstGeom prst="rect">
            <a:avLst/>
          </a:prstGeom>
          <a:noFill/>
        </p:spPr>
        <p:txBody>
          <a:bodyPr wrap="none" rtlCol="0">
            <a:spAutoFit/>
          </a:bodyPr>
          <a:lstStyle/>
          <a:p>
            <a:r>
              <a:rPr lang="en-US" dirty="0"/>
              <a:t>0.8</a:t>
            </a:r>
          </a:p>
        </p:txBody>
      </p:sp>
      <p:sp>
        <p:nvSpPr>
          <p:cNvPr id="31" name="TextBox 30">
            <a:extLst>
              <a:ext uri="{FF2B5EF4-FFF2-40B4-BE49-F238E27FC236}">
                <a16:creationId xmlns:a16="http://schemas.microsoft.com/office/drawing/2014/main" id="{14152C2B-6107-5F76-172A-D5085829AF14}"/>
              </a:ext>
            </a:extLst>
          </p:cNvPr>
          <p:cNvSpPr txBox="1"/>
          <p:nvPr/>
        </p:nvSpPr>
        <p:spPr>
          <a:xfrm>
            <a:off x="3982268" y="2152416"/>
            <a:ext cx="433132" cy="307777"/>
          </a:xfrm>
          <a:prstGeom prst="rect">
            <a:avLst/>
          </a:prstGeom>
          <a:noFill/>
        </p:spPr>
        <p:txBody>
          <a:bodyPr wrap="none" rtlCol="0">
            <a:spAutoFit/>
          </a:bodyPr>
          <a:lstStyle/>
          <a:p>
            <a:r>
              <a:rPr lang="en-US" dirty="0"/>
              <a:t>1.0</a:t>
            </a:r>
          </a:p>
        </p:txBody>
      </p:sp>
      <p:sp>
        <p:nvSpPr>
          <p:cNvPr id="2" name="Rectangle 1">
            <a:extLst>
              <a:ext uri="{FF2B5EF4-FFF2-40B4-BE49-F238E27FC236}">
                <a16:creationId xmlns:a16="http://schemas.microsoft.com/office/drawing/2014/main" id="{DBE7FE03-A351-838C-2E20-B644BD0CA1D6}"/>
              </a:ext>
            </a:extLst>
          </p:cNvPr>
          <p:cNvSpPr>
            <a:spLocks/>
          </p:cNvSpPr>
          <p:nvPr/>
        </p:nvSpPr>
        <p:spPr>
          <a:xfrm>
            <a:off x="11353800" y="197214"/>
            <a:ext cx="522000" cy="52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a:t>
            </a:r>
          </a:p>
        </p:txBody>
      </p:sp>
    </p:spTree>
    <p:extLst>
      <p:ext uri="{BB962C8B-B14F-4D97-AF65-F5344CB8AC3E}">
        <p14:creationId xmlns:p14="http://schemas.microsoft.com/office/powerpoint/2010/main" val="4023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Let’s Focus on Buyers</a:t>
            </a:r>
            <a:endParaRPr dirty="0"/>
          </a:p>
        </p:txBody>
      </p:sp>
      <p:cxnSp>
        <p:nvCxnSpPr>
          <p:cNvPr id="3" name="Google Shape;379;p31">
            <a:extLst>
              <a:ext uri="{FF2B5EF4-FFF2-40B4-BE49-F238E27FC236}">
                <a16:creationId xmlns:a16="http://schemas.microsoft.com/office/drawing/2014/main" id="{63A2F7FC-788A-5E9F-B9DA-295826BDBF57}"/>
              </a:ext>
            </a:extLst>
          </p:cNvPr>
          <p:cNvCxnSpPr>
            <a:cxnSpLocks/>
          </p:cNvCxnSpPr>
          <p:nvPr/>
        </p:nvCxnSpPr>
        <p:spPr>
          <a:xfrm flipH="1">
            <a:off x="4403374" y="1932972"/>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4" name="Google Shape;380;p31">
            <a:extLst>
              <a:ext uri="{FF2B5EF4-FFF2-40B4-BE49-F238E27FC236}">
                <a16:creationId xmlns:a16="http://schemas.microsoft.com/office/drawing/2014/main" id="{E75E7D9E-8394-8553-1586-FC86CE23AB20}"/>
              </a:ext>
            </a:extLst>
          </p:cNvPr>
          <p:cNvCxnSpPr>
            <a:cxnSpLocks/>
          </p:cNvCxnSpPr>
          <p:nvPr/>
        </p:nvCxnSpPr>
        <p:spPr>
          <a:xfrm flipH="1">
            <a:off x="4384200" y="5726677"/>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7" name="Google Shape;379;p31">
            <a:extLst>
              <a:ext uri="{FF2B5EF4-FFF2-40B4-BE49-F238E27FC236}">
                <a16:creationId xmlns:a16="http://schemas.microsoft.com/office/drawing/2014/main" id="{C3736B1C-7FE2-890D-DF85-A8883676F498}"/>
              </a:ext>
            </a:extLst>
          </p:cNvPr>
          <p:cNvCxnSpPr>
            <a:cxnSpLocks/>
          </p:cNvCxnSpPr>
          <p:nvPr/>
        </p:nvCxnSpPr>
        <p:spPr>
          <a:xfrm flipH="1">
            <a:off x="5365604" y="1932972"/>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8" name="Google Shape;379;p31">
            <a:extLst>
              <a:ext uri="{FF2B5EF4-FFF2-40B4-BE49-F238E27FC236}">
                <a16:creationId xmlns:a16="http://schemas.microsoft.com/office/drawing/2014/main" id="{78B185B4-D79E-9254-C628-460FA9591799}"/>
              </a:ext>
            </a:extLst>
          </p:cNvPr>
          <p:cNvCxnSpPr>
            <a:cxnSpLocks/>
          </p:cNvCxnSpPr>
          <p:nvPr/>
        </p:nvCxnSpPr>
        <p:spPr>
          <a:xfrm flipH="1">
            <a:off x="6306889" y="1932972"/>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9" name="Google Shape;379;p31">
            <a:extLst>
              <a:ext uri="{FF2B5EF4-FFF2-40B4-BE49-F238E27FC236}">
                <a16:creationId xmlns:a16="http://schemas.microsoft.com/office/drawing/2014/main" id="{484CC0AE-DDF5-4BE4-8287-E4EBE7AC4693}"/>
              </a:ext>
            </a:extLst>
          </p:cNvPr>
          <p:cNvCxnSpPr>
            <a:cxnSpLocks/>
          </p:cNvCxnSpPr>
          <p:nvPr/>
        </p:nvCxnSpPr>
        <p:spPr>
          <a:xfrm flipH="1">
            <a:off x="7259101" y="1918894"/>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10" name="Google Shape;379;p31">
            <a:extLst>
              <a:ext uri="{FF2B5EF4-FFF2-40B4-BE49-F238E27FC236}">
                <a16:creationId xmlns:a16="http://schemas.microsoft.com/office/drawing/2014/main" id="{D7C918B0-7D12-4AE2-B547-24BD954071EC}"/>
              </a:ext>
            </a:extLst>
          </p:cNvPr>
          <p:cNvCxnSpPr>
            <a:cxnSpLocks/>
          </p:cNvCxnSpPr>
          <p:nvPr/>
        </p:nvCxnSpPr>
        <p:spPr>
          <a:xfrm flipH="1">
            <a:off x="8203560" y="1911024"/>
            <a:ext cx="12026" cy="3815653"/>
          </a:xfrm>
          <a:prstGeom prst="straightConnector1">
            <a:avLst/>
          </a:prstGeom>
          <a:noFill/>
          <a:ln w="12700" cap="flat" cmpd="sng">
            <a:solidFill>
              <a:srgbClr val="B9B9B9"/>
            </a:solidFill>
            <a:prstDash val="solid"/>
            <a:miter lim="800000"/>
            <a:headEnd type="none" w="sm" len="sm"/>
            <a:tailEnd type="none" w="sm" len="sm"/>
          </a:ln>
        </p:spPr>
      </p:cxnSp>
      <p:cxnSp>
        <p:nvCxnSpPr>
          <p:cNvPr id="18" name="Google Shape;380;p31">
            <a:extLst>
              <a:ext uri="{FF2B5EF4-FFF2-40B4-BE49-F238E27FC236}">
                <a16:creationId xmlns:a16="http://schemas.microsoft.com/office/drawing/2014/main" id="{43D66AD7-B467-3674-73A6-CD204BDBBDCB}"/>
              </a:ext>
            </a:extLst>
          </p:cNvPr>
          <p:cNvCxnSpPr>
            <a:cxnSpLocks/>
          </p:cNvCxnSpPr>
          <p:nvPr/>
        </p:nvCxnSpPr>
        <p:spPr>
          <a:xfrm flipH="1">
            <a:off x="4403374" y="5061507"/>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19" name="Google Shape;380;p31">
            <a:extLst>
              <a:ext uri="{FF2B5EF4-FFF2-40B4-BE49-F238E27FC236}">
                <a16:creationId xmlns:a16="http://schemas.microsoft.com/office/drawing/2014/main" id="{4783DC6A-5C2F-10E4-04EB-8734E2558566}"/>
              </a:ext>
            </a:extLst>
          </p:cNvPr>
          <p:cNvCxnSpPr>
            <a:cxnSpLocks/>
          </p:cNvCxnSpPr>
          <p:nvPr/>
        </p:nvCxnSpPr>
        <p:spPr>
          <a:xfrm flipH="1">
            <a:off x="4403374" y="4374389"/>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20" name="Google Shape;380;p31">
            <a:extLst>
              <a:ext uri="{FF2B5EF4-FFF2-40B4-BE49-F238E27FC236}">
                <a16:creationId xmlns:a16="http://schemas.microsoft.com/office/drawing/2014/main" id="{49D268A5-AFB6-8F22-2EB0-45954CE98387}"/>
              </a:ext>
            </a:extLst>
          </p:cNvPr>
          <p:cNvCxnSpPr>
            <a:cxnSpLocks/>
          </p:cNvCxnSpPr>
          <p:nvPr/>
        </p:nvCxnSpPr>
        <p:spPr>
          <a:xfrm flipH="1">
            <a:off x="4409387" y="3687271"/>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21" name="Google Shape;380;p31">
            <a:extLst>
              <a:ext uri="{FF2B5EF4-FFF2-40B4-BE49-F238E27FC236}">
                <a16:creationId xmlns:a16="http://schemas.microsoft.com/office/drawing/2014/main" id="{C0313527-04D3-398A-5D44-EBD127073FB3}"/>
              </a:ext>
            </a:extLst>
          </p:cNvPr>
          <p:cNvCxnSpPr>
            <a:cxnSpLocks/>
          </p:cNvCxnSpPr>
          <p:nvPr/>
        </p:nvCxnSpPr>
        <p:spPr>
          <a:xfrm flipH="1">
            <a:off x="4409387" y="2979656"/>
            <a:ext cx="4173522" cy="7870"/>
          </a:xfrm>
          <a:prstGeom prst="straightConnector1">
            <a:avLst/>
          </a:prstGeom>
          <a:noFill/>
          <a:ln w="12700" cap="flat" cmpd="sng">
            <a:solidFill>
              <a:srgbClr val="B9B9B9"/>
            </a:solidFill>
            <a:prstDash val="solid"/>
            <a:miter lim="800000"/>
            <a:headEnd type="none" w="sm" len="sm"/>
            <a:tailEnd type="none" w="sm" len="sm"/>
          </a:ln>
        </p:spPr>
      </p:cxnSp>
      <p:cxnSp>
        <p:nvCxnSpPr>
          <p:cNvPr id="22" name="Google Shape;380;p31">
            <a:extLst>
              <a:ext uri="{FF2B5EF4-FFF2-40B4-BE49-F238E27FC236}">
                <a16:creationId xmlns:a16="http://schemas.microsoft.com/office/drawing/2014/main" id="{154E8C32-E15E-900E-B493-15CC5B65CB51}"/>
              </a:ext>
            </a:extLst>
          </p:cNvPr>
          <p:cNvCxnSpPr>
            <a:cxnSpLocks/>
          </p:cNvCxnSpPr>
          <p:nvPr/>
        </p:nvCxnSpPr>
        <p:spPr>
          <a:xfrm flipH="1">
            <a:off x="4418974" y="2279222"/>
            <a:ext cx="4173522" cy="7870"/>
          </a:xfrm>
          <a:prstGeom prst="straightConnector1">
            <a:avLst/>
          </a:prstGeom>
          <a:noFill/>
          <a:ln w="12700" cap="flat" cmpd="sng">
            <a:solidFill>
              <a:srgbClr val="B9B9B9"/>
            </a:solidFill>
            <a:prstDash val="solid"/>
            <a:miter lim="800000"/>
            <a:headEnd type="none" w="sm" len="sm"/>
            <a:tailEnd type="none" w="sm" len="sm"/>
          </a:ln>
        </p:spPr>
      </p:cxnSp>
      <p:sp>
        <p:nvSpPr>
          <p:cNvPr id="17" name="Freeform 16">
            <a:extLst>
              <a:ext uri="{FF2B5EF4-FFF2-40B4-BE49-F238E27FC236}">
                <a16:creationId xmlns:a16="http://schemas.microsoft.com/office/drawing/2014/main" id="{AB35B033-20C4-08AB-48A0-FDA4EFD93F71}"/>
              </a:ext>
            </a:extLst>
          </p:cNvPr>
          <p:cNvSpPr/>
          <p:nvPr/>
        </p:nvSpPr>
        <p:spPr>
          <a:xfrm>
            <a:off x="4418975" y="2488112"/>
            <a:ext cx="2812848" cy="45719"/>
          </a:xfrm>
          <a:custGeom>
            <a:avLst/>
            <a:gdLst>
              <a:gd name="connsiteX0" fmla="*/ 0 w 3066197"/>
              <a:gd name="connsiteY0" fmla="*/ 241110 h 241110"/>
              <a:gd name="connsiteX1" fmla="*/ 450376 w 3066197"/>
              <a:gd name="connsiteY1" fmla="*/ 95534 h 241110"/>
              <a:gd name="connsiteX2" fmla="*/ 1282889 w 3066197"/>
              <a:gd name="connsiteY2" fmla="*/ 27295 h 241110"/>
              <a:gd name="connsiteX3" fmla="*/ 3066197 w 3066197"/>
              <a:gd name="connsiteY3" fmla="*/ 0 h 241110"/>
            </a:gdLst>
            <a:ahLst/>
            <a:cxnLst>
              <a:cxn ang="0">
                <a:pos x="connsiteX0" y="connsiteY0"/>
              </a:cxn>
              <a:cxn ang="0">
                <a:pos x="connsiteX1" y="connsiteY1"/>
              </a:cxn>
              <a:cxn ang="0">
                <a:pos x="connsiteX2" y="connsiteY2"/>
              </a:cxn>
              <a:cxn ang="0">
                <a:pos x="connsiteX3" y="connsiteY3"/>
              </a:cxn>
            </a:cxnLst>
            <a:rect l="l" t="t" r="r" b="b"/>
            <a:pathLst>
              <a:path w="3066197" h="241110">
                <a:moveTo>
                  <a:pt x="0" y="241110"/>
                </a:moveTo>
                <a:cubicBezTo>
                  <a:pt x="118280" y="186140"/>
                  <a:pt x="236561" y="131170"/>
                  <a:pt x="450376" y="95534"/>
                </a:cubicBezTo>
                <a:cubicBezTo>
                  <a:pt x="664191" y="59898"/>
                  <a:pt x="846919" y="43217"/>
                  <a:pt x="1282889" y="27295"/>
                </a:cubicBezTo>
                <a:cubicBezTo>
                  <a:pt x="1718859" y="11373"/>
                  <a:pt x="2392528" y="5686"/>
                  <a:pt x="3066197" y="0"/>
                </a:cubicBezTo>
              </a:path>
            </a:pathLst>
          </a:custGeom>
          <a:noFill/>
          <a:ln w="3810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417;p36">
            <a:extLst>
              <a:ext uri="{FF2B5EF4-FFF2-40B4-BE49-F238E27FC236}">
                <a16:creationId xmlns:a16="http://schemas.microsoft.com/office/drawing/2014/main" id="{03F4F5D7-C702-AE35-6227-13D7FE8ACD2D}"/>
              </a:ext>
            </a:extLst>
          </p:cNvPr>
          <p:cNvSpPr/>
          <p:nvPr/>
        </p:nvSpPr>
        <p:spPr>
          <a:xfrm>
            <a:off x="4360775" y="2447790"/>
            <a:ext cx="144000" cy="150300"/>
          </a:xfrm>
          <a:prstGeom prst="ellipse">
            <a:avLst/>
          </a:prstGeom>
          <a:solidFill>
            <a:srgbClr val="800080"/>
          </a:solidFill>
          <a:ln w="952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379;p31">
            <a:extLst>
              <a:ext uri="{FF2B5EF4-FFF2-40B4-BE49-F238E27FC236}">
                <a16:creationId xmlns:a16="http://schemas.microsoft.com/office/drawing/2014/main" id="{B4221C0B-F599-1804-1E96-341E90BCE78F}"/>
              </a:ext>
            </a:extLst>
          </p:cNvPr>
          <p:cNvCxnSpPr>
            <a:cxnSpLocks/>
          </p:cNvCxnSpPr>
          <p:nvPr/>
        </p:nvCxnSpPr>
        <p:spPr>
          <a:xfrm flipH="1">
            <a:off x="4413308" y="1932972"/>
            <a:ext cx="3440372" cy="3135162"/>
          </a:xfrm>
          <a:prstGeom prst="straightConnector1">
            <a:avLst/>
          </a:prstGeom>
          <a:noFill/>
          <a:ln w="19050" cap="flat" cmpd="sng">
            <a:solidFill>
              <a:srgbClr val="82919F"/>
            </a:solidFill>
            <a:prstDash val="sysDash"/>
            <a:miter lim="800000"/>
            <a:headEnd type="none" w="sm" len="sm"/>
            <a:tailEnd type="none" w="sm" len="sm"/>
          </a:ln>
        </p:spPr>
      </p:cxnSp>
      <p:sp>
        <p:nvSpPr>
          <p:cNvPr id="28" name="TextBox 27">
            <a:extLst>
              <a:ext uri="{FF2B5EF4-FFF2-40B4-BE49-F238E27FC236}">
                <a16:creationId xmlns:a16="http://schemas.microsoft.com/office/drawing/2014/main" id="{374B0010-A4B8-6BD5-9725-E9A2FC42CE16}"/>
              </a:ext>
            </a:extLst>
          </p:cNvPr>
          <p:cNvSpPr txBox="1"/>
          <p:nvPr/>
        </p:nvSpPr>
        <p:spPr>
          <a:xfrm>
            <a:off x="5111371" y="5727686"/>
            <a:ext cx="532518" cy="307777"/>
          </a:xfrm>
          <a:prstGeom prst="rect">
            <a:avLst/>
          </a:prstGeom>
          <a:noFill/>
        </p:spPr>
        <p:txBody>
          <a:bodyPr wrap="none" rtlCol="0">
            <a:spAutoFit/>
          </a:bodyPr>
          <a:lstStyle/>
          <a:p>
            <a:r>
              <a:rPr lang="en-US" dirty="0"/>
              <a:t>0.50</a:t>
            </a:r>
          </a:p>
        </p:txBody>
      </p:sp>
      <p:sp>
        <p:nvSpPr>
          <p:cNvPr id="29" name="TextBox 28">
            <a:extLst>
              <a:ext uri="{FF2B5EF4-FFF2-40B4-BE49-F238E27FC236}">
                <a16:creationId xmlns:a16="http://schemas.microsoft.com/office/drawing/2014/main" id="{F441712D-F033-875B-DA39-5C0AC7A89BF9}"/>
              </a:ext>
            </a:extLst>
          </p:cNvPr>
          <p:cNvSpPr txBox="1"/>
          <p:nvPr/>
        </p:nvSpPr>
        <p:spPr>
          <a:xfrm>
            <a:off x="6058001" y="5715956"/>
            <a:ext cx="532518" cy="307777"/>
          </a:xfrm>
          <a:prstGeom prst="rect">
            <a:avLst/>
          </a:prstGeom>
          <a:noFill/>
        </p:spPr>
        <p:txBody>
          <a:bodyPr wrap="none" rtlCol="0">
            <a:spAutoFit/>
          </a:bodyPr>
          <a:lstStyle/>
          <a:p>
            <a:r>
              <a:rPr lang="en-US" dirty="0"/>
              <a:t>0.75</a:t>
            </a:r>
          </a:p>
        </p:txBody>
      </p:sp>
      <p:sp>
        <p:nvSpPr>
          <p:cNvPr id="30" name="TextBox 29">
            <a:extLst>
              <a:ext uri="{FF2B5EF4-FFF2-40B4-BE49-F238E27FC236}">
                <a16:creationId xmlns:a16="http://schemas.microsoft.com/office/drawing/2014/main" id="{DB0A8112-FDF2-A2A0-7CA4-7F9AEE4C151C}"/>
              </a:ext>
            </a:extLst>
          </p:cNvPr>
          <p:cNvSpPr txBox="1"/>
          <p:nvPr/>
        </p:nvSpPr>
        <p:spPr>
          <a:xfrm>
            <a:off x="7004631" y="5715956"/>
            <a:ext cx="532518" cy="307777"/>
          </a:xfrm>
          <a:prstGeom prst="rect">
            <a:avLst/>
          </a:prstGeom>
          <a:noFill/>
        </p:spPr>
        <p:txBody>
          <a:bodyPr wrap="none" rtlCol="0">
            <a:spAutoFit/>
          </a:bodyPr>
          <a:lstStyle/>
          <a:p>
            <a:r>
              <a:rPr lang="en-US" dirty="0"/>
              <a:t>1.00</a:t>
            </a:r>
          </a:p>
        </p:txBody>
      </p:sp>
      <p:sp>
        <p:nvSpPr>
          <p:cNvPr id="31" name="TextBox 30">
            <a:extLst>
              <a:ext uri="{FF2B5EF4-FFF2-40B4-BE49-F238E27FC236}">
                <a16:creationId xmlns:a16="http://schemas.microsoft.com/office/drawing/2014/main" id="{CE558BDD-52C7-A939-A16D-069A5DDBB825}"/>
              </a:ext>
            </a:extLst>
          </p:cNvPr>
          <p:cNvSpPr txBox="1"/>
          <p:nvPr/>
        </p:nvSpPr>
        <p:spPr>
          <a:xfrm>
            <a:off x="3982268" y="4926959"/>
            <a:ext cx="433132" cy="307777"/>
          </a:xfrm>
          <a:prstGeom prst="rect">
            <a:avLst/>
          </a:prstGeom>
          <a:noFill/>
        </p:spPr>
        <p:txBody>
          <a:bodyPr wrap="none" rtlCol="0">
            <a:spAutoFit/>
          </a:bodyPr>
          <a:lstStyle/>
          <a:p>
            <a:r>
              <a:rPr lang="en-US" dirty="0"/>
              <a:t>0.2</a:t>
            </a:r>
          </a:p>
        </p:txBody>
      </p:sp>
      <p:sp>
        <p:nvSpPr>
          <p:cNvPr id="32" name="TextBox 31">
            <a:extLst>
              <a:ext uri="{FF2B5EF4-FFF2-40B4-BE49-F238E27FC236}">
                <a16:creationId xmlns:a16="http://schemas.microsoft.com/office/drawing/2014/main" id="{19BB9340-C8A9-7106-5735-9BF12D456085}"/>
              </a:ext>
            </a:extLst>
          </p:cNvPr>
          <p:cNvSpPr txBox="1"/>
          <p:nvPr/>
        </p:nvSpPr>
        <p:spPr>
          <a:xfrm>
            <a:off x="3982268" y="4240121"/>
            <a:ext cx="433132" cy="307777"/>
          </a:xfrm>
          <a:prstGeom prst="rect">
            <a:avLst/>
          </a:prstGeom>
          <a:noFill/>
        </p:spPr>
        <p:txBody>
          <a:bodyPr wrap="none" rtlCol="0">
            <a:spAutoFit/>
          </a:bodyPr>
          <a:lstStyle/>
          <a:p>
            <a:r>
              <a:rPr lang="en-US" dirty="0"/>
              <a:t>0.4</a:t>
            </a:r>
          </a:p>
        </p:txBody>
      </p:sp>
      <p:sp>
        <p:nvSpPr>
          <p:cNvPr id="33" name="TextBox 32">
            <a:extLst>
              <a:ext uri="{FF2B5EF4-FFF2-40B4-BE49-F238E27FC236}">
                <a16:creationId xmlns:a16="http://schemas.microsoft.com/office/drawing/2014/main" id="{2D6AAC08-E76F-F32F-C0FB-9028AAFB188B}"/>
              </a:ext>
            </a:extLst>
          </p:cNvPr>
          <p:cNvSpPr txBox="1"/>
          <p:nvPr/>
        </p:nvSpPr>
        <p:spPr>
          <a:xfrm>
            <a:off x="3982268" y="3551885"/>
            <a:ext cx="433132" cy="307777"/>
          </a:xfrm>
          <a:prstGeom prst="rect">
            <a:avLst/>
          </a:prstGeom>
          <a:noFill/>
        </p:spPr>
        <p:txBody>
          <a:bodyPr wrap="none" rtlCol="0">
            <a:spAutoFit/>
          </a:bodyPr>
          <a:lstStyle/>
          <a:p>
            <a:r>
              <a:rPr lang="en-US" dirty="0"/>
              <a:t>0.6</a:t>
            </a:r>
          </a:p>
        </p:txBody>
      </p:sp>
      <p:sp>
        <p:nvSpPr>
          <p:cNvPr id="34" name="TextBox 33">
            <a:extLst>
              <a:ext uri="{FF2B5EF4-FFF2-40B4-BE49-F238E27FC236}">
                <a16:creationId xmlns:a16="http://schemas.microsoft.com/office/drawing/2014/main" id="{A216E3A3-F812-11F4-83AB-F759384E57AC}"/>
              </a:ext>
            </a:extLst>
          </p:cNvPr>
          <p:cNvSpPr txBox="1"/>
          <p:nvPr/>
        </p:nvSpPr>
        <p:spPr>
          <a:xfrm>
            <a:off x="3982268" y="2852161"/>
            <a:ext cx="433132" cy="307777"/>
          </a:xfrm>
          <a:prstGeom prst="rect">
            <a:avLst/>
          </a:prstGeom>
          <a:noFill/>
        </p:spPr>
        <p:txBody>
          <a:bodyPr wrap="none" rtlCol="0">
            <a:spAutoFit/>
          </a:bodyPr>
          <a:lstStyle/>
          <a:p>
            <a:r>
              <a:rPr lang="en-US" dirty="0"/>
              <a:t>0.8</a:t>
            </a:r>
          </a:p>
        </p:txBody>
      </p:sp>
      <p:sp>
        <p:nvSpPr>
          <p:cNvPr id="35" name="TextBox 34">
            <a:extLst>
              <a:ext uri="{FF2B5EF4-FFF2-40B4-BE49-F238E27FC236}">
                <a16:creationId xmlns:a16="http://schemas.microsoft.com/office/drawing/2014/main" id="{D3F6A7B2-AE88-E552-66FB-D8D1FA7839F0}"/>
              </a:ext>
            </a:extLst>
          </p:cNvPr>
          <p:cNvSpPr txBox="1"/>
          <p:nvPr/>
        </p:nvSpPr>
        <p:spPr>
          <a:xfrm>
            <a:off x="3982268" y="2152416"/>
            <a:ext cx="433132" cy="307777"/>
          </a:xfrm>
          <a:prstGeom prst="rect">
            <a:avLst/>
          </a:prstGeom>
          <a:noFill/>
        </p:spPr>
        <p:txBody>
          <a:bodyPr wrap="none" rtlCol="0">
            <a:spAutoFit/>
          </a:bodyPr>
          <a:lstStyle/>
          <a:p>
            <a:r>
              <a:rPr lang="en-US" dirty="0"/>
              <a:t>1.0</a:t>
            </a:r>
          </a:p>
        </p:txBody>
      </p:sp>
      <p:sp>
        <p:nvSpPr>
          <p:cNvPr id="2" name="Rectangle 1">
            <a:extLst>
              <a:ext uri="{FF2B5EF4-FFF2-40B4-BE49-F238E27FC236}">
                <a16:creationId xmlns:a16="http://schemas.microsoft.com/office/drawing/2014/main" id="{210DD636-0F50-A627-1303-02228CFEFE5D}"/>
              </a:ext>
            </a:extLst>
          </p:cNvPr>
          <p:cNvSpPr>
            <a:spLocks/>
          </p:cNvSpPr>
          <p:nvPr/>
        </p:nvSpPr>
        <p:spPr>
          <a:xfrm>
            <a:off x="11353800" y="197214"/>
            <a:ext cx="522000" cy="52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a:t>
            </a:r>
          </a:p>
        </p:txBody>
      </p:sp>
    </p:spTree>
    <p:extLst>
      <p:ext uri="{BB962C8B-B14F-4D97-AF65-F5344CB8AC3E}">
        <p14:creationId xmlns:p14="http://schemas.microsoft.com/office/powerpoint/2010/main" val="270783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Should we Balance Utility and Revenue?</a:t>
            </a:r>
            <a:endParaRPr/>
          </a:p>
        </p:txBody>
      </p:sp>
      <p:pic>
        <p:nvPicPr>
          <p:cNvPr id="432" name="Google Shape;432;p38"/>
          <p:cNvPicPr preferRelativeResize="0"/>
          <p:nvPr/>
        </p:nvPicPr>
        <p:blipFill rotWithShape="1">
          <a:blip r:embed="rId3">
            <a:alphaModFix/>
          </a:blip>
          <a:srcRect b="2248"/>
          <a:stretch/>
        </p:blipFill>
        <p:spPr>
          <a:xfrm>
            <a:off x="3291275" y="3660600"/>
            <a:ext cx="5609448" cy="3094624"/>
          </a:xfrm>
          <a:prstGeom prst="rect">
            <a:avLst/>
          </a:prstGeom>
          <a:noFill/>
          <a:ln>
            <a:noFill/>
          </a:ln>
        </p:spPr>
      </p:pic>
      <mc:AlternateContent xmlns:mc="http://schemas.openxmlformats.org/markup-compatibility/2006" xmlns:a14="http://schemas.microsoft.com/office/drawing/2010/main">
        <mc:Choice Requires="a14">
          <p:sp>
            <p:nvSpPr>
              <p:cNvPr id="433" name="Google Shape;433;p3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Char char="•"/>
                </a:pPr>
                <a:r>
                  <a:rPr lang="en-US" dirty="0"/>
                  <a:t>Explicitly model the trade-off by having </a:t>
                </a:r>
                <a:r>
                  <a:rPr lang="en-US" b="1" dirty="0">
                    <a:solidFill>
                      <a:schemeClr val="accent5"/>
                    </a:solidFill>
                  </a:rPr>
                  <a:t>retention</a:t>
                </a:r>
                <a:r>
                  <a:rPr lang="en-US" dirty="0"/>
                  <a:t> (probability players stay in the game) </a:t>
                </a:r>
                <a:r>
                  <a:rPr lang="en-US" b="1" dirty="0">
                    <a:solidFill>
                      <a:schemeClr val="accent5"/>
                    </a:solidFill>
                  </a:rPr>
                  <a:t>depend on the utility</a:t>
                </a:r>
                <a:r>
                  <a:rPr lang="en-US" dirty="0">
                    <a:solidFill>
                      <a:schemeClr val="accent5"/>
                    </a:solidFill>
                  </a:rPr>
                  <a:t> </a:t>
                </a:r>
                <a:r>
                  <a:rPr lang="en-US" dirty="0"/>
                  <a:t>they achieve.</a:t>
                </a:r>
              </a:p>
              <a:p>
                <a:pPr indent="-406400">
                  <a:spcBef>
                    <a:spcPts val="0"/>
                  </a:spcBef>
                  <a:buSzPts val="2800"/>
                </a:pPr>
                <a:endParaRPr lang="en-US" dirty="0"/>
              </a:p>
              <a:p>
                <a:pPr indent="-406400">
                  <a:spcBef>
                    <a:spcPts val="0"/>
                  </a:spcBef>
                  <a:buSzPts val="2800"/>
                </a:pPr>
                <a:r>
                  <a:rPr lang="en-US" dirty="0"/>
                  <a:t>At every round, each player </a:t>
                </a:r>
                <a14:m>
                  <m:oMath xmlns:m="http://schemas.openxmlformats.org/officeDocument/2006/math">
                    <m:r>
                      <a:rPr lang="en-US" i="1" dirty="0">
                        <a:latin typeface="Cambria Math" panose="02040503050406030204" pitchFamily="18" charset="0"/>
                      </a:rPr>
                      <m:t>𝑖</m:t>
                    </m:r>
                    <m:r>
                      <a:rPr lang="en-US" i="1" dirty="0">
                        <a:latin typeface="Cambria Math" panose="02040503050406030204" pitchFamily="18" charset="0"/>
                      </a:rPr>
                      <m:t> </m:t>
                    </m:r>
                  </m:oMath>
                </a14:m>
                <a:r>
                  <a:rPr lang="en-US" dirty="0"/>
                  <a:t>draws some </a:t>
                </a:r>
                <a:r>
                  <a:rPr lang="en-US" b="1" dirty="0">
                    <a:solidFill>
                      <a:schemeClr val="accent5"/>
                    </a:solidFill>
                  </a:rPr>
                  <a:t>outside option </a:t>
                </a:r>
                <a14:m>
                  <m:oMath xmlns:m="http://schemas.openxmlformats.org/officeDocument/2006/math">
                    <m:r>
                      <a:rPr lang="en-US" b="0" i="1" smtClean="0">
                        <a:solidFill>
                          <a:schemeClr val="tx1"/>
                        </a:solidFill>
                        <a:latin typeface="Cambria Math" panose="02040503050406030204" pitchFamily="18" charset="0"/>
                      </a:rPr>
                      <m:t>𝑟</m:t>
                    </m:r>
                  </m:oMath>
                </a14:m>
                <a:r>
                  <a:rPr lang="en-US" b="1" dirty="0">
                    <a:solidFill>
                      <a:schemeClr val="accent5"/>
                    </a:solidFill>
                  </a:rPr>
                  <a:t> </a:t>
                </a:r>
                <a:r>
                  <a:rPr lang="en-US" dirty="0"/>
                  <a:t>where </a:t>
                </a:r>
                <a14:m>
                  <m:oMath xmlns:m="http://schemas.openxmlformats.org/officeDocument/2006/math">
                    <m:sSub>
                      <m:sSubPr>
                        <m:ctrlPr>
                          <a:rPr lang="ar-AE" i="1">
                            <a:latin typeface="Cambria Math" panose="02040503050406030204" pitchFamily="18" charset="0"/>
                            <a:ea typeface="Cambria Math" panose="02040503050406030204" pitchFamily="18" charset="0"/>
                          </a:rPr>
                        </m:ctrlPr>
                      </m:sSubPr>
                      <m:e>
                        <m:r>
                          <a:rPr lang="ar-AE" i="1">
                            <a:latin typeface="Cambria Math" panose="02040503050406030204" pitchFamily="18" charset="0"/>
                            <a:ea typeface="Cambria Math" panose="02040503050406030204" pitchFamily="18" charset="0"/>
                          </a:rPr>
                          <m:t>𝐹</m:t>
                        </m:r>
                      </m:e>
                      <m:sub>
                        <m:r>
                          <a:rPr lang="ar-AE" i="1">
                            <a:latin typeface="Cambria Math" panose="02040503050406030204" pitchFamily="18" charset="0"/>
                            <a:ea typeface="Cambria Math" panose="02040503050406030204" pitchFamily="18" charset="0"/>
                          </a:rPr>
                          <m:t>𝑟</m:t>
                        </m:r>
                      </m:sub>
                    </m:sSub>
                    <m:d>
                      <m:dPr>
                        <m:ctrlPr>
                          <a:rPr lang="ar-AE" i="1">
                            <a:latin typeface="Cambria Math" panose="02040503050406030204" pitchFamily="18" charset="0"/>
                            <a:ea typeface="Cambria Math" panose="02040503050406030204" pitchFamily="18" charset="0"/>
                          </a:rPr>
                        </m:ctrlPr>
                      </m:dPr>
                      <m:e>
                        <m:r>
                          <a:rPr lang="ar-AE" i="1">
                            <a:latin typeface="Cambria Math" panose="02040503050406030204" pitchFamily="18" charset="0"/>
                            <a:ea typeface="Cambria Math" panose="02040503050406030204" pitchFamily="18" charset="0"/>
                          </a:rPr>
                          <m:t>𝑢𝑡𝑖</m:t>
                        </m:r>
                        <m:sSub>
                          <m:sSubPr>
                            <m:ctrlPr>
                              <a:rPr lang="ar-AE" i="1">
                                <a:latin typeface="Cambria Math" panose="02040503050406030204" pitchFamily="18" charset="0"/>
                                <a:ea typeface="Cambria Math" panose="02040503050406030204" pitchFamily="18" charset="0"/>
                              </a:rPr>
                            </m:ctrlPr>
                          </m:sSubPr>
                          <m:e>
                            <m:r>
                              <a:rPr lang="ar-AE" i="1">
                                <a:latin typeface="Cambria Math" panose="02040503050406030204" pitchFamily="18" charset="0"/>
                                <a:ea typeface="Cambria Math" panose="02040503050406030204" pitchFamily="18" charset="0"/>
                              </a:rPr>
                              <m:t>𝑙</m:t>
                            </m:r>
                          </m:e>
                          <m:sub>
                            <m:r>
                              <a:rPr lang="ar-AE" i="1">
                                <a:latin typeface="Cambria Math" panose="02040503050406030204" pitchFamily="18" charset="0"/>
                                <a:ea typeface="Cambria Math" panose="02040503050406030204" pitchFamily="18" charset="0"/>
                              </a:rPr>
                              <m:t>𝑖</m:t>
                            </m:r>
                          </m:sub>
                        </m:sSub>
                      </m:e>
                    </m:d>
                  </m:oMath>
                </a14:m>
                <a:r>
                  <a:rPr lang="ar-AE" dirty="0"/>
                  <a:t> </a:t>
                </a:r>
                <a:r>
                  <a:rPr lang="en-US" dirty="0"/>
                  <a:t>describes their retention probability</a:t>
                </a:r>
              </a:p>
              <a:p>
                <a:pPr marL="457200" lvl="0" indent="-406400" algn="l" rtl="0">
                  <a:lnSpc>
                    <a:spcPct val="90000"/>
                  </a:lnSpc>
                  <a:spcBef>
                    <a:spcPts val="0"/>
                  </a:spcBef>
                  <a:spcAft>
                    <a:spcPts val="0"/>
                  </a:spcAft>
                  <a:buSzPts val="2800"/>
                  <a:buChar char="•"/>
                </a:pPr>
                <a:endParaRPr dirty="0"/>
              </a:p>
              <a:p>
                <a:pPr marL="0" lvl="0" indent="0" algn="l" rtl="0">
                  <a:lnSpc>
                    <a:spcPct val="90000"/>
                  </a:lnSpc>
                  <a:spcBef>
                    <a:spcPts val="0"/>
                  </a:spcBef>
                  <a:spcAft>
                    <a:spcPts val="0"/>
                  </a:spcAft>
                  <a:buNone/>
                </a:pPr>
                <a:endParaRPr dirty="0"/>
              </a:p>
            </p:txBody>
          </p:sp>
        </mc:Choice>
        <mc:Fallback xmlns="">
          <p:sp>
            <p:nvSpPr>
              <p:cNvPr id="433" name="Google Shape;433;p38"/>
              <p:cNvSpPr txBox="1">
                <a:spLocks noGrp="1" noRot="1" noChangeAspect="1" noMove="1" noResize="1" noEditPoints="1" noAdjustHandles="1" noChangeArrowheads="1" noChangeShapeType="1" noTextEdit="1"/>
              </p:cNvSpPr>
              <p:nvPr>
                <p:ph type="body" idx="1"/>
              </p:nvPr>
            </p:nvSpPr>
            <p:spPr>
              <a:xfrm>
                <a:off x="838200" y="1825625"/>
                <a:ext cx="10515600" cy="4351200"/>
              </a:xfrm>
              <a:prstGeom prst="rect">
                <a:avLst/>
              </a:prstGeom>
              <a:blipFill>
                <a:blip r:embed="rId4"/>
                <a:stretch>
                  <a:fillRect l="-603" t="-2326"/>
                </a:stretch>
              </a:blipFill>
              <a:ln>
                <a:noFill/>
              </a:ln>
            </p:spPr>
            <p:txBody>
              <a:bodyPr/>
              <a:lstStyle/>
              <a:p>
                <a:r>
                  <a:rPr lang="en-US">
                    <a:noFill/>
                  </a:rPr>
                  <a:t> </a:t>
                </a:r>
              </a:p>
            </p:txBody>
          </p:sp>
        </mc:Fallback>
      </mc:AlternateContent>
      <p:pic>
        <p:nvPicPr>
          <p:cNvPr id="434" name="Google Shape;434;p38"/>
          <p:cNvPicPr preferRelativeResize="0"/>
          <p:nvPr/>
        </p:nvPicPr>
        <p:blipFill rotWithShape="1">
          <a:blip r:embed="rId5">
            <a:alphaModFix/>
          </a:blip>
          <a:srcRect l="59593" t="68854" r="4629"/>
          <a:stretch/>
        </p:blipFill>
        <p:spPr>
          <a:xfrm>
            <a:off x="4841875" y="4754200"/>
            <a:ext cx="412500" cy="359100"/>
          </a:xfrm>
          <a:prstGeom prst="roundRect">
            <a:avLst>
              <a:gd name="adj" fmla="val 16667"/>
            </a:avLst>
          </a:prstGeom>
          <a:noFill/>
          <a:ln>
            <a:noFill/>
          </a:ln>
        </p:spPr>
      </p:pic>
      <p:pic>
        <p:nvPicPr>
          <p:cNvPr id="435" name="Google Shape;435;p38"/>
          <p:cNvPicPr preferRelativeResize="0"/>
          <p:nvPr/>
        </p:nvPicPr>
        <p:blipFill>
          <a:blip r:embed="rId5">
            <a:alphaModFix/>
          </a:blip>
          <a:stretch>
            <a:fillRect/>
          </a:stretch>
        </p:blipFill>
        <p:spPr>
          <a:xfrm>
            <a:off x="4154875" y="3960400"/>
            <a:ext cx="1152900" cy="1152900"/>
          </a:xfrm>
          <a:prstGeom prst="ellipse">
            <a:avLst/>
          </a:prstGeom>
          <a:noFill/>
          <a:ln>
            <a:noFill/>
          </a:ln>
        </p:spPr>
      </p:pic>
      <p:pic>
        <p:nvPicPr>
          <p:cNvPr id="436" name="Google Shape;436;p38"/>
          <p:cNvPicPr preferRelativeResize="0"/>
          <p:nvPr/>
        </p:nvPicPr>
        <p:blipFill rotWithShape="1">
          <a:blip r:embed="rId6">
            <a:alphaModFix/>
          </a:blip>
          <a:srcRect l="12582" r="10227"/>
          <a:stretch/>
        </p:blipFill>
        <p:spPr>
          <a:xfrm>
            <a:off x="7081075" y="4034905"/>
            <a:ext cx="1152900" cy="1168200"/>
          </a:xfrm>
          <a:prstGeom prst="ellipse">
            <a:avLst/>
          </a:prstGeom>
          <a:noFill/>
          <a:ln>
            <a:noFill/>
          </a:ln>
        </p:spPr>
      </p:pic>
      <p:sp>
        <p:nvSpPr>
          <p:cNvPr id="2" name="Rectangle 1">
            <a:extLst>
              <a:ext uri="{FF2B5EF4-FFF2-40B4-BE49-F238E27FC236}">
                <a16:creationId xmlns:a16="http://schemas.microsoft.com/office/drawing/2014/main" id="{84DAD383-DB24-0BBF-462E-34BE0E46EE31}"/>
              </a:ext>
            </a:extLst>
          </p:cNvPr>
          <p:cNvSpPr>
            <a:spLocks/>
          </p:cNvSpPr>
          <p:nvPr/>
        </p:nvSpPr>
        <p:spPr>
          <a:xfrm>
            <a:off x="11353800" y="197214"/>
            <a:ext cx="522000" cy="52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How Should we Balance Utility and Revenue?</a:t>
            </a:r>
            <a:endParaRPr dirty="0"/>
          </a:p>
        </p:txBody>
      </p:sp>
      <mc:AlternateContent xmlns:mc="http://schemas.openxmlformats.org/markup-compatibility/2006">
        <mc:Choice xmlns:a14="http://schemas.microsoft.com/office/drawing/2010/main" Requires="a14">
          <p:sp>
            <p:nvSpPr>
              <p:cNvPr id="443" name="Google Shape;443;p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Char char="•"/>
                </a:pPr>
                <a:r>
                  <a:rPr lang="en-US" dirty="0"/>
                  <a:t>Explicitly model the trade-off by having </a:t>
                </a:r>
                <a:r>
                  <a:rPr lang="en-US" b="1" dirty="0">
                    <a:solidFill>
                      <a:schemeClr val="accent5"/>
                    </a:solidFill>
                  </a:rPr>
                  <a:t>retention</a:t>
                </a:r>
                <a:r>
                  <a:rPr lang="en-US" dirty="0"/>
                  <a:t> (probability players stay in the game) </a:t>
                </a:r>
                <a:r>
                  <a:rPr lang="en-US" b="1" dirty="0">
                    <a:solidFill>
                      <a:schemeClr val="accent5"/>
                    </a:solidFill>
                  </a:rPr>
                  <a:t>depend on the utility </a:t>
                </a:r>
                <a:r>
                  <a:rPr lang="en-US" dirty="0"/>
                  <a:t>they achieve.</a:t>
                </a:r>
              </a:p>
              <a:p>
                <a:pPr marL="0" lvl="0" indent="0" algn="l" rtl="0">
                  <a:lnSpc>
                    <a:spcPct val="90000"/>
                  </a:lnSpc>
                  <a:spcBef>
                    <a:spcPts val="0"/>
                  </a:spcBef>
                  <a:spcAft>
                    <a:spcPts val="0"/>
                  </a:spcAft>
                  <a:buNone/>
                </a:pPr>
                <a:endParaRPr lang="en-US" dirty="0"/>
              </a:p>
              <a:p>
                <a:pPr lvl="0" indent="-406400">
                  <a:spcBef>
                    <a:spcPts val="0"/>
                  </a:spcBef>
                  <a:buSzPts val="2800"/>
                </a:pPr>
                <a:r>
                  <a:rPr lang="en-US" dirty="0"/>
                  <a:t>At every round, each player </a:t>
                </a:r>
                <a14:m>
                  <m:oMath xmlns:m="http://schemas.openxmlformats.org/officeDocument/2006/math">
                    <m:r>
                      <a:rPr lang="en-US" i="1" dirty="0">
                        <a:latin typeface="Cambria Math" panose="02040503050406030204" pitchFamily="18" charset="0"/>
                      </a:rPr>
                      <m:t>𝑖</m:t>
                    </m:r>
                    <m:r>
                      <a:rPr lang="en-US" i="1" dirty="0">
                        <a:latin typeface="Cambria Math" panose="02040503050406030204" pitchFamily="18" charset="0"/>
                      </a:rPr>
                      <m:t> </m:t>
                    </m:r>
                  </m:oMath>
                </a14:m>
                <a:r>
                  <a:rPr lang="en-US" dirty="0"/>
                  <a:t>draws some </a:t>
                </a:r>
                <a:r>
                  <a:rPr lang="en-US" b="1" dirty="0">
                    <a:solidFill>
                      <a:schemeClr val="accent5"/>
                    </a:solidFill>
                  </a:rPr>
                  <a:t>outside option </a:t>
                </a:r>
                <a14:m>
                  <m:oMath xmlns:m="http://schemas.openxmlformats.org/officeDocument/2006/math">
                    <m:r>
                      <a:rPr lang="en-US" b="0" i="1" smtClean="0">
                        <a:solidFill>
                          <a:schemeClr val="tx1"/>
                        </a:solidFill>
                        <a:latin typeface="Cambria Math" panose="02040503050406030204" pitchFamily="18" charset="0"/>
                      </a:rPr>
                      <m:t>𝑟</m:t>
                    </m:r>
                  </m:oMath>
                </a14:m>
                <a:r>
                  <a:rPr lang="en-US" b="1" dirty="0">
                    <a:solidFill>
                      <a:schemeClr val="accent5"/>
                    </a:solidFill>
                  </a:rPr>
                  <a:t> </a:t>
                </a:r>
                <a:r>
                  <a:rPr lang="en-US" dirty="0"/>
                  <a:t>where </a:t>
                </a:r>
                <a14:m>
                  <m:oMath xmlns:m="http://schemas.openxmlformats.org/officeDocument/2006/math">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𝐹</m:t>
                        </m:r>
                      </m:e>
                      <m:sub>
                        <m:r>
                          <a:rPr lang="en-CA" i="1">
                            <a:latin typeface="Cambria Math" panose="02040503050406030204" pitchFamily="18" charset="0"/>
                            <a:ea typeface="Cambria Math" panose="02040503050406030204" pitchFamily="18" charset="0"/>
                          </a:rPr>
                          <m:t>𝑟</m:t>
                        </m:r>
                      </m:sub>
                    </m:sSub>
                    <m:d>
                      <m:dPr>
                        <m:ctrlPr>
                          <a:rPr lang="en-CA" i="1">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𝑢𝑡𝑖</m:t>
                        </m:r>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𝑙</m:t>
                            </m:r>
                          </m:e>
                          <m:sub>
                            <m:r>
                              <a:rPr lang="en-CA" i="1">
                                <a:latin typeface="Cambria Math" panose="02040503050406030204" pitchFamily="18" charset="0"/>
                                <a:ea typeface="Cambria Math" panose="02040503050406030204" pitchFamily="18" charset="0"/>
                              </a:rPr>
                              <m:t>𝑖</m:t>
                            </m:r>
                          </m:sub>
                        </m:sSub>
                      </m:e>
                    </m:d>
                  </m:oMath>
                </a14:m>
                <a:r>
                  <a:rPr lang="en-CA" dirty="0"/>
                  <a:t> describes their retention probability</a:t>
                </a:r>
              </a:p>
              <a:p>
                <a:pPr lvl="0" indent="-406400">
                  <a:spcBef>
                    <a:spcPts val="0"/>
                  </a:spcBef>
                  <a:buSzPts val="2800"/>
                </a:pPr>
                <a:endParaRPr lang="en-CA" dirty="0"/>
              </a:p>
              <a:p>
                <a:pPr lvl="0" indent="-406400">
                  <a:spcBef>
                    <a:spcPts val="0"/>
                  </a:spcBef>
                  <a:buSzPts val="2800"/>
                </a:pPr>
                <a:r>
                  <a:rPr lang="en-CA" dirty="0">
                    <a:solidFill>
                      <a:schemeClr val="tx1"/>
                    </a:solidFill>
                  </a:rPr>
                  <a:t>Once</a:t>
                </a:r>
                <a:r>
                  <a:rPr lang="en-CA" dirty="0"/>
                  <a:t>, </a:t>
                </a:r>
                <a:r>
                  <a:rPr lang="en-CA" b="1" dirty="0">
                    <a:solidFill>
                      <a:schemeClr val="accent5"/>
                    </a:solidFill>
                  </a:rPr>
                  <a:t>at the beginning of the game</a:t>
                </a:r>
                <a:r>
                  <a:rPr lang="en-CA" dirty="0"/>
                  <a:t>, each player </a:t>
                </a:r>
                <a14:m>
                  <m:oMath xmlns:m="http://schemas.openxmlformats.org/officeDocument/2006/math">
                    <m:r>
                      <a:rPr lang="en-US" i="1" dirty="0" smtClean="0">
                        <a:latin typeface="Cambria Math" panose="02040503050406030204" pitchFamily="18" charset="0"/>
                      </a:rPr>
                      <m:t>𝑖</m:t>
                    </m:r>
                  </m:oMath>
                </a14:m>
                <a:r>
                  <a:rPr lang="en-CA" dirty="0"/>
                  <a:t> draws their </a:t>
                </a:r>
                <a:r>
                  <a:rPr lang="en-CA" b="1" dirty="0">
                    <a:solidFill>
                      <a:schemeClr val="accent5"/>
                    </a:solidFill>
                  </a:rPr>
                  <a:t>type</a:t>
                </a:r>
                <a:r>
                  <a:rPr lang="en-CA" dirty="0"/>
                  <a:t> </a:t>
                </a:r>
                <a:endParaRPr dirty="0"/>
              </a:p>
            </p:txBody>
          </p:sp>
        </mc:Choice>
        <mc:Fallback>
          <p:sp>
            <p:nvSpPr>
              <p:cNvPr id="443" name="Google Shape;443;p39"/>
              <p:cNvSpPr txBox="1">
                <a:spLocks noGrp="1" noRot="1" noChangeAspect="1" noMove="1" noResize="1" noEditPoints="1" noAdjustHandles="1" noChangeArrowheads="1" noChangeShapeType="1" noTextEdit="1"/>
              </p:cNvSpPr>
              <p:nvPr>
                <p:ph type="body" idx="1"/>
              </p:nvPr>
            </p:nvSpPr>
            <p:spPr>
              <a:xfrm>
                <a:off x="838200" y="1825625"/>
                <a:ext cx="10515600" cy="4351200"/>
              </a:xfrm>
              <a:prstGeom prst="rect">
                <a:avLst/>
              </a:prstGeom>
              <a:blipFill>
                <a:blip r:embed="rId3"/>
                <a:stretch>
                  <a:fillRect l="-603" t="-232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074B8DD-CC51-55F6-A977-047CEF840B6A}"/>
                  </a:ext>
                </a:extLst>
              </p:cNvPr>
              <p:cNvSpPr txBox="1"/>
              <p:nvPr/>
            </p:nvSpPr>
            <p:spPr>
              <a:xfrm>
                <a:off x="1323351" y="4703782"/>
                <a:ext cx="9545298" cy="1603324"/>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ea typeface="Cambria Math" panose="02040503050406030204" pitchFamily="18" charset="0"/>
                        </a:rPr>
                        <m:t>ℛ</m:t>
                      </m:r>
                      <m:r>
                        <a:rPr lang="en-CA" sz="3600" b="0" i="1" smtClean="0">
                          <a:latin typeface="Cambria Math" panose="02040503050406030204" pitchFamily="18" charset="0"/>
                        </a:rPr>
                        <m:t>= </m:t>
                      </m:r>
                      <m:nary>
                        <m:naryPr>
                          <m:chr m:val="∑"/>
                          <m:ctrlPr>
                            <a:rPr lang="en-CA" sz="3600" b="0" i="1" smtClean="0">
                              <a:latin typeface="Cambria Math" panose="02040503050406030204" pitchFamily="18" charset="0"/>
                            </a:rPr>
                          </m:ctrlPr>
                        </m:naryPr>
                        <m:sub>
                          <m:r>
                            <m:rPr>
                              <m:brk m:alnAt="23"/>
                            </m:rPr>
                            <a:rPr lang="en-CA" sz="3600" b="0" i="1" smtClean="0">
                              <a:latin typeface="Cambria Math" panose="02040503050406030204" pitchFamily="18" charset="0"/>
                            </a:rPr>
                            <m:t>𝑖</m:t>
                          </m:r>
                          <m:r>
                            <a:rPr lang="en-CA" sz="3600" b="0" i="1" smtClean="0">
                              <a:latin typeface="Cambria Math" panose="02040503050406030204" pitchFamily="18" charset="0"/>
                            </a:rPr>
                            <m:t>=0</m:t>
                          </m:r>
                        </m:sub>
                        <m:sup>
                          <m:r>
                            <a:rPr lang="en-CA" sz="3600" b="0" i="1" smtClean="0">
                              <a:latin typeface="Cambria Math" panose="02040503050406030204" pitchFamily="18" charset="0"/>
                              <a:ea typeface="Cambria Math" panose="02040503050406030204" pitchFamily="18" charset="0"/>
                            </a:rPr>
                            <m:t>∞</m:t>
                          </m:r>
                        </m:sup>
                        <m:e>
                          <m:sSup>
                            <m:sSupPr>
                              <m:ctrlPr>
                                <a:rPr lang="en-CA" sz="3600" b="0" i="1" smtClean="0">
                                  <a:latin typeface="Cambria Math" panose="02040503050406030204" pitchFamily="18" charset="0"/>
                                  <a:ea typeface="Cambria Math" panose="02040503050406030204" pitchFamily="18" charset="0"/>
                                </a:rPr>
                              </m:ctrlPr>
                            </m:sSupPr>
                            <m:e>
                              <m:d>
                                <m:dPr>
                                  <m:begChr m:val="["/>
                                  <m:endChr m:val="]"/>
                                  <m:ctrlPr>
                                    <a:rPr lang="en-CA" sz="3600" b="0" i="1" smtClean="0">
                                      <a:latin typeface="Cambria Math" panose="02040503050406030204" pitchFamily="18" charset="0"/>
                                      <a:ea typeface="Cambria Math" panose="02040503050406030204" pitchFamily="18" charset="0"/>
                                    </a:rPr>
                                  </m:ctrlPr>
                                </m:dPr>
                                <m:e>
                                  <m:r>
                                    <a:rPr lang="en-CA" sz="3600" b="0" i="1" smtClean="0">
                                      <a:latin typeface="Cambria Math" panose="02040503050406030204" pitchFamily="18" charset="0"/>
                                      <a:ea typeface="Cambria Math" panose="02040503050406030204" pitchFamily="18" charset="0"/>
                                    </a:rPr>
                                    <m:t>𝛽</m:t>
                                  </m:r>
                                  <m:sSub>
                                    <m:sSubPr>
                                      <m:ctrlPr>
                                        <a:rPr lang="en-CA" sz="3600" i="1">
                                          <a:latin typeface="Cambria Math" panose="02040503050406030204" pitchFamily="18" charset="0"/>
                                          <a:ea typeface="Cambria Math" panose="02040503050406030204" pitchFamily="18" charset="0"/>
                                        </a:rPr>
                                      </m:ctrlPr>
                                    </m:sSubPr>
                                    <m:e>
                                      <m:r>
                                        <a:rPr lang="en-CA" sz="3600" i="1">
                                          <a:latin typeface="Cambria Math" panose="02040503050406030204" pitchFamily="18" charset="0"/>
                                          <a:ea typeface="Cambria Math" panose="02040503050406030204" pitchFamily="18" charset="0"/>
                                        </a:rPr>
                                        <m:t>𝐹</m:t>
                                      </m:r>
                                    </m:e>
                                    <m:sub>
                                      <m:r>
                                        <a:rPr lang="en-CA" sz="3600" i="1">
                                          <a:latin typeface="Cambria Math" panose="02040503050406030204" pitchFamily="18" charset="0"/>
                                          <a:ea typeface="Cambria Math" panose="02040503050406030204" pitchFamily="18" charset="0"/>
                                        </a:rPr>
                                        <m:t>𝑟</m:t>
                                      </m:r>
                                    </m:sub>
                                  </m:sSub>
                                  <m:d>
                                    <m:dPr>
                                      <m:ctrlPr>
                                        <a:rPr lang="en-CA" sz="3600" b="0" i="1" smtClean="0">
                                          <a:latin typeface="Cambria Math" panose="02040503050406030204" pitchFamily="18" charset="0"/>
                                          <a:ea typeface="Cambria Math" panose="02040503050406030204" pitchFamily="18" charset="0"/>
                                        </a:rPr>
                                      </m:ctrlPr>
                                    </m:dPr>
                                    <m:e>
                                      <m:r>
                                        <a:rPr lang="en-CA" sz="3600" b="0" i="1" smtClean="0">
                                          <a:latin typeface="Cambria Math" panose="02040503050406030204" pitchFamily="18" charset="0"/>
                                          <a:ea typeface="Cambria Math" panose="02040503050406030204" pitchFamily="18" charset="0"/>
                                        </a:rPr>
                                        <m:t>𝑣</m:t>
                                      </m:r>
                                      <m:r>
                                        <a:rPr lang="en-CA" sz="3600" b="0" i="1" smtClean="0">
                                          <a:latin typeface="Cambria Math" panose="02040503050406030204" pitchFamily="18" charset="0"/>
                                          <a:ea typeface="Cambria Math" panose="02040503050406030204" pitchFamily="18" charset="0"/>
                                        </a:rPr>
                                        <m:t>−</m:t>
                                      </m:r>
                                      <m:sSub>
                                        <m:sSubPr>
                                          <m:ctrlPr>
                                            <a:rPr lang="en-CA" sz="3600" b="0" i="1" smtClean="0">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𝑝</m:t>
                                          </m:r>
                                        </m:e>
                                        <m:sub>
                                          <m:r>
                                            <a:rPr lang="en-CA" sz="3600" b="0" i="1" smtClean="0">
                                              <a:latin typeface="Cambria Math" panose="02040503050406030204" pitchFamily="18" charset="0"/>
                                              <a:ea typeface="Cambria Math" panose="02040503050406030204" pitchFamily="18" charset="0"/>
                                            </a:rPr>
                                            <m:t>𝑖</m:t>
                                          </m:r>
                                        </m:sub>
                                      </m:sSub>
                                    </m:e>
                                  </m:d>
                                </m:e>
                              </m:d>
                            </m:e>
                            <m:sup>
                              <m:r>
                                <a:rPr lang="en-CA" sz="3600" b="0" i="1" smtClean="0">
                                  <a:latin typeface="Cambria Math" panose="02040503050406030204" pitchFamily="18" charset="0"/>
                                  <a:ea typeface="Cambria Math" panose="02040503050406030204" pitchFamily="18" charset="0"/>
                                </a:rPr>
                                <m:t>𝑖</m:t>
                              </m:r>
                            </m:sup>
                          </m:sSup>
                          <m:r>
                            <a:rPr lang="en-CA" sz="3600" b="0" i="1" smtClean="0">
                              <a:latin typeface="Cambria Math" panose="02040503050406030204" pitchFamily="18" charset="0"/>
                              <a:ea typeface="Cambria Math" panose="02040503050406030204" pitchFamily="18" charset="0"/>
                            </a:rPr>
                            <m:t>∙</m:t>
                          </m:r>
                          <m:sSub>
                            <m:sSubPr>
                              <m:ctrlPr>
                                <a:rPr lang="en-CA" sz="3600" b="0" i="1" smtClean="0">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𝑝</m:t>
                              </m:r>
                            </m:e>
                            <m:sub>
                              <m:r>
                                <a:rPr lang="en-CA" sz="3600" b="0" i="1" smtClean="0">
                                  <a:latin typeface="Cambria Math" panose="02040503050406030204" pitchFamily="18" charset="0"/>
                                  <a:ea typeface="Cambria Math" panose="02040503050406030204" pitchFamily="18" charset="0"/>
                                </a:rPr>
                                <m:t>𝑖</m:t>
                              </m:r>
                            </m:sub>
                          </m:sSub>
                          <m:d>
                            <m:dPr>
                              <m:ctrlPr>
                                <a:rPr lang="en-CA" sz="3600" i="1">
                                  <a:latin typeface="Cambria Math" panose="02040503050406030204" pitchFamily="18" charset="0"/>
                                </a:rPr>
                              </m:ctrlPr>
                            </m:dPr>
                            <m:e>
                              <m:r>
                                <a:rPr lang="en-CA" sz="3600" i="1">
                                  <a:latin typeface="Cambria Math" panose="02040503050406030204" pitchFamily="18" charset="0"/>
                                </a:rPr>
                                <m:t>1−</m:t>
                              </m:r>
                              <m:sSub>
                                <m:sSubPr>
                                  <m:ctrlPr>
                                    <a:rPr lang="en-CA" sz="3600" i="1">
                                      <a:latin typeface="Cambria Math" panose="02040503050406030204" pitchFamily="18" charset="0"/>
                                    </a:rPr>
                                  </m:ctrlPr>
                                </m:sSubPr>
                                <m:e>
                                  <m:r>
                                    <a:rPr lang="en-CA" sz="3600" i="1">
                                      <a:latin typeface="Cambria Math" panose="02040503050406030204" pitchFamily="18" charset="0"/>
                                    </a:rPr>
                                    <m:t>𝐹</m:t>
                                  </m:r>
                                </m:e>
                                <m:sub>
                                  <m:r>
                                    <a:rPr lang="en-CA" sz="3600" i="1">
                                      <a:latin typeface="Cambria Math" panose="02040503050406030204" pitchFamily="18" charset="0"/>
                                    </a:rPr>
                                    <m:t>1−</m:t>
                                  </m:r>
                                  <m:r>
                                    <a:rPr lang="en-CA" sz="3600" i="1">
                                      <a:latin typeface="Cambria Math" panose="02040503050406030204" pitchFamily="18" charset="0"/>
                                      <a:ea typeface="Cambria Math" panose="02040503050406030204" pitchFamily="18" charset="0"/>
                                    </a:rPr>
                                    <m:t>𝛾</m:t>
                                  </m:r>
                                </m:sub>
                              </m:sSub>
                              <m:d>
                                <m:dPr>
                                  <m:ctrlPr>
                                    <a:rPr lang="en-CA" sz="3600" i="1">
                                      <a:latin typeface="Cambria Math" panose="02040503050406030204" pitchFamily="18" charset="0"/>
                                    </a:rPr>
                                  </m:ctrlPr>
                                </m:dPr>
                                <m:e>
                                  <m:f>
                                    <m:fPr>
                                      <m:type m:val="skw"/>
                                      <m:ctrlPr>
                                        <a:rPr lang="en-CA" sz="3600" i="1">
                                          <a:latin typeface="Cambria Math" panose="02040503050406030204" pitchFamily="18" charset="0"/>
                                        </a:rPr>
                                      </m:ctrlPr>
                                    </m:fPr>
                                    <m:num>
                                      <m:sSub>
                                        <m:sSubPr>
                                          <m:ctrlPr>
                                            <a:rPr lang="en-CA" sz="3600" b="0" i="1" smtClean="0">
                                              <a:latin typeface="Cambria Math" panose="02040503050406030204" pitchFamily="18" charset="0"/>
                                            </a:rPr>
                                          </m:ctrlPr>
                                        </m:sSubPr>
                                        <m:e>
                                          <m:r>
                                            <a:rPr lang="en-CA" sz="3600" i="1">
                                              <a:latin typeface="Cambria Math" panose="02040503050406030204" pitchFamily="18" charset="0"/>
                                            </a:rPr>
                                            <m:t>𝑝</m:t>
                                          </m:r>
                                        </m:e>
                                        <m:sub>
                                          <m:r>
                                            <a:rPr lang="en-CA" sz="3600" b="0" i="1" smtClean="0">
                                              <a:latin typeface="Cambria Math" panose="02040503050406030204" pitchFamily="18" charset="0"/>
                                            </a:rPr>
                                            <m:t>𝑖</m:t>
                                          </m:r>
                                        </m:sub>
                                      </m:sSub>
                                    </m:num>
                                    <m:den>
                                      <m:r>
                                        <a:rPr lang="en-CA" sz="3600" i="1">
                                          <a:latin typeface="Cambria Math" panose="02040503050406030204" pitchFamily="18" charset="0"/>
                                        </a:rPr>
                                        <m:t>𝑣</m:t>
                                      </m:r>
                                    </m:den>
                                  </m:f>
                                </m:e>
                              </m:d>
                            </m:e>
                          </m:d>
                        </m:e>
                      </m:nary>
                    </m:oMath>
                  </m:oMathPara>
                </a14:m>
                <a:endParaRPr lang="en-US" sz="3600" dirty="0"/>
              </a:p>
            </p:txBody>
          </p:sp>
        </mc:Choice>
        <mc:Fallback xmlns="">
          <p:sp>
            <p:nvSpPr>
              <p:cNvPr id="2" name="TextBox 1">
                <a:extLst>
                  <a:ext uri="{FF2B5EF4-FFF2-40B4-BE49-F238E27FC236}">
                    <a16:creationId xmlns:a16="http://schemas.microsoft.com/office/drawing/2014/main" id="{D074B8DD-CC51-55F6-A977-047CEF840B6A}"/>
                  </a:ext>
                </a:extLst>
              </p:cNvPr>
              <p:cNvSpPr txBox="1">
                <a:spLocks noRot="1" noChangeAspect="1" noMove="1" noResize="1" noEditPoints="1" noAdjustHandles="1" noChangeArrowheads="1" noChangeShapeType="1" noTextEdit="1"/>
              </p:cNvSpPr>
              <p:nvPr/>
            </p:nvSpPr>
            <p:spPr>
              <a:xfrm>
                <a:off x="1323351" y="4703782"/>
                <a:ext cx="9545298" cy="1603324"/>
              </a:xfrm>
              <a:prstGeom prst="rect">
                <a:avLst/>
              </a:prstGeom>
              <a:blipFill>
                <a:blip r:embed="rId4"/>
                <a:stretch>
                  <a:fillRect l="-2261" t="-111811" b="-17007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481033B-30CE-DECF-F9DA-F055A7579C5D}"/>
              </a:ext>
            </a:extLst>
          </p:cNvPr>
          <p:cNvSpPr>
            <a:spLocks noChangeAspect="1"/>
          </p:cNvSpPr>
          <p:nvPr/>
        </p:nvSpPr>
        <p:spPr>
          <a:xfrm>
            <a:off x="10719708" y="197214"/>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3073827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Optimal Pricing</a:t>
            </a:r>
            <a:endParaRPr dirty="0"/>
          </a:p>
        </p:txBody>
      </p:sp>
      <p:sp>
        <p:nvSpPr>
          <p:cNvPr id="3" name="Text Placeholder 2">
            <a:extLst>
              <a:ext uri="{FF2B5EF4-FFF2-40B4-BE49-F238E27FC236}">
                <a16:creationId xmlns:a16="http://schemas.microsoft.com/office/drawing/2014/main" id="{E0DC0521-308E-5844-6466-EC9699273396}"/>
              </a:ext>
            </a:extLst>
          </p:cNvPr>
          <p:cNvSpPr>
            <a:spLocks noGrp="1"/>
          </p:cNvSpPr>
          <p:nvPr>
            <p:ph type="body" idx="1"/>
          </p:nvPr>
        </p:nvSpPr>
        <p:spPr/>
        <p:txBody>
          <a:bodyPr/>
          <a:lstStyle/>
          <a:p>
            <a:pPr marL="457200" lvl="0" indent="-406400" algn="l" rtl="0">
              <a:spcBef>
                <a:spcPts val="1000"/>
              </a:spcBef>
              <a:spcAft>
                <a:spcPts val="0"/>
              </a:spcAft>
              <a:buSzPts val="2800"/>
              <a:buChar char="•"/>
            </a:pPr>
            <a:endParaRPr lang="en-CA" dirty="0"/>
          </a:p>
          <a:p>
            <a:pPr marL="457200" lvl="0" indent="-406400" algn="l" rtl="0">
              <a:spcBef>
                <a:spcPts val="1000"/>
              </a:spcBef>
              <a:spcAft>
                <a:spcPts val="0"/>
              </a:spcAft>
              <a:buSzPts val="2800"/>
              <a:buChar char="•"/>
            </a:pPr>
            <a:r>
              <a:rPr lang="en-CA" dirty="0"/>
              <a:t>We could try to </a:t>
            </a:r>
            <a:r>
              <a:rPr lang="en-CA" b="1" dirty="0">
                <a:solidFill>
                  <a:schemeClr val="accent5"/>
                </a:solidFill>
              </a:rPr>
              <a:t>optimize</a:t>
            </a:r>
            <a:r>
              <a:rPr lang="en-CA" dirty="0"/>
              <a:t> the sequence of prices directly, but this doesn’t give us a lot of </a:t>
            </a:r>
            <a:r>
              <a:rPr lang="en-CA" b="1" dirty="0">
                <a:solidFill>
                  <a:schemeClr val="accent5"/>
                </a:solidFill>
              </a:rPr>
              <a:t>insight</a:t>
            </a:r>
          </a:p>
          <a:p>
            <a:pPr marL="0" lvl="0" indent="0" algn="l" rtl="0">
              <a:spcBef>
                <a:spcPts val="1000"/>
              </a:spcBef>
              <a:spcAft>
                <a:spcPts val="0"/>
              </a:spcAft>
              <a:buNone/>
            </a:pPr>
            <a:endParaRPr lang="en-CA" dirty="0"/>
          </a:p>
          <a:p>
            <a:pPr marL="457200" lvl="0" indent="-406400" algn="l" rtl="0">
              <a:spcBef>
                <a:spcPts val="1000"/>
              </a:spcBef>
              <a:spcAft>
                <a:spcPts val="0"/>
              </a:spcAft>
              <a:buSzPts val="2800"/>
              <a:buChar char="•"/>
            </a:pPr>
            <a:r>
              <a:rPr lang="en-CA" dirty="0"/>
              <a:t>Is there something </a:t>
            </a:r>
            <a:r>
              <a:rPr lang="en-CA" b="1" dirty="0">
                <a:solidFill>
                  <a:schemeClr val="accent5"/>
                </a:solidFill>
              </a:rPr>
              <a:t>simpler</a:t>
            </a:r>
            <a:r>
              <a:rPr lang="en-CA" dirty="0"/>
              <a:t> that achieves a constant fraction of the same performance? </a:t>
            </a:r>
          </a:p>
          <a:p>
            <a:endParaRPr lang="en-US" dirty="0"/>
          </a:p>
        </p:txBody>
      </p:sp>
      <p:sp>
        <p:nvSpPr>
          <p:cNvPr id="5" name="Rectangle 4">
            <a:extLst>
              <a:ext uri="{FF2B5EF4-FFF2-40B4-BE49-F238E27FC236}">
                <a16:creationId xmlns:a16="http://schemas.microsoft.com/office/drawing/2014/main" id="{109E2C17-B465-95BE-A916-5091106683B3}"/>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4202254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oogle Shape;373;p31">
            <a:extLst>
              <a:ext uri="{FF2B5EF4-FFF2-40B4-BE49-F238E27FC236}">
                <a16:creationId xmlns:a16="http://schemas.microsoft.com/office/drawing/2014/main" id="{9C5F5036-F2E4-B8F3-D8F2-41DCFAFCACB8}"/>
              </a:ext>
            </a:extLst>
          </p:cNvPr>
          <p:cNvCxnSpPr>
            <a:cxnSpLocks/>
          </p:cNvCxnSpPr>
          <p:nvPr/>
        </p:nvCxnSpPr>
        <p:spPr>
          <a:xfrm flipV="1">
            <a:off x="1899003" y="3217762"/>
            <a:ext cx="2082688" cy="2037494"/>
          </a:xfrm>
          <a:prstGeom prst="straightConnector1">
            <a:avLst/>
          </a:prstGeom>
          <a:noFill/>
          <a:ln w="38100" cap="flat" cmpd="sng">
            <a:solidFill>
              <a:schemeClr val="accent1"/>
            </a:solidFill>
            <a:prstDash val="solid"/>
            <a:round/>
            <a:headEnd type="none" w="med" len="med"/>
            <a:tailEnd type="none" w="med" len="med"/>
          </a:ln>
        </p:spPr>
      </p:cxnSp>
      <p:sp>
        <p:nvSpPr>
          <p:cNvPr id="33" name="Pie 32">
            <a:extLst>
              <a:ext uri="{FF2B5EF4-FFF2-40B4-BE49-F238E27FC236}">
                <a16:creationId xmlns:a16="http://schemas.microsoft.com/office/drawing/2014/main" id="{B6C055A0-4E16-7F4E-43F7-CAC31F26B38D}"/>
              </a:ext>
            </a:extLst>
          </p:cNvPr>
          <p:cNvSpPr/>
          <p:nvPr/>
        </p:nvSpPr>
        <p:spPr>
          <a:xfrm rot="10800000">
            <a:off x="5653863" y="3111290"/>
            <a:ext cx="4459334" cy="4296033"/>
          </a:xfrm>
          <a:prstGeom prst="pie">
            <a:avLst>
              <a:gd name="adj1" fmla="val 5411072"/>
              <a:gd name="adj2" fmla="val 1080239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1626AD-AD9E-A9EC-7A5F-83559C9C2AD8}"/>
                  </a:ext>
                </a:extLst>
              </p:cNvPr>
              <p:cNvSpPr txBox="1"/>
              <p:nvPr/>
            </p:nvSpPr>
            <p:spPr>
              <a:xfrm>
                <a:off x="1366766" y="3867177"/>
                <a:ext cx="47545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ℛ</m:t>
                          </m:r>
                        </m:e>
                        <m:sub>
                          <m:r>
                            <a:rPr lang="en-CA" sz="2400" b="0" i="1" smtClean="0">
                              <a:latin typeface="Cambria Math" panose="02040503050406030204" pitchFamily="18" charset="0"/>
                              <a:ea typeface="Cambria Math" panose="02040503050406030204" pitchFamily="18" charset="0"/>
                            </a:rPr>
                            <m:t>𝑘</m:t>
                          </m:r>
                        </m:sub>
                      </m:sSub>
                    </m:oMath>
                  </m:oMathPara>
                </a14:m>
                <a:endParaRPr lang="en-US" sz="2400" dirty="0"/>
              </a:p>
            </p:txBody>
          </p:sp>
        </mc:Choice>
        <mc:Fallback xmlns="">
          <p:sp>
            <p:nvSpPr>
              <p:cNvPr id="8" name="TextBox 7">
                <a:extLst>
                  <a:ext uri="{FF2B5EF4-FFF2-40B4-BE49-F238E27FC236}">
                    <a16:creationId xmlns:a16="http://schemas.microsoft.com/office/drawing/2014/main" id="{6D1626AD-AD9E-A9EC-7A5F-83559C9C2AD8}"/>
                  </a:ext>
                </a:extLst>
              </p:cNvPr>
              <p:cNvSpPr txBox="1">
                <a:spLocks noRot="1" noChangeAspect="1" noMove="1" noResize="1" noEditPoints="1" noAdjustHandles="1" noChangeArrowheads="1" noChangeShapeType="1" noTextEdit="1"/>
              </p:cNvSpPr>
              <p:nvPr/>
            </p:nvSpPr>
            <p:spPr>
              <a:xfrm>
                <a:off x="1366766" y="3867177"/>
                <a:ext cx="475450" cy="369332"/>
              </a:xfrm>
              <a:prstGeom prst="rect">
                <a:avLst/>
              </a:prstGeom>
              <a:blipFill>
                <a:blip r:embed="rId2"/>
                <a:stretch>
                  <a:fillRect l="-13158" r="-5263"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FB4036-78EB-F59C-BDE5-A36370E46308}"/>
                  </a:ext>
                </a:extLst>
              </p:cNvPr>
              <p:cNvSpPr txBox="1"/>
              <p:nvPr/>
            </p:nvSpPr>
            <p:spPr>
              <a:xfrm>
                <a:off x="2935739" y="5253971"/>
                <a:ext cx="2602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𝑝</m:t>
                      </m:r>
                    </m:oMath>
                  </m:oMathPara>
                </a14:m>
                <a:endParaRPr lang="en-US" sz="2400" dirty="0"/>
              </a:p>
            </p:txBody>
          </p:sp>
        </mc:Choice>
        <mc:Fallback xmlns="">
          <p:sp>
            <p:nvSpPr>
              <p:cNvPr id="9" name="TextBox 8">
                <a:extLst>
                  <a:ext uri="{FF2B5EF4-FFF2-40B4-BE49-F238E27FC236}">
                    <a16:creationId xmlns:a16="http://schemas.microsoft.com/office/drawing/2014/main" id="{91FB4036-78EB-F59C-BDE5-A36370E46308}"/>
                  </a:ext>
                </a:extLst>
              </p:cNvPr>
              <p:cNvSpPr txBox="1">
                <a:spLocks noRot="1" noChangeAspect="1" noMove="1" noResize="1" noEditPoints="1" noAdjustHandles="1" noChangeArrowheads="1" noChangeShapeType="1" noTextEdit="1"/>
              </p:cNvSpPr>
              <p:nvPr/>
            </p:nvSpPr>
            <p:spPr>
              <a:xfrm>
                <a:off x="2935739" y="5253971"/>
                <a:ext cx="260263" cy="369332"/>
              </a:xfrm>
              <a:prstGeom prst="rect">
                <a:avLst/>
              </a:prstGeom>
              <a:blipFill>
                <a:blip r:embed="rId3"/>
                <a:stretch>
                  <a:fillRect l="-23810" r="-23810" b="-23333"/>
                </a:stretch>
              </a:blipFill>
            </p:spPr>
            <p:txBody>
              <a:bodyPr/>
              <a:lstStyle/>
              <a:p>
                <a:r>
                  <a:rPr lang="en-US">
                    <a:noFill/>
                  </a:rPr>
                  <a:t> </a:t>
                </a:r>
              </a:p>
            </p:txBody>
          </p:sp>
        </mc:Fallback>
      </mc:AlternateContent>
      <p:cxnSp>
        <p:nvCxnSpPr>
          <p:cNvPr id="5" name="Google Shape;273;p25">
            <a:extLst>
              <a:ext uri="{FF2B5EF4-FFF2-40B4-BE49-F238E27FC236}">
                <a16:creationId xmlns:a16="http://schemas.microsoft.com/office/drawing/2014/main" id="{D1C9CAE5-9874-4341-7DF7-92254C5F6256}"/>
              </a:ext>
            </a:extLst>
          </p:cNvPr>
          <p:cNvCxnSpPr>
            <a:cxnSpLocks/>
          </p:cNvCxnSpPr>
          <p:nvPr/>
        </p:nvCxnSpPr>
        <p:spPr>
          <a:xfrm flipH="1">
            <a:off x="1889859" y="5250380"/>
            <a:ext cx="2386344" cy="1"/>
          </a:xfrm>
          <a:prstGeom prst="straightConnector1">
            <a:avLst/>
          </a:prstGeom>
          <a:noFill/>
          <a:ln w="38100" cap="flat" cmpd="sng">
            <a:solidFill>
              <a:schemeClr val="dk1"/>
            </a:solidFill>
            <a:prstDash val="solid"/>
            <a:miter lim="800000"/>
            <a:headEnd type="none" w="sm" len="sm"/>
            <a:tailEnd type="none" w="sm" len="sm"/>
          </a:ln>
        </p:spPr>
      </p:cxnSp>
      <p:cxnSp>
        <p:nvCxnSpPr>
          <p:cNvPr id="4" name="Google Shape;272;p25">
            <a:extLst>
              <a:ext uri="{FF2B5EF4-FFF2-40B4-BE49-F238E27FC236}">
                <a16:creationId xmlns:a16="http://schemas.microsoft.com/office/drawing/2014/main" id="{3C685450-2878-B20C-13EA-6AC046B1A567}"/>
              </a:ext>
            </a:extLst>
          </p:cNvPr>
          <p:cNvCxnSpPr>
            <a:cxnSpLocks/>
          </p:cNvCxnSpPr>
          <p:nvPr/>
        </p:nvCxnSpPr>
        <p:spPr>
          <a:xfrm>
            <a:off x="1903307" y="2948280"/>
            <a:ext cx="0" cy="23161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81A13F2-97E5-343F-BFFD-F452EEF87788}"/>
                  </a:ext>
                </a:extLst>
              </p:cNvPr>
              <p:cNvSpPr txBox="1"/>
              <p:nvPr/>
            </p:nvSpPr>
            <p:spPr>
              <a:xfrm>
                <a:off x="8959800" y="5264401"/>
                <a:ext cx="2602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𝑝</m:t>
                      </m:r>
                    </m:oMath>
                  </m:oMathPara>
                </a14:m>
                <a:endParaRPr lang="en-US" sz="2400" dirty="0"/>
              </a:p>
            </p:txBody>
          </p:sp>
        </mc:Choice>
        <mc:Fallback xmlns="">
          <p:sp>
            <p:nvSpPr>
              <p:cNvPr id="29" name="TextBox 28">
                <a:extLst>
                  <a:ext uri="{FF2B5EF4-FFF2-40B4-BE49-F238E27FC236}">
                    <a16:creationId xmlns:a16="http://schemas.microsoft.com/office/drawing/2014/main" id="{981A13F2-97E5-343F-BFFD-F452EEF87788}"/>
                  </a:ext>
                </a:extLst>
              </p:cNvPr>
              <p:cNvSpPr txBox="1">
                <a:spLocks noRot="1" noChangeAspect="1" noMove="1" noResize="1" noEditPoints="1" noAdjustHandles="1" noChangeArrowheads="1" noChangeShapeType="1" noTextEdit="1"/>
              </p:cNvSpPr>
              <p:nvPr/>
            </p:nvSpPr>
            <p:spPr>
              <a:xfrm>
                <a:off x="8959800" y="5264401"/>
                <a:ext cx="260263" cy="369332"/>
              </a:xfrm>
              <a:prstGeom prst="rect">
                <a:avLst/>
              </a:prstGeom>
              <a:blipFill>
                <a:blip r:embed="rId4"/>
                <a:stretch>
                  <a:fillRect l="-23810" r="-23810" b="-23333"/>
                </a:stretch>
              </a:blipFill>
            </p:spPr>
            <p:txBody>
              <a:bodyPr/>
              <a:lstStyle/>
              <a:p>
                <a:r>
                  <a:rPr lang="en-US">
                    <a:noFill/>
                  </a:rPr>
                  <a:t> </a:t>
                </a:r>
              </a:p>
            </p:txBody>
          </p:sp>
        </mc:Fallback>
      </mc:AlternateContent>
      <p:cxnSp>
        <p:nvCxnSpPr>
          <p:cNvPr id="31" name="Google Shape;273;p25">
            <a:extLst>
              <a:ext uri="{FF2B5EF4-FFF2-40B4-BE49-F238E27FC236}">
                <a16:creationId xmlns:a16="http://schemas.microsoft.com/office/drawing/2014/main" id="{419EF2CE-DD2E-0665-15C5-5014C7C4E4BE}"/>
              </a:ext>
            </a:extLst>
          </p:cNvPr>
          <p:cNvCxnSpPr>
            <a:cxnSpLocks/>
          </p:cNvCxnSpPr>
          <p:nvPr/>
        </p:nvCxnSpPr>
        <p:spPr>
          <a:xfrm flipH="1">
            <a:off x="7874799" y="5264401"/>
            <a:ext cx="2386344" cy="1"/>
          </a:xfrm>
          <a:prstGeom prst="straightConnector1">
            <a:avLst/>
          </a:prstGeom>
          <a:noFill/>
          <a:ln w="38100" cap="flat" cmpd="sng">
            <a:solidFill>
              <a:schemeClr val="dk1"/>
            </a:solidFill>
            <a:prstDash val="solid"/>
            <a:miter lim="800000"/>
            <a:headEnd type="none" w="sm" len="sm"/>
            <a:tailEnd type="none" w="sm" len="sm"/>
          </a:ln>
        </p:spPr>
      </p:cxnSp>
      <p:cxnSp>
        <p:nvCxnSpPr>
          <p:cNvPr id="32" name="Google Shape;272;p25">
            <a:extLst>
              <a:ext uri="{FF2B5EF4-FFF2-40B4-BE49-F238E27FC236}">
                <a16:creationId xmlns:a16="http://schemas.microsoft.com/office/drawing/2014/main" id="{0059F537-C391-74CF-01E9-A9D17E9415D9}"/>
              </a:ext>
            </a:extLst>
          </p:cNvPr>
          <p:cNvCxnSpPr>
            <a:cxnSpLocks/>
          </p:cNvCxnSpPr>
          <p:nvPr/>
        </p:nvCxnSpPr>
        <p:spPr>
          <a:xfrm>
            <a:off x="7888247" y="2962301"/>
            <a:ext cx="0" cy="23161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EEC6B13-EABF-A469-2082-D4551935FC0B}"/>
                  </a:ext>
                </a:extLst>
              </p:cNvPr>
              <p:cNvSpPr txBox="1"/>
              <p:nvPr/>
            </p:nvSpPr>
            <p:spPr>
              <a:xfrm>
                <a:off x="6697384" y="3875358"/>
                <a:ext cx="112700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400" i="1" smtClean="0">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𝐹</m:t>
                          </m:r>
                        </m:e>
                        <m:sub>
                          <m:r>
                            <a:rPr lang="en-CA" sz="2400" i="1">
                              <a:latin typeface="Cambria Math" panose="02040503050406030204" pitchFamily="18" charset="0"/>
                              <a:ea typeface="Cambria Math" panose="02040503050406030204" pitchFamily="18" charset="0"/>
                            </a:rPr>
                            <m:t>𝑟</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𝑢𝑡𝑖𝑙</m:t>
                      </m:r>
                      <m:r>
                        <a:rPr lang="en-CA" sz="2400" i="1">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35" name="TextBox 34">
                <a:extLst>
                  <a:ext uri="{FF2B5EF4-FFF2-40B4-BE49-F238E27FC236}">
                    <a16:creationId xmlns:a16="http://schemas.microsoft.com/office/drawing/2014/main" id="{1EEC6B13-EABF-A469-2082-D4551935FC0B}"/>
                  </a:ext>
                </a:extLst>
              </p:cNvPr>
              <p:cNvSpPr txBox="1">
                <a:spLocks noRot="1" noChangeAspect="1" noMove="1" noResize="1" noEditPoints="1" noAdjustHandles="1" noChangeArrowheads="1" noChangeShapeType="1" noTextEdit="1"/>
              </p:cNvSpPr>
              <p:nvPr/>
            </p:nvSpPr>
            <p:spPr>
              <a:xfrm>
                <a:off x="6697384" y="3875358"/>
                <a:ext cx="1127008" cy="461665"/>
              </a:xfrm>
              <a:prstGeom prst="rect">
                <a:avLst/>
              </a:prstGeom>
              <a:blipFill>
                <a:blip r:embed="rId5"/>
                <a:stretch>
                  <a:fillRect l="-1111" r="-10000" b="-16216"/>
                </a:stretch>
              </a:blipFill>
            </p:spPr>
            <p:txBody>
              <a:bodyPr/>
              <a:lstStyle/>
              <a:p>
                <a:r>
                  <a:rPr lang="en-US">
                    <a:noFill/>
                  </a:rPr>
                  <a:t> </a:t>
                </a:r>
              </a:p>
            </p:txBody>
          </p:sp>
        </mc:Fallback>
      </mc:AlternateContent>
      <p:sp>
        <p:nvSpPr>
          <p:cNvPr id="38" name="Google Shape;458;p41">
            <a:extLst>
              <a:ext uri="{FF2B5EF4-FFF2-40B4-BE49-F238E27FC236}">
                <a16:creationId xmlns:a16="http://schemas.microsoft.com/office/drawing/2014/main" id="{139C68CD-510A-7E1E-2B8F-AB0A30BDD59F}"/>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dirty="0"/>
              <a:t>Insight from a Designer with Oracle Access to Types</a:t>
            </a:r>
            <a:endParaRPr sz="3800" dirty="0"/>
          </a:p>
        </p:txBody>
      </p:sp>
      <p:sp>
        <p:nvSpPr>
          <p:cNvPr id="41" name="TextBox 40">
            <a:extLst>
              <a:ext uri="{FF2B5EF4-FFF2-40B4-BE49-F238E27FC236}">
                <a16:creationId xmlns:a16="http://schemas.microsoft.com/office/drawing/2014/main" id="{22139512-72EB-8569-1DE3-E608C25DF9BF}"/>
              </a:ext>
            </a:extLst>
          </p:cNvPr>
          <p:cNvSpPr txBox="1"/>
          <p:nvPr/>
        </p:nvSpPr>
        <p:spPr>
          <a:xfrm>
            <a:off x="1149648" y="5784527"/>
            <a:ext cx="3764172"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In one round, revenue is exactly price</a:t>
            </a:r>
          </a:p>
        </p:txBody>
      </p:sp>
      <p:sp>
        <p:nvSpPr>
          <p:cNvPr id="42" name="TextBox 41">
            <a:extLst>
              <a:ext uri="{FF2B5EF4-FFF2-40B4-BE49-F238E27FC236}">
                <a16:creationId xmlns:a16="http://schemas.microsoft.com/office/drawing/2014/main" id="{8B6A4135-33D7-B127-776C-68069BB9B1F5}"/>
              </a:ext>
            </a:extLst>
          </p:cNvPr>
          <p:cNvSpPr txBox="1"/>
          <p:nvPr/>
        </p:nvSpPr>
        <p:spPr>
          <a:xfrm>
            <a:off x="6898145" y="5795733"/>
            <a:ext cx="4339650"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probability they stay in the game decreases</a:t>
            </a:r>
          </a:p>
        </p:txBody>
      </p:sp>
      <p:sp>
        <p:nvSpPr>
          <p:cNvPr id="43" name="TextBox 42">
            <a:extLst>
              <a:ext uri="{FF2B5EF4-FFF2-40B4-BE49-F238E27FC236}">
                <a16:creationId xmlns:a16="http://schemas.microsoft.com/office/drawing/2014/main" id="{AC886241-6861-73A4-462A-CF2DB474BECA}"/>
              </a:ext>
            </a:extLst>
          </p:cNvPr>
          <p:cNvSpPr txBox="1"/>
          <p:nvPr/>
        </p:nvSpPr>
        <p:spPr>
          <a:xfrm>
            <a:off x="5579097" y="5795733"/>
            <a:ext cx="579005" cy="369332"/>
          </a:xfrm>
          <a:prstGeom prst="rect">
            <a:avLst/>
          </a:prstGeom>
          <a:noFill/>
        </p:spPr>
        <p:txBody>
          <a:bodyPr wrap="none" rtlCol="0">
            <a:spAutoFit/>
          </a:bodyPr>
          <a:lstStyle/>
          <a:p>
            <a:r>
              <a:rPr lang="en-US" sz="1800" b="1" dirty="0">
                <a:solidFill>
                  <a:schemeClr val="accent5"/>
                </a:solidFill>
                <a:latin typeface="Calibri" panose="020F0502020204030204" pitchFamily="34" charset="0"/>
                <a:cs typeface="Calibri" panose="020F0502020204030204" pitchFamily="34" charset="0"/>
              </a:rPr>
              <a:t>BUT</a:t>
            </a:r>
          </a:p>
        </p:txBody>
      </p:sp>
      <p:sp>
        <p:nvSpPr>
          <p:cNvPr id="49" name="Google Shape;459;p41">
            <a:extLst>
              <a:ext uri="{FF2B5EF4-FFF2-40B4-BE49-F238E27FC236}">
                <a16:creationId xmlns:a16="http://schemas.microsoft.com/office/drawing/2014/main" id="{D131BD18-4965-6F28-3F51-F2B69E26FA88}"/>
              </a:ext>
            </a:extLst>
          </p:cNvPr>
          <p:cNvSpPr txBox="1"/>
          <p:nvPr/>
        </p:nvSpPr>
        <p:spPr>
          <a:xfrm>
            <a:off x="1129537" y="1573273"/>
            <a:ext cx="9935428"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CA" sz="2800" b="1" dirty="0">
                <a:latin typeface="Calibri"/>
                <a:ea typeface="Calibri"/>
                <a:cs typeface="Calibri"/>
                <a:sym typeface="Calibri"/>
              </a:rPr>
              <a:t>Game designer can set different prices for each type</a:t>
            </a:r>
            <a:endParaRPr sz="2800" b="1" dirty="0">
              <a:latin typeface="Calibri"/>
              <a:ea typeface="Calibri"/>
              <a:cs typeface="Calibri"/>
              <a:sym typeface="Calibri"/>
            </a:endParaRPr>
          </a:p>
        </p:txBody>
      </p:sp>
      <p:sp>
        <p:nvSpPr>
          <p:cNvPr id="51" name="TextBox 50">
            <a:extLst>
              <a:ext uri="{FF2B5EF4-FFF2-40B4-BE49-F238E27FC236}">
                <a16:creationId xmlns:a16="http://schemas.microsoft.com/office/drawing/2014/main" id="{BD4E9EF3-4C32-1647-F27F-E9619924C90A}"/>
              </a:ext>
            </a:extLst>
          </p:cNvPr>
          <p:cNvSpPr txBox="1"/>
          <p:nvPr/>
        </p:nvSpPr>
        <p:spPr>
          <a:xfrm>
            <a:off x="2177942" y="2607084"/>
            <a:ext cx="2279791"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Single Round Revenue</a:t>
            </a:r>
          </a:p>
        </p:txBody>
      </p:sp>
      <p:sp>
        <p:nvSpPr>
          <p:cNvPr id="52" name="TextBox 51">
            <a:extLst>
              <a:ext uri="{FF2B5EF4-FFF2-40B4-BE49-F238E27FC236}">
                <a16:creationId xmlns:a16="http://schemas.microsoft.com/office/drawing/2014/main" id="{4705BEED-8ECA-ED46-E2B1-2F9BF3E2C6B3}"/>
              </a:ext>
            </a:extLst>
          </p:cNvPr>
          <p:cNvSpPr txBox="1"/>
          <p:nvPr/>
        </p:nvSpPr>
        <p:spPr>
          <a:xfrm>
            <a:off x="8080167" y="2578948"/>
            <a:ext cx="209223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Probability Retained</a:t>
            </a:r>
          </a:p>
        </p:txBody>
      </p:sp>
      <p:sp>
        <p:nvSpPr>
          <p:cNvPr id="6" name="Rectangle 5">
            <a:extLst>
              <a:ext uri="{FF2B5EF4-FFF2-40B4-BE49-F238E27FC236}">
                <a16:creationId xmlns:a16="http://schemas.microsoft.com/office/drawing/2014/main" id="{40D58FE6-6657-3728-1E4F-F4616D0E80F6}"/>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805336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58;p41">
            <a:extLst>
              <a:ext uri="{FF2B5EF4-FFF2-40B4-BE49-F238E27FC236}">
                <a16:creationId xmlns:a16="http://schemas.microsoft.com/office/drawing/2014/main" id="{139C68CD-510A-7E1E-2B8F-AB0A30BDD59F}"/>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dirty="0"/>
              <a:t>Insight from a Designer with Oracle Access to Types</a:t>
            </a:r>
            <a:endParaRPr sz="3800" dirty="0"/>
          </a:p>
        </p:txBody>
      </p:sp>
      <p:sp>
        <p:nvSpPr>
          <p:cNvPr id="46" name="Google Shape;459;p41">
            <a:extLst>
              <a:ext uri="{FF2B5EF4-FFF2-40B4-BE49-F238E27FC236}">
                <a16:creationId xmlns:a16="http://schemas.microsoft.com/office/drawing/2014/main" id="{DC34FAA0-015B-0CB3-DDEA-A97ADC121771}"/>
              </a:ext>
            </a:extLst>
          </p:cNvPr>
          <p:cNvSpPr txBox="1"/>
          <p:nvPr/>
        </p:nvSpPr>
        <p:spPr>
          <a:xfrm>
            <a:off x="1129537" y="1573273"/>
            <a:ext cx="9935428"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CA" sz="2800" b="1" dirty="0">
                <a:latin typeface="Calibri"/>
                <a:ea typeface="Calibri"/>
                <a:cs typeface="Calibri"/>
                <a:sym typeface="Calibri"/>
              </a:rPr>
              <a:t>Game designer can set different prices for each type</a:t>
            </a:r>
            <a:endParaRPr sz="2800" b="1" dirty="0">
              <a:latin typeface="Calibri"/>
              <a:ea typeface="Calibri"/>
              <a:cs typeface="Calibri"/>
              <a:sym typeface="Calibri"/>
            </a:endParaRPr>
          </a:p>
        </p:txBody>
      </p:sp>
      <p:cxnSp>
        <p:nvCxnSpPr>
          <p:cNvPr id="47" name="Google Shape;373;p31">
            <a:extLst>
              <a:ext uri="{FF2B5EF4-FFF2-40B4-BE49-F238E27FC236}">
                <a16:creationId xmlns:a16="http://schemas.microsoft.com/office/drawing/2014/main" id="{CD8D9955-A076-AEA6-A691-ECAA6A8443D6}"/>
              </a:ext>
            </a:extLst>
          </p:cNvPr>
          <p:cNvCxnSpPr>
            <a:cxnSpLocks/>
          </p:cNvCxnSpPr>
          <p:nvPr/>
        </p:nvCxnSpPr>
        <p:spPr>
          <a:xfrm flipV="1">
            <a:off x="1158224" y="2966367"/>
            <a:ext cx="621461" cy="615523"/>
          </a:xfrm>
          <a:prstGeom prst="straightConnector1">
            <a:avLst/>
          </a:prstGeom>
          <a:noFill/>
          <a:ln w="38100" cap="flat" cmpd="sng">
            <a:solidFill>
              <a:schemeClr val="accent1"/>
            </a:solidFill>
            <a:prstDash val="solid"/>
            <a:round/>
            <a:headEnd type="none" w="med" len="med"/>
            <a:tailEnd type="none" w="med" len="med"/>
          </a:ln>
        </p:spPr>
      </p:cxnSp>
      <p:sp>
        <p:nvSpPr>
          <p:cNvPr id="48" name="Pie 47">
            <a:extLst>
              <a:ext uri="{FF2B5EF4-FFF2-40B4-BE49-F238E27FC236}">
                <a16:creationId xmlns:a16="http://schemas.microsoft.com/office/drawing/2014/main" id="{C1571C5D-4D87-9AD2-F94F-25E110782192}"/>
              </a:ext>
            </a:extLst>
          </p:cNvPr>
          <p:cNvSpPr>
            <a:spLocks noChangeAspect="1"/>
          </p:cNvSpPr>
          <p:nvPr/>
        </p:nvSpPr>
        <p:spPr>
          <a:xfrm rot="10800000">
            <a:off x="2516192" y="2944277"/>
            <a:ext cx="1291058" cy="1290783"/>
          </a:xfrm>
          <a:prstGeom prst="pie">
            <a:avLst>
              <a:gd name="adj1" fmla="val 5411729"/>
              <a:gd name="adj2" fmla="val 1080239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462FB85-F85D-6281-55A7-AC0520298105}"/>
                  </a:ext>
                </a:extLst>
              </p:cNvPr>
              <p:cNvSpPr txBox="1"/>
              <p:nvPr/>
            </p:nvSpPr>
            <p:spPr>
              <a:xfrm>
                <a:off x="591936" y="3004135"/>
                <a:ext cx="39568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ℛ</m:t>
                          </m:r>
                        </m:e>
                        <m:sub>
                          <m:r>
                            <a:rPr lang="en-CA" sz="2000" b="0" i="1" smtClean="0">
                              <a:latin typeface="Cambria Math" panose="02040503050406030204" pitchFamily="18" charset="0"/>
                              <a:ea typeface="Cambria Math" panose="02040503050406030204" pitchFamily="18" charset="0"/>
                            </a:rPr>
                            <m:t>𝑘</m:t>
                          </m:r>
                        </m:sub>
                      </m:sSub>
                    </m:oMath>
                  </m:oMathPara>
                </a14:m>
                <a:endParaRPr lang="en-US" sz="2000" dirty="0"/>
              </a:p>
            </p:txBody>
          </p:sp>
        </mc:Choice>
        <mc:Fallback xmlns="">
          <p:sp>
            <p:nvSpPr>
              <p:cNvPr id="49" name="TextBox 48">
                <a:extLst>
                  <a:ext uri="{FF2B5EF4-FFF2-40B4-BE49-F238E27FC236}">
                    <a16:creationId xmlns:a16="http://schemas.microsoft.com/office/drawing/2014/main" id="{C462FB85-F85D-6281-55A7-AC0520298105}"/>
                  </a:ext>
                </a:extLst>
              </p:cNvPr>
              <p:cNvSpPr txBox="1">
                <a:spLocks noRot="1" noChangeAspect="1" noMove="1" noResize="1" noEditPoints="1" noAdjustHandles="1" noChangeArrowheads="1" noChangeShapeType="1" noTextEdit="1"/>
              </p:cNvSpPr>
              <p:nvPr/>
            </p:nvSpPr>
            <p:spPr>
              <a:xfrm>
                <a:off x="591936" y="3004135"/>
                <a:ext cx="395686" cy="307777"/>
              </a:xfrm>
              <a:prstGeom prst="rect">
                <a:avLst/>
              </a:prstGeom>
              <a:blipFill>
                <a:blip r:embed="rId2"/>
                <a:stretch>
                  <a:fillRect l="-12500" r="-312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72580AE-2F73-2DED-B37D-DD658A3FADFD}"/>
                  </a:ext>
                </a:extLst>
              </p:cNvPr>
              <p:cNvSpPr txBox="1"/>
              <p:nvPr/>
            </p:nvSpPr>
            <p:spPr>
              <a:xfrm>
                <a:off x="1485722" y="3589669"/>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50" name="TextBox 49">
                <a:extLst>
                  <a:ext uri="{FF2B5EF4-FFF2-40B4-BE49-F238E27FC236}">
                    <a16:creationId xmlns:a16="http://schemas.microsoft.com/office/drawing/2014/main" id="{372580AE-2F73-2DED-B37D-DD658A3FADFD}"/>
                  </a:ext>
                </a:extLst>
              </p:cNvPr>
              <p:cNvSpPr txBox="1">
                <a:spLocks noRot="1" noChangeAspect="1" noMove="1" noResize="1" noEditPoints="1" noAdjustHandles="1" noChangeArrowheads="1" noChangeShapeType="1" noTextEdit="1"/>
              </p:cNvSpPr>
              <p:nvPr/>
            </p:nvSpPr>
            <p:spPr>
              <a:xfrm>
                <a:off x="1485722" y="3589669"/>
                <a:ext cx="216341" cy="307777"/>
              </a:xfrm>
              <a:prstGeom prst="rect">
                <a:avLst/>
              </a:prstGeom>
              <a:blipFill>
                <a:blip r:embed="rId3"/>
                <a:stretch>
                  <a:fillRect l="-29412" r="-29412" b="-24000"/>
                </a:stretch>
              </a:blipFill>
            </p:spPr>
            <p:txBody>
              <a:bodyPr/>
              <a:lstStyle/>
              <a:p>
                <a:r>
                  <a:rPr lang="en-US">
                    <a:noFill/>
                  </a:rPr>
                  <a:t> </a:t>
                </a:r>
              </a:p>
            </p:txBody>
          </p:sp>
        </mc:Fallback>
      </mc:AlternateContent>
      <p:cxnSp>
        <p:nvCxnSpPr>
          <p:cNvPr id="51" name="Google Shape;273;p25">
            <a:extLst>
              <a:ext uri="{FF2B5EF4-FFF2-40B4-BE49-F238E27FC236}">
                <a16:creationId xmlns:a16="http://schemas.microsoft.com/office/drawing/2014/main" id="{4EE66338-C320-2CF5-9FD0-99DC7F62782C}"/>
              </a:ext>
            </a:extLst>
          </p:cNvPr>
          <p:cNvCxnSpPr>
            <a:cxnSpLocks/>
          </p:cNvCxnSpPr>
          <p:nvPr/>
        </p:nvCxnSpPr>
        <p:spPr>
          <a:xfrm flipH="1">
            <a:off x="1149080" y="3577014"/>
            <a:ext cx="876488" cy="1"/>
          </a:xfrm>
          <a:prstGeom prst="straightConnector1">
            <a:avLst/>
          </a:prstGeom>
          <a:noFill/>
          <a:ln w="38100" cap="flat" cmpd="sng">
            <a:solidFill>
              <a:schemeClr val="dk1"/>
            </a:solidFill>
            <a:prstDash val="solid"/>
            <a:miter lim="800000"/>
            <a:headEnd type="none" w="sm" len="sm"/>
            <a:tailEnd type="none" w="sm" len="sm"/>
          </a:ln>
        </p:spPr>
      </p:cxnSp>
      <p:cxnSp>
        <p:nvCxnSpPr>
          <p:cNvPr id="52" name="Google Shape;272;p25">
            <a:extLst>
              <a:ext uri="{FF2B5EF4-FFF2-40B4-BE49-F238E27FC236}">
                <a16:creationId xmlns:a16="http://schemas.microsoft.com/office/drawing/2014/main" id="{0C1A9C7E-72D8-A3F7-F9C5-173199D12C6E}"/>
              </a:ext>
            </a:extLst>
          </p:cNvPr>
          <p:cNvCxnSpPr>
            <a:cxnSpLocks/>
          </p:cNvCxnSpPr>
          <p:nvPr/>
        </p:nvCxnSpPr>
        <p:spPr>
          <a:xfrm>
            <a:off x="1162528" y="2725014"/>
            <a:ext cx="0" cy="8660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8E562C8-974F-2C86-0AED-0D7217DBFD9B}"/>
                  </a:ext>
                </a:extLst>
              </p:cNvPr>
              <p:cNvSpPr txBox="1"/>
              <p:nvPr/>
            </p:nvSpPr>
            <p:spPr>
              <a:xfrm>
                <a:off x="3477933" y="3624731"/>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53" name="TextBox 52">
                <a:extLst>
                  <a:ext uri="{FF2B5EF4-FFF2-40B4-BE49-F238E27FC236}">
                    <a16:creationId xmlns:a16="http://schemas.microsoft.com/office/drawing/2014/main" id="{08E562C8-974F-2C86-0AED-0D7217DBFD9B}"/>
                  </a:ext>
                </a:extLst>
              </p:cNvPr>
              <p:cNvSpPr txBox="1">
                <a:spLocks noRot="1" noChangeAspect="1" noMove="1" noResize="1" noEditPoints="1" noAdjustHandles="1" noChangeArrowheads="1" noChangeShapeType="1" noTextEdit="1"/>
              </p:cNvSpPr>
              <p:nvPr/>
            </p:nvSpPr>
            <p:spPr>
              <a:xfrm>
                <a:off x="3477933" y="3624731"/>
                <a:ext cx="216341" cy="307777"/>
              </a:xfrm>
              <a:prstGeom prst="rect">
                <a:avLst/>
              </a:prstGeom>
              <a:blipFill>
                <a:blip r:embed="rId4"/>
                <a:stretch>
                  <a:fillRect l="-29412" r="-29412" b="-24000"/>
                </a:stretch>
              </a:blipFill>
            </p:spPr>
            <p:txBody>
              <a:bodyPr/>
              <a:lstStyle/>
              <a:p>
                <a:r>
                  <a:rPr lang="en-US">
                    <a:noFill/>
                  </a:rPr>
                  <a:t> </a:t>
                </a:r>
              </a:p>
            </p:txBody>
          </p:sp>
        </mc:Fallback>
      </mc:AlternateContent>
      <p:cxnSp>
        <p:nvCxnSpPr>
          <p:cNvPr id="54" name="Google Shape;273;p25">
            <a:extLst>
              <a:ext uri="{FF2B5EF4-FFF2-40B4-BE49-F238E27FC236}">
                <a16:creationId xmlns:a16="http://schemas.microsoft.com/office/drawing/2014/main" id="{6849A39F-9706-FA5A-81B2-6234280C8627}"/>
              </a:ext>
            </a:extLst>
          </p:cNvPr>
          <p:cNvCxnSpPr>
            <a:cxnSpLocks/>
          </p:cNvCxnSpPr>
          <p:nvPr/>
        </p:nvCxnSpPr>
        <p:spPr>
          <a:xfrm flipH="1">
            <a:off x="3148273" y="3589669"/>
            <a:ext cx="875662" cy="1"/>
          </a:xfrm>
          <a:prstGeom prst="straightConnector1">
            <a:avLst/>
          </a:prstGeom>
          <a:noFill/>
          <a:ln w="38100" cap="flat" cmpd="sng">
            <a:solidFill>
              <a:schemeClr val="dk1"/>
            </a:solidFill>
            <a:prstDash val="solid"/>
            <a:miter lim="800000"/>
            <a:headEnd type="none" w="sm" len="sm"/>
            <a:tailEnd type="none" w="sm" len="sm"/>
          </a:ln>
        </p:spPr>
      </p:cxnSp>
      <p:cxnSp>
        <p:nvCxnSpPr>
          <p:cNvPr id="55" name="Google Shape;272;p25">
            <a:extLst>
              <a:ext uri="{FF2B5EF4-FFF2-40B4-BE49-F238E27FC236}">
                <a16:creationId xmlns:a16="http://schemas.microsoft.com/office/drawing/2014/main" id="{D73D69D0-6BAF-18DB-06EA-669ED6630305}"/>
              </a:ext>
            </a:extLst>
          </p:cNvPr>
          <p:cNvCxnSpPr>
            <a:cxnSpLocks/>
          </p:cNvCxnSpPr>
          <p:nvPr/>
        </p:nvCxnSpPr>
        <p:spPr>
          <a:xfrm>
            <a:off x="3161721" y="2746797"/>
            <a:ext cx="0" cy="856893"/>
          </a:xfrm>
          <a:prstGeom prst="straightConnector1">
            <a:avLst/>
          </a:prstGeom>
          <a:noFill/>
          <a:ln w="38100" cap="flat" cmpd="sng">
            <a:solidFill>
              <a:schemeClr val="dk1"/>
            </a:solidFill>
            <a:prstDash val="solid"/>
            <a:miter lim="800000"/>
            <a:headEnd type="none" w="sm" len="sm"/>
            <a:tailEnd type="none" w="sm" len="sm"/>
          </a:ln>
        </p:spPr>
      </p:cxnSp>
      <p:sp>
        <p:nvSpPr>
          <p:cNvPr id="62" name="Pie 61">
            <a:extLst>
              <a:ext uri="{FF2B5EF4-FFF2-40B4-BE49-F238E27FC236}">
                <a16:creationId xmlns:a16="http://schemas.microsoft.com/office/drawing/2014/main" id="{FD3FC54E-862B-3595-942F-63F73E6F53AC}"/>
              </a:ext>
            </a:extLst>
          </p:cNvPr>
          <p:cNvSpPr/>
          <p:nvPr/>
        </p:nvSpPr>
        <p:spPr>
          <a:xfrm>
            <a:off x="5151351" y="4038699"/>
            <a:ext cx="2358000" cy="4006800"/>
          </a:xfrm>
          <a:prstGeom prst="pie">
            <a:avLst>
              <a:gd name="adj1" fmla="val 10797376"/>
              <a:gd name="adj2" fmla="val 15877"/>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F1AF7ED-98DF-BB06-A990-45AAB322E2A6}"/>
                  </a:ext>
                </a:extLst>
              </p:cNvPr>
              <p:cNvSpPr txBox="1"/>
              <p:nvPr/>
            </p:nvSpPr>
            <p:spPr>
              <a:xfrm>
                <a:off x="2034712" y="2972407"/>
                <a:ext cx="112700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000" i="1" smtClean="0">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𝐹</m:t>
                          </m:r>
                        </m:e>
                        <m:sub>
                          <m:r>
                            <a:rPr lang="en-CA" sz="2000" i="1">
                              <a:latin typeface="Cambria Math" panose="02040503050406030204" pitchFamily="18" charset="0"/>
                              <a:ea typeface="Cambria Math" panose="02040503050406030204" pitchFamily="18" charset="0"/>
                            </a:rPr>
                            <m:t>𝑟</m:t>
                          </m:r>
                        </m:sub>
                      </m:sSub>
                      <m:r>
                        <a:rPr lang="en-CA" sz="2000" i="1">
                          <a:latin typeface="Cambria Math" panose="02040503050406030204" pitchFamily="18" charset="0"/>
                          <a:ea typeface="Cambria Math" panose="02040503050406030204" pitchFamily="18" charset="0"/>
                        </a:rPr>
                        <m:t>(</m:t>
                      </m:r>
                      <m:r>
                        <a:rPr lang="en-CA" sz="2000" i="1">
                          <a:latin typeface="Cambria Math" panose="02040503050406030204" pitchFamily="18" charset="0"/>
                          <a:ea typeface="Cambria Math" panose="02040503050406030204" pitchFamily="18" charset="0"/>
                        </a:rPr>
                        <m:t>𝑢𝑡𝑖𝑙</m:t>
                      </m:r>
                      <m:r>
                        <a:rPr lang="en-CA" sz="2000" i="1">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56" name="TextBox 55">
                <a:extLst>
                  <a:ext uri="{FF2B5EF4-FFF2-40B4-BE49-F238E27FC236}">
                    <a16:creationId xmlns:a16="http://schemas.microsoft.com/office/drawing/2014/main" id="{9F1AF7ED-98DF-BB06-A990-45AAB322E2A6}"/>
                  </a:ext>
                </a:extLst>
              </p:cNvPr>
              <p:cNvSpPr txBox="1">
                <a:spLocks noRot="1" noChangeAspect="1" noMove="1" noResize="1" noEditPoints="1" noAdjustHandles="1" noChangeArrowheads="1" noChangeShapeType="1" noTextEdit="1"/>
              </p:cNvSpPr>
              <p:nvPr/>
            </p:nvSpPr>
            <p:spPr>
              <a:xfrm>
                <a:off x="2034712" y="2972407"/>
                <a:ext cx="1127008" cy="400110"/>
              </a:xfrm>
              <a:prstGeom prst="rect">
                <a:avLst/>
              </a:prstGeom>
              <a:blipFill>
                <a:blip r:embed="rId5"/>
                <a:stretch>
                  <a:fillRect b="-12500"/>
                </a:stretch>
              </a:blipFill>
            </p:spPr>
            <p:txBody>
              <a:bodyPr/>
              <a:lstStyle/>
              <a:p>
                <a:r>
                  <a:rPr lang="en-US">
                    <a:noFill/>
                  </a:rPr>
                  <a:t> </a:t>
                </a:r>
              </a:p>
            </p:txBody>
          </p:sp>
        </mc:Fallback>
      </mc:AlternateContent>
      <p:cxnSp>
        <p:nvCxnSpPr>
          <p:cNvPr id="58" name="Straight Connector 57">
            <a:extLst>
              <a:ext uri="{FF2B5EF4-FFF2-40B4-BE49-F238E27FC236}">
                <a16:creationId xmlns:a16="http://schemas.microsoft.com/office/drawing/2014/main" id="{B5ED7995-6789-420A-73F6-9D312A985A34}"/>
              </a:ext>
            </a:extLst>
          </p:cNvPr>
          <p:cNvCxnSpPr/>
          <p:nvPr/>
        </p:nvCxnSpPr>
        <p:spPr>
          <a:xfrm>
            <a:off x="5139160" y="3745113"/>
            <a:ext cx="0" cy="231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644442E-FAC1-972F-AC41-F2C316679CAA}"/>
              </a:ext>
            </a:extLst>
          </p:cNvPr>
          <p:cNvCxnSpPr>
            <a:cxnSpLocks/>
          </p:cNvCxnSpPr>
          <p:nvPr/>
        </p:nvCxnSpPr>
        <p:spPr>
          <a:xfrm flipH="1">
            <a:off x="5127585" y="6048338"/>
            <a:ext cx="24268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AB77149-7F08-1D7E-69DD-02291B8C7E9B}"/>
                  </a:ext>
                </a:extLst>
              </p:cNvPr>
              <p:cNvSpPr txBox="1"/>
              <p:nvPr/>
            </p:nvSpPr>
            <p:spPr>
              <a:xfrm>
                <a:off x="4706589" y="4687069"/>
                <a:ext cx="3223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ℛ</m:t>
                      </m:r>
                    </m:oMath>
                  </m:oMathPara>
                </a14:m>
                <a:endParaRPr lang="en-US" sz="2400" dirty="0"/>
              </a:p>
            </p:txBody>
          </p:sp>
        </mc:Choice>
        <mc:Fallback xmlns="">
          <p:sp>
            <p:nvSpPr>
              <p:cNvPr id="65" name="TextBox 64">
                <a:extLst>
                  <a:ext uri="{FF2B5EF4-FFF2-40B4-BE49-F238E27FC236}">
                    <a16:creationId xmlns:a16="http://schemas.microsoft.com/office/drawing/2014/main" id="{5AB77149-7F08-1D7E-69DD-02291B8C7E9B}"/>
                  </a:ext>
                </a:extLst>
              </p:cNvPr>
              <p:cNvSpPr txBox="1">
                <a:spLocks noRot="1" noChangeAspect="1" noMove="1" noResize="1" noEditPoints="1" noAdjustHandles="1" noChangeArrowheads="1" noChangeShapeType="1" noTextEdit="1"/>
              </p:cNvSpPr>
              <p:nvPr/>
            </p:nvSpPr>
            <p:spPr>
              <a:xfrm>
                <a:off x="4706589" y="4687069"/>
                <a:ext cx="322331" cy="369332"/>
              </a:xfrm>
              <a:prstGeom prst="rect">
                <a:avLst/>
              </a:prstGeom>
              <a:blipFill>
                <a:blip r:embed="rId6"/>
                <a:stretch>
                  <a:fillRect l="-19231" r="-15385"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8786804-1987-B900-A90F-5D77E7214217}"/>
                  </a:ext>
                </a:extLst>
              </p:cNvPr>
              <p:cNvSpPr txBox="1"/>
              <p:nvPr/>
            </p:nvSpPr>
            <p:spPr>
              <a:xfrm>
                <a:off x="6188027" y="6123543"/>
                <a:ext cx="10172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𝑝</m:t>
                      </m:r>
                      <m:r>
                        <a:rPr lang="en-CA" sz="2400" b="0" i="1" smtClean="0">
                          <a:latin typeface="Cambria Math" panose="02040503050406030204" pitchFamily="18" charset="0"/>
                        </a:rPr>
                        <m:t> </m:t>
                      </m:r>
                      <m:r>
                        <a:rPr lang="en-CA" sz="2400" b="0" i="1" smtClean="0">
                          <a:solidFill>
                            <a:schemeClr val="bg1"/>
                          </a:solidFill>
                          <a:latin typeface="Cambria Math" panose="02040503050406030204" pitchFamily="18" charset="0"/>
                        </a:rPr>
                        <m:t>h𝑒𝑙𝑙𝑜</m:t>
                      </m:r>
                    </m:oMath>
                  </m:oMathPara>
                </a14:m>
                <a:endParaRPr lang="en-US" sz="2400" dirty="0"/>
              </a:p>
            </p:txBody>
          </p:sp>
        </mc:Choice>
        <mc:Fallback xmlns="">
          <p:sp>
            <p:nvSpPr>
              <p:cNvPr id="66" name="TextBox 65">
                <a:extLst>
                  <a:ext uri="{FF2B5EF4-FFF2-40B4-BE49-F238E27FC236}">
                    <a16:creationId xmlns:a16="http://schemas.microsoft.com/office/drawing/2014/main" id="{08786804-1987-B900-A90F-5D77E7214217}"/>
                  </a:ext>
                </a:extLst>
              </p:cNvPr>
              <p:cNvSpPr txBox="1">
                <a:spLocks noRot="1" noChangeAspect="1" noMove="1" noResize="1" noEditPoints="1" noAdjustHandles="1" noChangeArrowheads="1" noChangeShapeType="1" noTextEdit="1"/>
              </p:cNvSpPr>
              <p:nvPr/>
            </p:nvSpPr>
            <p:spPr>
              <a:xfrm>
                <a:off x="6188027" y="6123543"/>
                <a:ext cx="1017202" cy="369332"/>
              </a:xfrm>
              <a:prstGeom prst="rect">
                <a:avLst/>
              </a:prstGeom>
              <a:blipFill>
                <a:blip r:embed="rId7"/>
                <a:stretch>
                  <a:fillRect l="-6173" t="-6667" r="-4938" b="-3666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52E047A6-2A61-7084-298D-003FBA8E5FD1}"/>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196391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oogle Shape;373;p31">
            <a:extLst>
              <a:ext uri="{FF2B5EF4-FFF2-40B4-BE49-F238E27FC236}">
                <a16:creationId xmlns:a16="http://schemas.microsoft.com/office/drawing/2014/main" id="{9C5F5036-F2E4-B8F3-D8F2-41DCFAFCACB8}"/>
              </a:ext>
            </a:extLst>
          </p:cNvPr>
          <p:cNvCxnSpPr>
            <a:cxnSpLocks/>
          </p:cNvCxnSpPr>
          <p:nvPr/>
        </p:nvCxnSpPr>
        <p:spPr>
          <a:xfrm flipV="1">
            <a:off x="1158224" y="2966367"/>
            <a:ext cx="621461" cy="615523"/>
          </a:xfrm>
          <a:prstGeom prst="straightConnector1">
            <a:avLst/>
          </a:prstGeom>
          <a:noFill/>
          <a:ln w="38100" cap="flat" cmpd="sng">
            <a:solidFill>
              <a:schemeClr val="accent1"/>
            </a:solidFill>
            <a:prstDash val="solid"/>
            <a:round/>
            <a:headEnd type="none" w="med" len="med"/>
            <a:tailEnd type="none" w="med" len="med"/>
          </a:ln>
        </p:spPr>
      </p:cxnSp>
      <p:sp>
        <p:nvSpPr>
          <p:cNvPr id="33" name="Pie 32">
            <a:extLst>
              <a:ext uri="{FF2B5EF4-FFF2-40B4-BE49-F238E27FC236}">
                <a16:creationId xmlns:a16="http://schemas.microsoft.com/office/drawing/2014/main" id="{B6C055A0-4E16-7F4E-43F7-CAC31F26B38D}"/>
              </a:ext>
            </a:extLst>
          </p:cNvPr>
          <p:cNvSpPr>
            <a:spLocks noChangeAspect="1"/>
          </p:cNvSpPr>
          <p:nvPr/>
        </p:nvSpPr>
        <p:spPr>
          <a:xfrm rot="10800000">
            <a:off x="2516192" y="2944277"/>
            <a:ext cx="1291058" cy="1290783"/>
          </a:xfrm>
          <a:prstGeom prst="pie">
            <a:avLst>
              <a:gd name="adj1" fmla="val 5411729"/>
              <a:gd name="adj2" fmla="val 1080239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1626AD-AD9E-A9EC-7A5F-83559C9C2AD8}"/>
                  </a:ext>
                </a:extLst>
              </p:cNvPr>
              <p:cNvSpPr txBox="1"/>
              <p:nvPr/>
            </p:nvSpPr>
            <p:spPr>
              <a:xfrm>
                <a:off x="591936" y="3004135"/>
                <a:ext cx="39568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ℛ</m:t>
                          </m:r>
                        </m:e>
                        <m:sub>
                          <m:r>
                            <a:rPr lang="en-CA" sz="2000" b="0" i="1" smtClean="0">
                              <a:latin typeface="Cambria Math" panose="02040503050406030204" pitchFamily="18" charset="0"/>
                              <a:ea typeface="Cambria Math" panose="02040503050406030204" pitchFamily="18" charset="0"/>
                            </a:rPr>
                            <m:t>𝑘</m:t>
                          </m:r>
                        </m:sub>
                      </m:sSub>
                    </m:oMath>
                  </m:oMathPara>
                </a14:m>
                <a:endParaRPr lang="en-US" sz="2000" dirty="0"/>
              </a:p>
            </p:txBody>
          </p:sp>
        </mc:Choice>
        <mc:Fallback xmlns="">
          <p:sp>
            <p:nvSpPr>
              <p:cNvPr id="8" name="TextBox 7">
                <a:extLst>
                  <a:ext uri="{FF2B5EF4-FFF2-40B4-BE49-F238E27FC236}">
                    <a16:creationId xmlns:a16="http://schemas.microsoft.com/office/drawing/2014/main" id="{6D1626AD-AD9E-A9EC-7A5F-83559C9C2AD8}"/>
                  </a:ext>
                </a:extLst>
              </p:cNvPr>
              <p:cNvSpPr txBox="1">
                <a:spLocks noRot="1" noChangeAspect="1" noMove="1" noResize="1" noEditPoints="1" noAdjustHandles="1" noChangeArrowheads="1" noChangeShapeType="1" noTextEdit="1"/>
              </p:cNvSpPr>
              <p:nvPr/>
            </p:nvSpPr>
            <p:spPr>
              <a:xfrm>
                <a:off x="591936" y="3004135"/>
                <a:ext cx="395686" cy="307777"/>
              </a:xfrm>
              <a:prstGeom prst="rect">
                <a:avLst/>
              </a:prstGeom>
              <a:blipFill>
                <a:blip r:embed="rId2"/>
                <a:stretch>
                  <a:fillRect l="-12500" r="-312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FB4036-78EB-F59C-BDE5-A36370E46308}"/>
                  </a:ext>
                </a:extLst>
              </p:cNvPr>
              <p:cNvSpPr txBox="1"/>
              <p:nvPr/>
            </p:nvSpPr>
            <p:spPr>
              <a:xfrm>
                <a:off x="1485722" y="3589669"/>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9" name="TextBox 8">
                <a:extLst>
                  <a:ext uri="{FF2B5EF4-FFF2-40B4-BE49-F238E27FC236}">
                    <a16:creationId xmlns:a16="http://schemas.microsoft.com/office/drawing/2014/main" id="{91FB4036-78EB-F59C-BDE5-A36370E46308}"/>
                  </a:ext>
                </a:extLst>
              </p:cNvPr>
              <p:cNvSpPr txBox="1">
                <a:spLocks noRot="1" noChangeAspect="1" noMove="1" noResize="1" noEditPoints="1" noAdjustHandles="1" noChangeArrowheads="1" noChangeShapeType="1" noTextEdit="1"/>
              </p:cNvSpPr>
              <p:nvPr/>
            </p:nvSpPr>
            <p:spPr>
              <a:xfrm>
                <a:off x="1485722" y="3589669"/>
                <a:ext cx="216341" cy="307777"/>
              </a:xfrm>
              <a:prstGeom prst="rect">
                <a:avLst/>
              </a:prstGeom>
              <a:blipFill>
                <a:blip r:embed="rId3"/>
                <a:stretch>
                  <a:fillRect l="-29412" r="-29412" b="-24000"/>
                </a:stretch>
              </a:blipFill>
            </p:spPr>
            <p:txBody>
              <a:bodyPr/>
              <a:lstStyle/>
              <a:p>
                <a:r>
                  <a:rPr lang="en-US">
                    <a:noFill/>
                  </a:rPr>
                  <a:t> </a:t>
                </a:r>
              </a:p>
            </p:txBody>
          </p:sp>
        </mc:Fallback>
      </mc:AlternateContent>
      <p:cxnSp>
        <p:nvCxnSpPr>
          <p:cNvPr id="5" name="Google Shape;273;p25">
            <a:extLst>
              <a:ext uri="{FF2B5EF4-FFF2-40B4-BE49-F238E27FC236}">
                <a16:creationId xmlns:a16="http://schemas.microsoft.com/office/drawing/2014/main" id="{D1C9CAE5-9874-4341-7DF7-92254C5F6256}"/>
              </a:ext>
            </a:extLst>
          </p:cNvPr>
          <p:cNvCxnSpPr>
            <a:cxnSpLocks/>
          </p:cNvCxnSpPr>
          <p:nvPr/>
        </p:nvCxnSpPr>
        <p:spPr>
          <a:xfrm flipH="1">
            <a:off x="1149080" y="3577014"/>
            <a:ext cx="876488" cy="1"/>
          </a:xfrm>
          <a:prstGeom prst="straightConnector1">
            <a:avLst/>
          </a:prstGeom>
          <a:noFill/>
          <a:ln w="38100" cap="flat" cmpd="sng">
            <a:solidFill>
              <a:schemeClr val="dk1"/>
            </a:solidFill>
            <a:prstDash val="solid"/>
            <a:miter lim="800000"/>
            <a:headEnd type="none" w="sm" len="sm"/>
            <a:tailEnd type="none" w="sm" len="sm"/>
          </a:ln>
        </p:spPr>
      </p:cxnSp>
      <p:cxnSp>
        <p:nvCxnSpPr>
          <p:cNvPr id="4" name="Google Shape;272;p25">
            <a:extLst>
              <a:ext uri="{FF2B5EF4-FFF2-40B4-BE49-F238E27FC236}">
                <a16:creationId xmlns:a16="http://schemas.microsoft.com/office/drawing/2014/main" id="{3C685450-2878-B20C-13EA-6AC046B1A567}"/>
              </a:ext>
            </a:extLst>
          </p:cNvPr>
          <p:cNvCxnSpPr>
            <a:cxnSpLocks/>
          </p:cNvCxnSpPr>
          <p:nvPr/>
        </p:nvCxnSpPr>
        <p:spPr>
          <a:xfrm>
            <a:off x="1162528" y="2725014"/>
            <a:ext cx="0" cy="8660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81A13F2-97E5-343F-BFFD-F452EEF87788}"/>
                  </a:ext>
                </a:extLst>
              </p:cNvPr>
              <p:cNvSpPr txBox="1"/>
              <p:nvPr/>
            </p:nvSpPr>
            <p:spPr>
              <a:xfrm>
                <a:off x="3477933" y="3624731"/>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29" name="TextBox 28">
                <a:extLst>
                  <a:ext uri="{FF2B5EF4-FFF2-40B4-BE49-F238E27FC236}">
                    <a16:creationId xmlns:a16="http://schemas.microsoft.com/office/drawing/2014/main" id="{981A13F2-97E5-343F-BFFD-F452EEF87788}"/>
                  </a:ext>
                </a:extLst>
              </p:cNvPr>
              <p:cNvSpPr txBox="1">
                <a:spLocks noRot="1" noChangeAspect="1" noMove="1" noResize="1" noEditPoints="1" noAdjustHandles="1" noChangeArrowheads="1" noChangeShapeType="1" noTextEdit="1"/>
              </p:cNvSpPr>
              <p:nvPr/>
            </p:nvSpPr>
            <p:spPr>
              <a:xfrm>
                <a:off x="3477933" y="3624731"/>
                <a:ext cx="216341" cy="307777"/>
              </a:xfrm>
              <a:prstGeom prst="rect">
                <a:avLst/>
              </a:prstGeom>
              <a:blipFill>
                <a:blip r:embed="rId4"/>
                <a:stretch>
                  <a:fillRect l="-29412" r="-29412" b="-24000"/>
                </a:stretch>
              </a:blipFill>
            </p:spPr>
            <p:txBody>
              <a:bodyPr/>
              <a:lstStyle/>
              <a:p>
                <a:r>
                  <a:rPr lang="en-US">
                    <a:noFill/>
                  </a:rPr>
                  <a:t> </a:t>
                </a:r>
              </a:p>
            </p:txBody>
          </p:sp>
        </mc:Fallback>
      </mc:AlternateContent>
      <p:cxnSp>
        <p:nvCxnSpPr>
          <p:cNvPr id="31" name="Google Shape;273;p25">
            <a:extLst>
              <a:ext uri="{FF2B5EF4-FFF2-40B4-BE49-F238E27FC236}">
                <a16:creationId xmlns:a16="http://schemas.microsoft.com/office/drawing/2014/main" id="{419EF2CE-DD2E-0665-15C5-5014C7C4E4BE}"/>
              </a:ext>
            </a:extLst>
          </p:cNvPr>
          <p:cNvCxnSpPr>
            <a:cxnSpLocks/>
          </p:cNvCxnSpPr>
          <p:nvPr/>
        </p:nvCxnSpPr>
        <p:spPr>
          <a:xfrm flipH="1">
            <a:off x="3148273" y="3589669"/>
            <a:ext cx="875662" cy="1"/>
          </a:xfrm>
          <a:prstGeom prst="straightConnector1">
            <a:avLst/>
          </a:prstGeom>
          <a:noFill/>
          <a:ln w="38100" cap="flat" cmpd="sng">
            <a:solidFill>
              <a:schemeClr val="dk1"/>
            </a:solidFill>
            <a:prstDash val="solid"/>
            <a:miter lim="800000"/>
            <a:headEnd type="none" w="sm" len="sm"/>
            <a:tailEnd type="none" w="sm" len="sm"/>
          </a:ln>
        </p:spPr>
      </p:cxnSp>
      <p:cxnSp>
        <p:nvCxnSpPr>
          <p:cNvPr id="32" name="Google Shape;272;p25">
            <a:extLst>
              <a:ext uri="{FF2B5EF4-FFF2-40B4-BE49-F238E27FC236}">
                <a16:creationId xmlns:a16="http://schemas.microsoft.com/office/drawing/2014/main" id="{0059F537-C391-74CF-01E9-A9D17E9415D9}"/>
              </a:ext>
            </a:extLst>
          </p:cNvPr>
          <p:cNvCxnSpPr>
            <a:cxnSpLocks/>
          </p:cNvCxnSpPr>
          <p:nvPr/>
        </p:nvCxnSpPr>
        <p:spPr>
          <a:xfrm>
            <a:off x="3161721" y="2746797"/>
            <a:ext cx="0" cy="856893"/>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EEC6B13-EABF-A469-2082-D4551935FC0B}"/>
                  </a:ext>
                </a:extLst>
              </p:cNvPr>
              <p:cNvSpPr txBox="1"/>
              <p:nvPr/>
            </p:nvSpPr>
            <p:spPr>
              <a:xfrm>
                <a:off x="2034712" y="2972407"/>
                <a:ext cx="112700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000" i="1" smtClean="0">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𝐹</m:t>
                          </m:r>
                        </m:e>
                        <m:sub>
                          <m:r>
                            <a:rPr lang="en-CA" sz="2000" i="1">
                              <a:latin typeface="Cambria Math" panose="02040503050406030204" pitchFamily="18" charset="0"/>
                              <a:ea typeface="Cambria Math" panose="02040503050406030204" pitchFamily="18" charset="0"/>
                            </a:rPr>
                            <m:t>𝑟</m:t>
                          </m:r>
                        </m:sub>
                      </m:sSub>
                      <m:r>
                        <a:rPr lang="en-CA" sz="2000" i="1">
                          <a:latin typeface="Cambria Math" panose="02040503050406030204" pitchFamily="18" charset="0"/>
                          <a:ea typeface="Cambria Math" panose="02040503050406030204" pitchFamily="18" charset="0"/>
                        </a:rPr>
                        <m:t>(</m:t>
                      </m:r>
                      <m:r>
                        <a:rPr lang="en-CA" sz="2000" i="1">
                          <a:latin typeface="Cambria Math" panose="02040503050406030204" pitchFamily="18" charset="0"/>
                          <a:ea typeface="Cambria Math" panose="02040503050406030204" pitchFamily="18" charset="0"/>
                        </a:rPr>
                        <m:t>𝑢𝑡𝑖𝑙</m:t>
                      </m:r>
                      <m:r>
                        <a:rPr lang="en-CA" sz="2000" i="1">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35" name="TextBox 34">
                <a:extLst>
                  <a:ext uri="{FF2B5EF4-FFF2-40B4-BE49-F238E27FC236}">
                    <a16:creationId xmlns:a16="http://schemas.microsoft.com/office/drawing/2014/main" id="{1EEC6B13-EABF-A469-2082-D4551935FC0B}"/>
                  </a:ext>
                </a:extLst>
              </p:cNvPr>
              <p:cNvSpPr txBox="1">
                <a:spLocks noRot="1" noChangeAspect="1" noMove="1" noResize="1" noEditPoints="1" noAdjustHandles="1" noChangeArrowheads="1" noChangeShapeType="1" noTextEdit="1"/>
              </p:cNvSpPr>
              <p:nvPr/>
            </p:nvSpPr>
            <p:spPr>
              <a:xfrm>
                <a:off x="2034712" y="2972407"/>
                <a:ext cx="1127008" cy="400110"/>
              </a:xfrm>
              <a:prstGeom prst="rect">
                <a:avLst/>
              </a:prstGeom>
              <a:blipFill>
                <a:blip r:embed="rId5"/>
                <a:stretch>
                  <a:fillRect b="-12500"/>
                </a:stretch>
              </a:blipFill>
            </p:spPr>
            <p:txBody>
              <a:bodyPr/>
              <a:lstStyle/>
              <a:p>
                <a:r>
                  <a:rPr lang="en-US">
                    <a:noFill/>
                  </a:rPr>
                  <a:t> </a:t>
                </a:r>
              </a:p>
            </p:txBody>
          </p:sp>
        </mc:Fallback>
      </mc:AlternateContent>
      <p:sp>
        <p:nvSpPr>
          <p:cNvPr id="38" name="Google Shape;458;p41">
            <a:extLst>
              <a:ext uri="{FF2B5EF4-FFF2-40B4-BE49-F238E27FC236}">
                <a16:creationId xmlns:a16="http://schemas.microsoft.com/office/drawing/2014/main" id="{139C68CD-510A-7E1E-2B8F-AB0A30BDD59F}"/>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dirty="0"/>
              <a:t>Insight from a Designer with Oracle Access to Types</a:t>
            </a:r>
            <a:endParaRPr sz="3800" dirty="0"/>
          </a:p>
        </p:txBody>
      </p:sp>
      <p:sp>
        <p:nvSpPr>
          <p:cNvPr id="27" name="Pie 26">
            <a:extLst>
              <a:ext uri="{FF2B5EF4-FFF2-40B4-BE49-F238E27FC236}">
                <a16:creationId xmlns:a16="http://schemas.microsoft.com/office/drawing/2014/main" id="{427DC693-90A6-E73D-016E-2B654DF56179}"/>
              </a:ext>
            </a:extLst>
          </p:cNvPr>
          <p:cNvSpPr/>
          <p:nvPr/>
        </p:nvSpPr>
        <p:spPr>
          <a:xfrm rot="10800000">
            <a:off x="5157666" y="4051137"/>
            <a:ext cx="2359447" cy="4001638"/>
          </a:xfrm>
          <a:prstGeom prst="pie">
            <a:avLst>
              <a:gd name="adj1" fmla="val 1810"/>
              <a:gd name="adj2" fmla="val 1079376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Google Shape;273;p25">
            <a:extLst>
              <a:ext uri="{FF2B5EF4-FFF2-40B4-BE49-F238E27FC236}">
                <a16:creationId xmlns:a16="http://schemas.microsoft.com/office/drawing/2014/main" id="{76D305CF-F51F-FA9E-2C9A-EC1C2E1ED5B6}"/>
              </a:ext>
            </a:extLst>
          </p:cNvPr>
          <p:cNvCxnSpPr>
            <a:cxnSpLocks/>
          </p:cNvCxnSpPr>
          <p:nvPr/>
        </p:nvCxnSpPr>
        <p:spPr>
          <a:xfrm flipH="1">
            <a:off x="5130771" y="6049035"/>
            <a:ext cx="2462988" cy="0"/>
          </a:xfrm>
          <a:prstGeom prst="straightConnector1">
            <a:avLst/>
          </a:prstGeom>
          <a:noFill/>
          <a:ln w="38100" cap="flat" cmpd="sng">
            <a:solidFill>
              <a:schemeClr val="dk1"/>
            </a:solidFill>
            <a:prstDash val="solid"/>
            <a:miter lim="800000"/>
            <a:headEnd type="none" w="sm" len="sm"/>
            <a:tailEnd type="none" w="sm" len="sm"/>
          </a:ln>
        </p:spPr>
      </p:cxnSp>
      <p:cxnSp>
        <p:nvCxnSpPr>
          <p:cNvPr id="26" name="Google Shape;272;p25">
            <a:extLst>
              <a:ext uri="{FF2B5EF4-FFF2-40B4-BE49-F238E27FC236}">
                <a16:creationId xmlns:a16="http://schemas.microsoft.com/office/drawing/2014/main" id="{52688A1F-3963-2323-0954-82DD9775C1BC}"/>
              </a:ext>
            </a:extLst>
          </p:cNvPr>
          <p:cNvCxnSpPr>
            <a:cxnSpLocks/>
          </p:cNvCxnSpPr>
          <p:nvPr/>
        </p:nvCxnSpPr>
        <p:spPr>
          <a:xfrm>
            <a:off x="5144219" y="3746934"/>
            <a:ext cx="0" cy="23161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7AF79D6-8A37-5829-C52D-E5CA62E001E3}"/>
                  </a:ext>
                </a:extLst>
              </p:cNvPr>
              <p:cNvSpPr txBox="1"/>
              <p:nvPr/>
            </p:nvSpPr>
            <p:spPr>
              <a:xfrm>
                <a:off x="6065957" y="2966774"/>
                <a:ext cx="4314041" cy="1245790"/>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sSub>
                        <m:sSubPr>
                          <m:ctrlPr>
                            <a:rPr lang="en-CA" sz="3600" b="0" i="1" smtClean="0">
                              <a:solidFill>
                                <a:srgbClr val="002060"/>
                              </a:solidFill>
                              <a:latin typeface="Cambria Math" panose="02040503050406030204" pitchFamily="18" charset="0"/>
                            </a:rPr>
                          </m:ctrlPr>
                        </m:sSubPr>
                        <m:e>
                          <m:r>
                            <a:rPr lang="en-CA" sz="3600" b="0" i="1" smtClean="0">
                              <a:solidFill>
                                <a:srgbClr val="002060"/>
                              </a:solidFill>
                              <a:latin typeface="Cambria Math" panose="02040503050406030204" pitchFamily="18" charset="0"/>
                            </a:rPr>
                            <m:t>𝑝</m:t>
                          </m:r>
                        </m:e>
                        <m:sub>
                          <m:r>
                            <a:rPr lang="en-CA" sz="3600" b="0" i="1" smtClean="0">
                              <a:solidFill>
                                <a:srgbClr val="002060"/>
                              </a:solidFill>
                              <a:latin typeface="Cambria Math" panose="02040503050406030204" pitchFamily="18" charset="0"/>
                            </a:rPr>
                            <m:t>𝑟</m:t>
                          </m:r>
                        </m:sub>
                      </m:sSub>
                      <m:r>
                        <a:rPr lang="en-CA" sz="3600" b="0" i="1" smtClean="0">
                          <a:solidFill>
                            <a:srgbClr val="002060"/>
                          </a:solidFill>
                          <a:latin typeface="Cambria Math" panose="02040503050406030204" pitchFamily="18" charset="0"/>
                        </a:rPr>
                        <m:t>=</m:t>
                      </m:r>
                      <m:f>
                        <m:fPr>
                          <m:ctrlPr>
                            <a:rPr lang="en-CA" sz="3600" b="0" i="1" smtClean="0">
                              <a:solidFill>
                                <a:srgbClr val="002060"/>
                              </a:solidFill>
                              <a:latin typeface="Cambria Math" panose="02040503050406030204" pitchFamily="18" charset="0"/>
                            </a:rPr>
                          </m:ctrlPr>
                        </m:fPr>
                        <m:num>
                          <m:r>
                            <a:rPr lang="en-CA" sz="3600" i="1">
                              <a:solidFill>
                                <a:srgbClr val="002060"/>
                              </a:solidFill>
                              <a:latin typeface="Cambria Math" panose="02040503050406030204" pitchFamily="18" charset="0"/>
                            </a:rPr>
                            <m:t>1−</m:t>
                          </m:r>
                          <m:r>
                            <a:rPr lang="en-CA" sz="3600" i="1">
                              <a:solidFill>
                                <a:srgbClr val="002060"/>
                              </a:solidFill>
                              <a:latin typeface="Cambria Math" panose="02040503050406030204" pitchFamily="18" charset="0"/>
                              <a:ea typeface="Cambria Math" panose="02040503050406030204" pitchFamily="18" charset="0"/>
                            </a:rPr>
                            <m:t>𝛽</m:t>
                          </m:r>
                          <m:sSub>
                            <m:sSubPr>
                              <m:ctrlPr>
                                <a:rPr lang="en-CA" sz="3600" i="1">
                                  <a:solidFill>
                                    <a:srgbClr val="002060"/>
                                  </a:solidFill>
                                  <a:latin typeface="Cambria Math" panose="02040503050406030204" pitchFamily="18" charset="0"/>
                                  <a:ea typeface="Cambria Math" panose="02040503050406030204" pitchFamily="18" charset="0"/>
                                </a:rPr>
                              </m:ctrlPr>
                            </m:sSubPr>
                            <m:e>
                              <m:r>
                                <a:rPr lang="en-CA" sz="3600" b="0" i="1" smtClean="0">
                                  <a:solidFill>
                                    <a:srgbClr val="002060"/>
                                  </a:solidFill>
                                  <a:latin typeface="Cambria Math" panose="02040503050406030204" pitchFamily="18" charset="0"/>
                                  <a:ea typeface="Cambria Math" panose="02040503050406030204" pitchFamily="18" charset="0"/>
                                </a:rPr>
                                <m:t>𝐹</m:t>
                              </m:r>
                            </m:e>
                            <m:sub>
                              <m:r>
                                <a:rPr lang="en-CA" sz="3600" i="1">
                                  <a:solidFill>
                                    <a:srgbClr val="002060"/>
                                  </a:solidFill>
                                  <a:latin typeface="Cambria Math" panose="02040503050406030204" pitchFamily="18" charset="0"/>
                                  <a:ea typeface="Cambria Math" panose="02040503050406030204" pitchFamily="18" charset="0"/>
                                </a:rPr>
                                <m:t>𝑟</m:t>
                              </m:r>
                            </m:sub>
                          </m:sSub>
                          <m:r>
                            <a:rPr lang="en-CA" sz="3600" i="1">
                              <a:solidFill>
                                <a:srgbClr val="002060"/>
                              </a:solidFill>
                              <a:latin typeface="Cambria Math" panose="02040503050406030204" pitchFamily="18" charset="0"/>
                              <a:ea typeface="Cambria Math" panose="02040503050406030204" pitchFamily="18" charset="0"/>
                            </a:rPr>
                            <m:t>(</m:t>
                          </m:r>
                          <m:r>
                            <a:rPr lang="en-CA" sz="3600" i="1">
                              <a:solidFill>
                                <a:srgbClr val="002060"/>
                              </a:solidFill>
                              <a:latin typeface="Cambria Math" panose="02040503050406030204" pitchFamily="18" charset="0"/>
                              <a:ea typeface="Cambria Math" panose="02040503050406030204" pitchFamily="18" charset="0"/>
                            </a:rPr>
                            <m:t>𝑣</m:t>
                          </m:r>
                          <m:r>
                            <a:rPr lang="en-CA" sz="3600" i="1">
                              <a:solidFill>
                                <a:srgbClr val="002060"/>
                              </a:solidFill>
                              <a:latin typeface="Cambria Math" panose="02040503050406030204" pitchFamily="18" charset="0"/>
                              <a:ea typeface="Cambria Math" panose="02040503050406030204" pitchFamily="18" charset="0"/>
                            </a:rPr>
                            <m:t>−</m:t>
                          </m:r>
                          <m:r>
                            <a:rPr lang="en-CA" sz="3600" i="1">
                              <a:solidFill>
                                <a:srgbClr val="002060"/>
                              </a:solidFill>
                              <a:latin typeface="Cambria Math" panose="02040503050406030204" pitchFamily="18" charset="0"/>
                              <a:ea typeface="Cambria Math" panose="02040503050406030204" pitchFamily="18" charset="0"/>
                            </a:rPr>
                            <m:t>𝑝</m:t>
                          </m:r>
                          <m:r>
                            <a:rPr lang="en-CA" sz="3600" i="1">
                              <a:solidFill>
                                <a:srgbClr val="002060"/>
                              </a:solidFill>
                              <a:latin typeface="Cambria Math" panose="02040503050406030204" pitchFamily="18" charset="0"/>
                              <a:ea typeface="Cambria Math" panose="02040503050406030204" pitchFamily="18" charset="0"/>
                            </a:rPr>
                            <m:t>)</m:t>
                          </m:r>
                        </m:num>
                        <m:den>
                          <m:r>
                            <a:rPr lang="en-CA" sz="3600" b="0" i="1" smtClean="0">
                              <a:solidFill>
                                <a:srgbClr val="002060"/>
                              </a:solidFill>
                              <a:latin typeface="Cambria Math" panose="02040503050406030204" pitchFamily="18" charset="0"/>
                              <a:ea typeface="Cambria Math" panose="02040503050406030204" pitchFamily="18" charset="0"/>
                            </a:rPr>
                            <m:t>𝛽</m:t>
                          </m:r>
                          <m:sSub>
                            <m:sSubPr>
                              <m:ctrlPr>
                                <a:rPr lang="en-CA" sz="3600" b="0" i="1" smtClean="0">
                                  <a:solidFill>
                                    <a:srgbClr val="002060"/>
                                  </a:solidFill>
                                  <a:latin typeface="Cambria Math" panose="02040503050406030204" pitchFamily="18" charset="0"/>
                                  <a:ea typeface="Cambria Math" panose="02040503050406030204" pitchFamily="18" charset="0"/>
                                </a:rPr>
                              </m:ctrlPr>
                            </m:sSubPr>
                            <m:e>
                              <m:r>
                                <a:rPr lang="en-CA" sz="3600" b="0" i="1" smtClean="0">
                                  <a:solidFill>
                                    <a:srgbClr val="002060"/>
                                  </a:solidFill>
                                  <a:latin typeface="Cambria Math" panose="02040503050406030204" pitchFamily="18" charset="0"/>
                                  <a:ea typeface="Cambria Math" panose="02040503050406030204" pitchFamily="18" charset="0"/>
                                </a:rPr>
                                <m:t>𝑓</m:t>
                              </m:r>
                            </m:e>
                            <m:sub>
                              <m:r>
                                <a:rPr lang="en-CA" sz="3600" b="0" i="1" smtClean="0">
                                  <a:solidFill>
                                    <a:srgbClr val="002060"/>
                                  </a:solidFill>
                                  <a:latin typeface="Cambria Math" panose="02040503050406030204" pitchFamily="18" charset="0"/>
                                  <a:ea typeface="Cambria Math" panose="02040503050406030204" pitchFamily="18" charset="0"/>
                                </a:rPr>
                                <m:t>𝑟</m:t>
                              </m:r>
                            </m:sub>
                          </m:sSub>
                          <m:r>
                            <a:rPr lang="en-CA" sz="3600" b="0" i="1" smtClean="0">
                              <a:solidFill>
                                <a:srgbClr val="002060"/>
                              </a:solidFill>
                              <a:latin typeface="Cambria Math" panose="02040503050406030204" pitchFamily="18" charset="0"/>
                              <a:ea typeface="Cambria Math" panose="02040503050406030204" pitchFamily="18" charset="0"/>
                            </a:rPr>
                            <m:t>(</m:t>
                          </m:r>
                          <m:r>
                            <a:rPr lang="en-CA" sz="3600" b="0" i="1" smtClean="0">
                              <a:solidFill>
                                <a:srgbClr val="002060"/>
                              </a:solidFill>
                              <a:latin typeface="Cambria Math" panose="02040503050406030204" pitchFamily="18" charset="0"/>
                              <a:ea typeface="Cambria Math" panose="02040503050406030204" pitchFamily="18" charset="0"/>
                            </a:rPr>
                            <m:t>𝑣</m:t>
                          </m:r>
                          <m:r>
                            <a:rPr lang="en-CA" sz="3600" b="0" i="1" smtClean="0">
                              <a:solidFill>
                                <a:srgbClr val="002060"/>
                              </a:solidFill>
                              <a:latin typeface="Cambria Math" panose="02040503050406030204" pitchFamily="18" charset="0"/>
                              <a:ea typeface="Cambria Math" panose="02040503050406030204" pitchFamily="18" charset="0"/>
                            </a:rPr>
                            <m:t>−</m:t>
                          </m:r>
                          <m:r>
                            <a:rPr lang="en-CA" sz="3600" b="0" i="1" smtClean="0">
                              <a:solidFill>
                                <a:srgbClr val="002060"/>
                              </a:solidFill>
                              <a:latin typeface="Cambria Math" panose="02040503050406030204" pitchFamily="18" charset="0"/>
                              <a:ea typeface="Cambria Math" panose="02040503050406030204" pitchFamily="18" charset="0"/>
                            </a:rPr>
                            <m:t>𝑝</m:t>
                          </m:r>
                          <m:r>
                            <a:rPr lang="en-CA" sz="3600" b="0" i="1" smtClean="0">
                              <a:solidFill>
                                <a:srgbClr val="002060"/>
                              </a:solidFill>
                              <a:latin typeface="Cambria Math" panose="02040503050406030204" pitchFamily="18" charset="0"/>
                              <a:ea typeface="Cambria Math" panose="02040503050406030204" pitchFamily="18" charset="0"/>
                            </a:rPr>
                            <m:t>)</m:t>
                          </m:r>
                        </m:den>
                      </m:f>
                      <m:r>
                        <a:rPr lang="en-CA" sz="3600" i="1" smtClean="0">
                          <a:solidFill>
                            <a:srgbClr val="002060"/>
                          </a:solidFill>
                          <a:latin typeface="Cambria Math" panose="02040503050406030204" pitchFamily="18" charset="0"/>
                        </a:rPr>
                        <m:t> </m:t>
                      </m:r>
                    </m:oMath>
                  </m:oMathPara>
                </a14:m>
                <a:endParaRPr lang="en-US" sz="3600" dirty="0">
                  <a:solidFill>
                    <a:srgbClr val="002060"/>
                  </a:solidFill>
                </a:endParaRPr>
              </a:p>
            </p:txBody>
          </p:sp>
        </mc:Choice>
        <mc:Fallback xmlns="">
          <p:sp>
            <p:nvSpPr>
              <p:cNvPr id="28" name="TextBox 27">
                <a:extLst>
                  <a:ext uri="{FF2B5EF4-FFF2-40B4-BE49-F238E27FC236}">
                    <a16:creationId xmlns:a16="http://schemas.microsoft.com/office/drawing/2014/main" id="{47AF79D6-8A37-5829-C52D-E5CA62E001E3}"/>
                  </a:ext>
                </a:extLst>
              </p:cNvPr>
              <p:cNvSpPr txBox="1">
                <a:spLocks noRot="1" noChangeAspect="1" noMove="1" noResize="1" noEditPoints="1" noAdjustHandles="1" noChangeArrowheads="1" noChangeShapeType="1" noTextEdit="1"/>
              </p:cNvSpPr>
              <p:nvPr/>
            </p:nvSpPr>
            <p:spPr>
              <a:xfrm>
                <a:off x="6065957" y="2966774"/>
                <a:ext cx="4314041" cy="1245790"/>
              </a:xfrm>
              <a:prstGeom prst="rect">
                <a:avLst/>
              </a:prstGeom>
              <a:blipFill>
                <a:blip r:embed="rId6"/>
                <a:stretch>
                  <a:fillRect l="-880" r="-2639" b="-13131"/>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349AF6D6-7195-273A-50BC-C0E76EDCED16}"/>
              </a:ext>
            </a:extLst>
          </p:cNvPr>
          <p:cNvSpPr>
            <a:spLocks noChangeAspect="1"/>
          </p:cNvSpPr>
          <p:nvPr/>
        </p:nvSpPr>
        <p:spPr>
          <a:xfrm>
            <a:off x="6215772" y="3957240"/>
            <a:ext cx="216342" cy="2163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FEA4A7-8C4D-790A-133F-1E89C76660BD}"/>
                  </a:ext>
                </a:extLst>
              </p:cNvPr>
              <p:cNvSpPr txBox="1"/>
              <p:nvPr/>
            </p:nvSpPr>
            <p:spPr>
              <a:xfrm>
                <a:off x="4706589" y="4687069"/>
                <a:ext cx="3223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ℛ</m:t>
                      </m:r>
                    </m:oMath>
                  </m:oMathPara>
                </a14:m>
                <a:endParaRPr lang="en-US" sz="2400" dirty="0"/>
              </a:p>
            </p:txBody>
          </p:sp>
        </mc:Choice>
        <mc:Fallback xmlns="">
          <p:sp>
            <p:nvSpPr>
              <p:cNvPr id="13" name="TextBox 12">
                <a:extLst>
                  <a:ext uri="{FF2B5EF4-FFF2-40B4-BE49-F238E27FC236}">
                    <a16:creationId xmlns:a16="http://schemas.microsoft.com/office/drawing/2014/main" id="{E9FEA4A7-8C4D-790A-133F-1E89C76660BD}"/>
                  </a:ext>
                </a:extLst>
              </p:cNvPr>
              <p:cNvSpPr txBox="1">
                <a:spLocks noRot="1" noChangeAspect="1" noMove="1" noResize="1" noEditPoints="1" noAdjustHandles="1" noChangeArrowheads="1" noChangeShapeType="1" noTextEdit="1"/>
              </p:cNvSpPr>
              <p:nvPr/>
            </p:nvSpPr>
            <p:spPr>
              <a:xfrm>
                <a:off x="4706589" y="4687069"/>
                <a:ext cx="322331" cy="369332"/>
              </a:xfrm>
              <a:prstGeom prst="rect">
                <a:avLst/>
              </a:prstGeom>
              <a:blipFill>
                <a:blip r:embed="rId7"/>
                <a:stretch>
                  <a:fillRect l="-19231" r="-15385"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04BCD71-791A-B12A-81CA-1DEDE26C763D}"/>
                  </a:ext>
                </a:extLst>
              </p:cNvPr>
              <p:cNvSpPr txBox="1"/>
              <p:nvPr/>
            </p:nvSpPr>
            <p:spPr>
              <a:xfrm>
                <a:off x="6188027" y="6123543"/>
                <a:ext cx="2602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𝑝</m:t>
                      </m:r>
                    </m:oMath>
                  </m:oMathPara>
                </a14:m>
                <a:endParaRPr lang="en-US" sz="2400" dirty="0"/>
              </a:p>
            </p:txBody>
          </p:sp>
        </mc:Choice>
        <mc:Fallback xmlns="">
          <p:sp>
            <p:nvSpPr>
              <p:cNvPr id="14" name="TextBox 13">
                <a:extLst>
                  <a:ext uri="{FF2B5EF4-FFF2-40B4-BE49-F238E27FC236}">
                    <a16:creationId xmlns:a16="http://schemas.microsoft.com/office/drawing/2014/main" id="{504BCD71-791A-B12A-81CA-1DEDE26C763D}"/>
                  </a:ext>
                </a:extLst>
              </p:cNvPr>
              <p:cNvSpPr txBox="1">
                <a:spLocks noRot="1" noChangeAspect="1" noMove="1" noResize="1" noEditPoints="1" noAdjustHandles="1" noChangeArrowheads="1" noChangeShapeType="1" noTextEdit="1"/>
              </p:cNvSpPr>
              <p:nvPr/>
            </p:nvSpPr>
            <p:spPr>
              <a:xfrm>
                <a:off x="6188027" y="6123543"/>
                <a:ext cx="260263" cy="369332"/>
              </a:xfrm>
              <a:prstGeom prst="rect">
                <a:avLst/>
              </a:prstGeom>
              <a:blipFill>
                <a:blip r:embed="rId8"/>
                <a:stretch>
                  <a:fillRect l="-23810" r="-23810" b="-23333"/>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BF5ADFD-E3D5-33FD-2571-FF0B882E823A}"/>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1449329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58;p41">
            <a:extLst>
              <a:ext uri="{FF2B5EF4-FFF2-40B4-BE49-F238E27FC236}">
                <a16:creationId xmlns:a16="http://schemas.microsoft.com/office/drawing/2014/main" id="{139C68CD-510A-7E1E-2B8F-AB0A30BDD59F}"/>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dirty="0"/>
              <a:t>Insight from a Designer with Oracle Access to Types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4C33C1-C0D3-E368-3E6C-CED1EE353837}"/>
                  </a:ext>
                </a:extLst>
              </p:cNvPr>
              <p:cNvSpPr txBox="1"/>
              <p:nvPr/>
            </p:nvSpPr>
            <p:spPr>
              <a:xfrm>
                <a:off x="7283848" y="4626070"/>
                <a:ext cx="127297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CA" sz="2000" b="0" i="1" smtClean="0">
                              <a:solidFill>
                                <a:schemeClr val="accent2"/>
                              </a:solidFill>
                              <a:latin typeface="Cambria Math" panose="02040503050406030204" pitchFamily="18" charset="0"/>
                            </a:rPr>
                          </m:ctrlPr>
                        </m:dPr>
                        <m:e>
                          <m:r>
                            <a:rPr lang="en-CA" sz="2000" b="0" i="1" smtClean="0">
                              <a:solidFill>
                                <a:schemeClr val="accent2"/>
                              </a:solidFill>
                              <a:latin typeface="Cambria Math" panose="02040503050406030204" pitchFamily="18" charset="0"/>
                            </a:rPr>
                            <m:t>1−</m:t>
                          </m:r>
                          <m:sSub>
                            <m:sSubPr>
                              <m:ctrlPr>
                                <a:rPr lang="en-CA" sz="2000" b="0" i="1" smtClean="0">
                                  <a:solidFill>
                                    <a:schemeClr val="accent2"/>
                                  </a:solidFill>
                                  <a:latin typeface="Cambria Math" panose="02040503050406030204" pitchFamily="18" charset="0"/>
                                  <a:ea typeface="Cambria Math" panose="02040503050406030204" pitchFamily="18" charset="0"/>
                                </a:rPr>
                              </m:ctrlPr>
                            </m:sSubPr>
                            <m:e>
                              <m:r>
                                <a:rPr lang="en-CA" sz="2000" b="0" i="1" smtClean="0">
                                  <a:solidFill>
                                    <a:schemeClr val="accent2"/>
                                  </a:solidFill>
                                  <a:latin typeface="Cambria Math" panose="02040503050406030204" pitchFamily="18" charset="0"/>
                                  <a:ea typeface="Cambria Math" panose="02040503050406030204" pitchFamily="18" charset="0"/>
                                </a:rPr>
                                <m:t>𝛾</m:t>
                              </m:r>
                            </m:e>
                            <m:sub>
                              <m:r>
                                <a:rPr lang="en-CA" sz="2000" b="0" i="1" smtClean="0">
                                  <a:solidFill>
                                    <a:schemeClr val="accent2"/>
                                  </a:solidFill>
                                  <a:latin typeface="Cambria Math" panose="02040503050406030204" pitchFamily="18" charset="0"/>
                                  <a:ea typeface="Cambria Math" panose="02040503050406030204" pitchFamily="18" charset="0"/>
                                </a:rPr>
                                <m:t>𝑖</m:t>
                              </m:r>
                            </m:sub>
                          </m:sSub>
                        </m:e>
                      </m:d>
                      <m:r>
                        <a:rPr lang="en-CA" sz="2000" b="0" i="1" smtClean="0">
                          <a:solidFill>
                            <a:schemeClr val="accent2"/>
                          </a:solidFill>
                          <a:latin typeface="Cambria Math" panose="02040503050406030204" pitchFamily="18" charset="0"/>
                        </a:rPr>
                        <m:t>𝑣</m:t>
                      </m:r>
                    </m:oMath>
                  </m:oMathPara>
                </a14:m>
                <a:endParaRPr lang="en-US" sz="2000" dirty="0">
                  <a:solidFill>
                    <a:schemeClr val="accent2"/>
                  </a:solidFill>
                </a:endParaRPr>
              </a:p>
            </p:txBody>
          </p:sp>
        </mc:Choice>
        <mc:Fallback xmlns="">
          <p:sp>
            <p:nvSpPr>
              <p:cNvPr id="3" name="TextBox 2">
                <a:extLst>
                  <a:ext uri="{FF2B5EF4-FFF2-40B4-BE49-F238E27FC236}">
                    <a16:creationId xmlns:a16="http://schemas.microsoft.com/office/drawing/2014/main" id="{484C33C1-C0D3-E368-3E6C-CED1EE353837}"/>
                  </a:ext>
                </a:extLst>
              </p:cNvPr>
              <p:cNvSpPr txBox="1">
                <a:spLocks noRot="1" noChangeAspect="1" noMove="1" noResize="1" noEditPoints="1" noAdjustHandles="1" noChangeArrowheads="1" noChangeShapeType="1" noTextEdit="1"/>
              </p:cNvSpPr>
              <p:nvPr/>
            </p:nvSpPr>
            <p:spPr>
              <a:xfrm>
                <a:off x="7283848" y="4626070"/>
                <a:ext cx="1272977" cy="400110"/>
              </a:xfrm>
              <a:prstGeom prst="rect">
                <a:avLst/>
              </a:prstGeom>
              <a:blipFill>
                <a:blip r:embed="rId2"/>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459;p41">
                <a:extLst>
                  <a:ext uri="{FF2B5EF4-FFF2-40B4-BE49-F238E27FC236}">
                    <a16:creationId xmlns:a16="http://schemas.microsoft.com/office/drawing/2014/main" id="{A0BA29A3-5FE8-2F9B-3025-768417FE34E6}"/>
                  </a:ext>
                </a:extLst>
              </p:cNvPr>
              <p:cNvSpPr txBox="1"/>
              <p:nvPr/>
            </p:nvSpPr>
            <p:spPr>
              <a:xfrm>
                <a:off x="1129537" y="1573273"/>
                <a:ext cx="9935428"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Calibri"/>
                    <a:ea typeface="Calibri"/>
                    <a:cs typeface="Calibri"/>
                    <a:sym typeface="Calibri"/>
                  </a:rPr>
                  <a:t>Charge the </a:t>
                </a:r>
                <a:r>
                  <a:rPr lang="en-US" sz="2800" b="1" dirty="0">
                    <a:solidFill>
                      <a:schemeClr val="accent5"/>
                    </a:solidFill>
                    <a:latin typeface="Calibri"/>
                    <a:ea typeface="Calibri"/>
                    <a:cs typeface="Calibri"/>
                    <a:sym typeface="Calibri"/>
                  </a:rPr>
                  <a:t>minimum</a:t>
                </a:r>
                <a:r>
                  <a:rPr lang="en-US" sz="2800" dirty="0">
                    <a:latin typeface="Calibri"/>
                    <a:ea typeface="Calibri"/>
                    <a:cs typeface="Calibri"/>
                    <a:sym typeface="Calibri"/>
                  </a:rPr>
                  <a:t> of a player’s marginal value and </a:t>
                </a:r>
                <a14:m>
                  <m:oMath xmlns:m="http://schemas.openxmlformats.org/officeDocument/2006/math">
                    <m:sSub>
                      <m:sSubPr>
                        <m:ctrlPr>
                          <a:rPr lang="en-CA" sz="2800" b="0" i="1" smtClean="0">
                            <a:latin typeface="Cambria Math" panose="02040503050406030204" pitchFamily="18" charset="0"/>
                            <a:ea typeface="Calibri"/>
                            <a:cs typeface="Calibri"/>
                            <a:sym typeface="Calibri"/>
                          </a:rPr>
                        </m:ctrlPr>
                      </m:sSubPr>
                      <m:e>
                        <m:r>
                          <a:rPr lang="en-CA" sz="2800" b="0" i="1" smtClean="0">
                            <a:latin typeface="Cambria Math" panose="02040503050406030204" pitchFamily="18" charset="0"/>
                            <a:ea typeface="Calibri"/>
                            <a:cs typeface="Calibri"/>
                            <a:sym typeface="Calibri"/>
                          </a:rPr>
                          <m:t>𝑝</m:t>
                        </m:r>
                      </m:e>
                      <m:sub>
                        <m:r>
                          <a:rPr lang="en-CA" sz="2800" b="0" i="1" smtClean="0">
                            <a:latin typeface="Cambria Math" panose="02040503050406030204" pitchFamily="18" charset="0"/>
                            <a:ea typeface="Calibri"/>
                            <a:cs typeface="Calibri"/>
                            <a:sym typeface="Calibri"/>
                          </a:rPr>
                          <m:t>𝑟</m:t>
                        </m:r>
                      </m:sub>
                    </m:sSub>
                  </m:oMath>
                </a14:m>
                <a:endParaRPr sz="2800" b="1" dirty="0">
                  <a:latin typeface="Calibri"/>
                  <a:ea typeface="Calibri"/>
                  <a:cs typeface="Calibri"/>
                  <a:sym typeface="Calibri"/>
                </a:endParaRPr>
              </a:p>
            </p:txBody>
          </p:sp>
        </mc:Choice>
        <mc:Fallback xmlns="">
          <p:sp>
            <p:nvSpPr>
              <p:cNvPr id="6" name="Google Shape;459;p41">
                <a:extLst>
                  <a:ext uri="{FF2B5EF4-FFF2-40B4-BE49-F238E27FC236}">
                    <a16:creationId xmlns:a16="http://schemas.microsoft.com/office/drawing/2014/main" id="{A0BA29A3-5FE8-2F9B-3025-768417FE34E6}"/>
                  </a:ext>
                </a:extLst>
              </p:cNvPr>
              <p:cNvSpPr txBox="1">
                <a:spLocks noRot="1" noChangeAspect="1" noMove="1" noResize="1" noEditPoints="1" noAdjustHandles="1" noChangeArrowheads="1" noChangeShapeType="1" noTextEdit="1"/>
              </p:cNvSpPr>
              <p:nvPr/>
            </p:nvSpPr>
            <p:spPr>
              <a:xfrm>
                <a:off x="1129537" y="1573273"/>
                <a:ext cx="9935428" cy="615523"/>
              </a:xfrm>
              <a:prstGeom prst="rect">
                <a:avLst/>
              </a:prstGeom>
              <a:blipFill>
                <a:blip r:embed="rId3"/>
                <a:stretch>
                  <a:fillRect t="-2000" b="-18000"/>
                </a:stretch>
              </a:blipFill>
              <a:ln>
                <a:noFill/>
              </a:ln>
            </p:spPr>
            <p:txBody>
              <a:bodyPr/>
              <a:lstStyle/>
              <a:p>
                <a:r>
                  <a:rPr lang="en-US">
                    <a:noFill/>
                  </a:rPr>
                  <a:t> </a:t>
                </a:r>
              </a:p>
            </p:txBody>
          </p:sp>
        </mc:Fallback>
      </mc:AlternateContent>
      <p:cxnSp>
        <p:nvCxnSpPr>
          <p:cNvPr id="7" name="Google Shape;373;p31">
            <a:extLst>
              <a:ext uri="{FF2B5EF4-FFF2-40B4-BE49-F238E27FC236}">
                <a16:creationId xmlns:a16="http://schemas.microsoft.com/office/drawing/2014/main" id="{639AE786-11D0-1BD0-C8C4-CE58D3969A63}"/>
              </a:ext>
            </a:extLst>
          </p:cNvPr>
          <p:cNvCxnSpPr>
            <a:cxnSpLocks/>
          </p:cNvCxnSpPr>
          <p:nvPr/>
        </p:nvCxnSpPr>
        <p:spPr>
          <a:xfrm flipV="1">
            <a:off x="1158224" y="2966367"/>
            <a:ext cx="621461" cy="615523"/>
          </a:xfrm>
          <a:prstGeom prst="straightConnector1">
            <a:avLst/>
          </a:prstGeom>
          <a:noFill/>
          <a:ln w="38100" cap="flat" cmpd="sng">
            <a:solidFill>
              <a:schemeClr val="accent1"/>
            </a:solidFill>
            <a:prstDash val="solid"/>
            <a:round/>
            <a:headEnd type="none" w="med" len="med"/>
            <a:tailEnd type="none" w="med" len="med"/>
          </a:ln>
        </p:spPr>
      </p:cxnSp>
      <p:sp>
        <p:nvSpPr>
          <p:cNvPr id="10" name="Pie 9">
            <a:extLst>
              <a:ext uri="{FF2B5EF4-FFF2-40B4-BE49-F238E27FC236}">
                <a16:creationId xmlns:a16="http://schemas.microsoft.com/office/drawing/2014/main" id="{6B58886E-DBB7-489A-82B8-44ADB3A7B26A}"/>
              </a:ext>
            </a:extLst>
          </p:cNvPr>
          <p:cNvSpPr>
            <a:spLocks noChangeAspect="1"/>
          </p:cNvSpPr>
          <p:nvPr/>
        </p:nvSpPr>
        <p:spPr>
          <a:xfrm rot="10800000">
            <a:off x="2516192" y="2944277"/>
            <a:ext cx="1291058" cy="1290783"/>
          </a:xfrm>
          <a:prstGeom prst="pie">
            <a:avLst>
              <a:gd name="adj1" fmla="val 5411729"/>
              <a:gd name="adj2" fmla="val 1080239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435044E-B88D-6774-CF4F-DE380849FA74}"/>
                  </a:ext>
                </a:extLst>
              </p:cNvPr>
              <p:cNvSpPr txBox="1"/>
              <p:nvPr/>
            </p:nvSpPr>
            <p:spPr>
              <a:xfrm>
                <a:off x="591936" y="3004135"/>
                <a:ext cx="39568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ℛ</m:t>
                          </m:r>
                        </m:e>
                        <m:sub>
                          <m:r>
                            <a:rPr lang="en-CA" sz="2000" b="0" i="1" smtClean="0">
                              <a:latin typeface="Cambria Math" panose="02040503050406030204" pitchFamily="18" charset="0"/>
                              <a:ea typeface="Cambria Math" panose="02040503050406030204" pitchFamily="18" charset="0"/>
                            </a:rPr>
                            <m:t>𝑘</m:t>
                          </m:r>
                        </m:sub>
                      </m:sSub>
                    </m:oMath>
                  </m:oMathPara>
                </a14:m>
                <a:endParaRPr lang="en-US" sz="2000" dirty="0"/>
              </a:p>
            </p:txBody>
          </p:sp>
        </mc:Choice>
        <mc:Fallback xmlns="">
          <p:sp>
            <p:nvSpPr>
              <p:cNvPr id="11" name="TextBox 10">
                <a:extLst>
                  <a:ext uri="{FF2B5EF4-FFF2-40B4-BE49-F238E27FC236}">
                    <a16:creationId xmlns:a16="http://schemas.microsoft.com/office/drawing/2014/main" id="{2435044E-B88D-6774-CF4F-DE380849FA74}"/>
                  </a:ext>
                </a:extLst>
              </p:cNvPr>
              <p:cNvSpPr txBox="1">
                <a:spLocks noRot="1" noChangeAspect="1" noMove="1" noResize="1" noEditPoints="1" noAdjustHandles="1" noChangeArrowheads="1" noChangeShapeType="1" noTextEdit="1"/>
              </p:cNvSpPr>
              <p:nvPr/>
            </p:nvSpPr>
            <p:spPr>
              <a:xfrm>
                <a:off x="591936" y="3004135"/>
                <a:ext cx="395686" cy="307777"/>
              </a:xfrm>
              <a:prstGeom prst="rect">
                <a:avLst/>
              </a:prstGeom>
              <a:blipFill>
                <a:blip r:embed="rId4"/>
                <a:stretch>
                  <a:fillRect l="-12500" r="-312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ED1D82-28EB-9838-CE33-CC63BEE9166E}"/>
                  </a:ext>
                </a:extLst>
              </p:cNvPr>
              <p:cNvSpPr txBox="1"/>
              <p:nvPr/>
            </p:nvSpPr>
            <p:spPr>
              <a:xfrm>
                <a:off x="1485722" y="3589669"/>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12" name="TextBox 11">
                <a:extLst>
                  <a:ext uri="{FF2B5EF4-FFF2-40B4-BE49-F238E27FC236}">
                    <a16:creationId xmlns:a16="http://schemas.microsoft.com/office/drawing/2014/main" id="{22ED1D82-28EB-9838-CE33-CC63BEE9166E}"/>
                  </a:ext>
                </a:extLst>
              </p:cNvPr>
              <p:cNvSpPr txBox="1">
                <a:spLocks noRot="1" noChangeAspect="1" noMove="1" noResize="1" noEditPoints="1" noAdjustHandles="1" noChangeArrowheads="1" noChangeShapeType="1" noTextEdit="1"/>
              </p:cNvSpPr>
              <p:nvPr/>
            </p:nvSpPr>
            <p:spPr>
              <a:xfrm>
                <a:off x="1485722" y="3589669"/>
                <a:ext cx="216341" cy="307777"/>
              </a:xfrm>
              <a:prstGeom prst="rect">
                <a:avLst/>
              </a:prstGeom>
              <a:blipFill>
                <a:blip r:embed="rId5"/>
                <a:stretch>
                  <a:fillRect l="-29412" r="-29412" b="-24000"/>
                </a:stretch>
              </a:blipFill>
            </p:spPr>
            <p:txBody>
              <a:bodyPr/>
              <a:lstStyle/>
              <a:p>
                <a:r>
                  <a:rPr lang="en-US">
                    <a:noFill/>
                  </a:rPr>
                  <a:t> </a:t>
                </a:r>
              </a:p>
            </p:txBody>
          </p:sp>
        </mc:Fallback>
      </mc:AlternateContent>
      <p:cxnSp>
        <p:nvCxnSpPr>
          <p:cNvPr id="13" name="Google Shape;273;p25">
            <a:extLst>
              <a:ext uri="{FF2B5EF4-FFF2-40B4-BE49-F238E27FC236}">
                <a16:creationId xmlns:a16="http://schemas.microsoft.com/office/drawing/2014/main" id="{6E133C2D-85BC-8673-58F0-1058D6F6D04A}"/>
              </a:ext>
            </a:extLst>
          </p:cNvPr>
          <p:cNvCxnSpPr>
            <a:cxnSpLocks/>
          </p:cNvCxnSpPr>
          <p:nvPr/>
        </p:nvCxnSpPr>
        <p:spPr>
          <a:xfrm flipH="1">
            <a:off x="1149080" y="3577014"/>
            <a:ext cx="876488" cy="1"/>
          </a:xfrm>
          <a:prstGeom prst="straightConnector1">
            <a:avLst/>
          </a:prstGeom>
          <a:noFill/>
          <a:ln w="38100" cap="flat" cmpd="sng">
            <a:solidFill>
              <a:schemeClr val="dk1"/>
            </a:solidFill>
            <a:prstDash val="solid"/>
            <a:miter lim="800000"/>
            <a:headEnd type="none" w="sm" len="sm"/>
            <a:tailEnd type="none" w="sm" len="sm"/>
          </a:ln>
        </p:spPr>
      </p:cxnSp>
      <p:cxnSp>
        <p:nvCxnSpPr>
          <p:cNvPr id="14" name="Google Shape;272;p25">
            <a:extLst>
              <a:ext uri="{FF2B5EF4-FFF2-40B4-BE49-F238E27FC236}">
                <a16:creationId xmlns:a16="http://schemas.microsoft.com/office/drawing/2014/main" id="{1CEB4D7E-6F62-72F1-69CD-ACD76C1AED82}"/>
              </a:ext>
            </a:extLst>
          </p:cNvPr>
          <p:cNvCxnSpPr>
            <a:cxnSpLocks/>
          </p:cNvCxnSpPr>
          <p:nvPr/>
        </p:nvCxnSpPr>
        <p:spPr>
          <a:xfrm>
            <a:off x="1162528" y="2725014"/>
            <a:ext cx="0" cy="8660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E90D699-0428-C700-41CE-E9368C04527A}"/>
                  </a:ext>
                </a:extLst>
              </p:cNvPr>
              <p:cNvSpPr txBox="1"/>
              <p:nvPr/>
            </p:nvSpPr>
            <p:spPr>
              <a:xfrm>
                <a:off x="3477933" y="3624731"/>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15" name="TextBox 14">
                <a:extLst>
                  <a:ext uri="{FF2B5EF4-FFF2-40B4-BE49-F238E27FC236}">
                    <a16:creationId xmlns:a16="http://schemas.microsoft.com/office/drawing/2014/main" id="{8E90D699-0428-C700-41CE-E9368C04527A}"/>
                  </a:ext>
                </a:extLst>
              </p:cNvPr>
              <p:cNvSpPr txBox="1">
                <a:spLocks noRot="1" noChangeAspect="1" noMove="1" noResize="1" noEditPoints="1" noAdjustHandles="1" noChangeArrowheads="1" noChangeShapeType="1" noTextEdit="1"/>
              </p:cNvSpPr>
              <p:nvPr/>
            </p:nvSpPr>
            <p:spPr>
              <a:xfrm>
                <a:off x="3477933" y="3624731"/>
                <a:ext cx="216341" cy="307777"/>
              </a:xfrm>
              <a:prstGeom prst="rect">
                <a:avLst/>
              </a:prstGeom>
              <a:blipFill>
                <a:blip r:embed="rId6"/>
                <a:stretch>
                  <a:fillRect l="-29412" r="-29412" b="-24000"/>
                </a:stretch>
              </a:blipFill>
            </p:spPr>
            <p:txBody>
              <a:bodyPr/>
              <a:lstStyle/>
              <a:p>
                <a:r>
                  <a:rPr lang="en-US">
                    <a:noFill/>
                  </a:rPr>
                  <a:t> </a:t>
                </a:r>
              </a:p>
            </p:txBody>
          </p:sp>
        </mc:Fallback>
      </mc:AlternateContent>
      <p:cxnSp>
        <p:nvCxnSpPr>
          <p:cNvPr id="16" name="Google Shape;273;p25">
            <a:extLst>
              <a:ext uri="{FF2B5EF4-FFF2-40B4-BE49-F238E27FC236}">
                <a16:creationId xmlns:a16="http://schemas.microsoft.com/office/drawing/2014/main" id="{655FE575-74DC-BE90-0CD5-E1D6F2C9FDE1}"/>
              </a:ext>
            </a:extLst>
          </p:cNvPr>
          <p:cNvCxnSpPr>
            <a:cxnSpLocks/>
          </p:cNvCxnSpPr>
          <p:nvPr/>
        </p:nvCxnSpPr>
        <p:spPr>
          <a:xfrm flipH="1">
            <a:off x="3148273" y="3589669"/>
            <a:ext cx="875662" cy="1"/>
          </a:xfrm>
          <a:prstGeom prst="straightConnector1">
            <a:avLst/>
          </a:prstGeom>
          <a:noFill/>
          <a:ln w="38100" cap="flat" cmpd="sng">
            <a:solidFill>
              <a:schemeClr val="dk1"/>
            </a:solidFill>
            <a:prstDash val="solid"/>
            <a:miter lim="800000"/>
            <a:headEnd type="none" w="sm" len="sm"/>
            <a:tailEnd type="none" w="sm" len="sm"/>
          </a:ln>
        </p:spPr>
      </p:cxnSp>
      <p:cxnSp>
        <p:nvCxnSpPr>
          <p:cNvPr id="17" name="Google Shape;272;p25">
            <a:extLst>
              <a:ext uri="{FF2B5EF4-FFF2-40B4-BE49-F238E27FC236}">
                <a16:creationId xmlns:a16="http://schemas.microsoft.com/office/drawing/2014/main" id="{B3AB47CC-C0A5-C40A-C686-E29B1715B67A}"/>
              </a:ext>
            </a:extLst>
          </p:cNvPr>
          <p:cNvCxnSpPr>
            <a:cxnSpLocks/>
          </p:cNvCxnSpPr>
          <p:nvPr/>
        </p:nvCxnSpPr>
        <p:spPr>
          <a:xfrm>
            <a:off x="3161721" y="2746797"/>
            <a:ext cx="0" cy="856893"/>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6EB4FF2-2650-D2FE-7454-D6E287583D1B}"/>
                  </a:ext>
                </a:extLst>
              </p:cNvPr>
              <p:cNvSpPr txBox="1"/>
              <p:nvPr/>
            </p:nvSpPr>
            <p:spPr>
              <a:xfrm>
                <a:off x="2034712" y="2972407"/>
                <a:ext cx="112700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000" i="1" smtClean="0">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𝐹</m:t>
                          </m:r>
                        </m:e>
                        <m:sub>
                          <m:r>
                            <a:rPr lang="en-CA" sz="2000" i="1">
                              <a:latin typeface="Cambria Math" panose="02040503050406030204" pitchFamily="18" charset="0"/>
                              <a:ea typeface="Cambria Math" panose="02040503050406030204" pitchFamily="18" charset="0"/>
                            </a:rPr>
                            <m:t>𝑟</m:t>
                          </m:r>
                        </m:sub>
                      </m:sSub>
                      <m:r>
                        <a:rPr lang="en-CA" sz="2000" i="1">
                          <a:latin typeface="Cambria Math" panose="02040503050406030204" pitchFamily="18" charset="0"/>
                          <a:ea typeface="Cambria Math" panose="02040503050406030204" pitchFamily="18" charset="0"/>
                        </a:rPr>
                        <m:t>(</m:t>
                      </m:r>
                      <m:r>
                        <a:rPr lang="en-CA" sz="2000" i="1">
                          <a:latin typeface="Cambria Math" panose="02040503050406030204" pitchFamily="18" charset="0"/>
                          <a:ea typeface="Cambria Math" panose="02040503050406030204" pitchFamily="18" charset="0"/>
                        </a:rPr>
                        <m:t>𝑢𝑡𝑖𝑙</m:t>
                      </m:r>
                      <m:r>
                        <a:rPr lang="en-CA" sz="2000" i="1">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18" name="TextBox 17">
                <a:extLst>
                  <a:ext uri="{FF2B5EF4-FFF2-40B4-BE49-F238E27FC236}">
                    <a16:creationId xmlns:a16="http://schemas.microsoft.com/office/drawing/2014/main" id="{46EB4FF2-2650-D2FE-7454-D6E287583D1B}"/>
                  </a:ext>
                </a:extLst>
              </p:cNvPr>
              <p:cNvSpPr txBox="1">
                <a:spLocks noRot="1" noChangeAspect="1" noMove="1" noResize="1" noEditPoints="1" noAdjustHandles="1" noChangeArrowheads="1" noChangeShapeType="1" noTextEdit="1"/>
              </p:cNvSpPr>
              <p:nvPr/>
            </p:nvSpPr>
            <p:spPr>
              <a:xfrm>
                <a:off x="2034712" y="2972407"/>
                <a:ext cx="1127008" cy="400110"/>
              </a:xfrm>
              <a:prstGeom prst="rect">
                <a:avLst/>
              </a:prstGeom>
              <a:blipFill>
                <a:blip r:embed="rId7"/>
                <a:stretch>
                  <a:fillRect b="-12500"/>
                </a:stretch>
              </a:blipFill>
            </p:spPr>
            <p:txBody>
              <a:bodyPr/>
              <a:lstStyle/>
              <a:p>
                <a:r>
                  <a:rPr lang="en-US">
                    <a:noFill/>
                  </a:rPr>
                  <a:t> </a:t>
                </a:r>
              </a:p>
            </p:txBody>
          </p:sp>
        </mc:Fallback>
      </mc:AlternateContent>
      <p:sp>
        <p:nvSpPr>
          <p:cNvPr id="21" name="Pie 20">
            <a:extLst>
              <a:ext uri="{FF2B5EF4-FFF2-40B4-BE49-F238E27FC236}">
                <a16:creationId xmlns:a16="http://schemas.microsoft.com/office/drawing/2014/main" id="{4093FA09-078F-2996-A2B8-43CDDE88B4A3}"/>
              </a:ext>
            </a:extLst>
          </p:cNvPr>
          <p:cNvSpPr/>
          <p:nvPr/>
        </p:nvSpPr>
        <p:spPr>
          <a:xfrm rot="10800000">
            <a:off x="5157666" y="4051137"/>
            <a:ext cx="2359447" cy="4001638"/>
          </a:xfrm>
          <a:prstGeom prst="pie">
            <a:avLst>
              <a:gd name="adj1" fmla="val 1810"/>
              <a:gd name="adj2" fmla="val 1079376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Pie 45">
            <a:extLst>
              <a:ext uri="{FF2B5EF4-FFF2-40B4-BE49-F238E27FC236}">
                <a16:creationId xmlns:a16="http://schemas.microsoft.com/office/drawing/2014/main" id="{4485A46A-CEDA-0E4C-E01E-7189F6272DC9}"/>
              </a:ext>
            </a:extLst>
          </p:cNvPr>
          <p:cNvSpPr/>
          <p:nvPr/>
        </p:nvSpPr>
        <p:spPr>
          <a:xfrm rot="10800000">
            <a:off x="5156383" y="4045041"/>
            <a:ext cx="2359447" cy="4001638"/>
          </a:xfrm>
          <a:prstGeom prst="pie">
            <a:avLst>
              <a:gd name="adj1" fmla="val 8100073"/>
              <a:gd name="adj2" fmla="val 10793763"/>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ectangle 46">
            <a:extLst>
              <a:ext uri="{FF2B5EF4-FFF2-40B4-BE49-F238E27FC236}">
                <a16:creationId xmlns:a16="http://schemas.microsoft.com/office/drawing/2014/main" id="{83BC0A57-C11B-917E-A197-404686902BD9}"/>
              </a:ext>
            </a:extLst>
          </p:cNvPr>
          <p:cNvSpPr/>
          <p:nvPr/>
        </p:nvSpPr>
        <p:spPr>
          <a:xfrm>
            <a:off x="5976229" y="5026180"/>
            <a:ext cx="1362120" cy="101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FB5E031-5D6A-4876-512F-A9847C2F7B1F}"/>
              </a:ext>
            </a:extLst>
          </p:cNvPr>
          <p:cNvCxnSpPr/>
          <p:nvPr/>
        </p:nvCxnSpPr>
        <p:spPr>
          <a:xfrm>
            <a:off x="7338349" y="3758119"/>
            <a:ext cx="0" cy="2281539"/>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 name="Google Shape;273;p25">
            <a:extLst>
              <a:ext uri="{FF2B5EF4-FFF2-40B4-BE49-F238E27FC236}">
                <a16:creationId xmlns:a16="http://schemas.microsoft.com/office/drawing/2014/main" id="{059CCBBF-60F4-5571-2AD7-65813A060B1C}"/>
              </a:ext>
            </a:extLst>
          </p:cNvPr>
          <p:cNvCxnSpPr>
            <a:cxnSpLocks/>
          </p:cNvCxnSpPr>
          <p:nvPr/>
        </p:nvCxnSpPr>
        <p:spPr>
          <a:xfrm flipH="1">
            <a:off x="5130771" y="6049035"/>
            <a:ext cx="2475099" cy="0"/>
          </a:xfrm>
          <a:prstGeom prst="straightConnector1">
            <a:avLst/>
          </a:prstGeom>
          <a:noFill/>
          <a:ln w="38100" cap="flat" cmpd="sng">
            <a:solidFill>
              <a:schemeClr val="dk1"/>
            </a:solidFill>
            <a:prstDash val="solid"/>
            <a:miter lim="800000"/>
            <a:headEnd type="none" w="sm" len="sm"/>
            <a:tailEnd type="none" w="sm" len="sm"/>
          </a:ln>
        </p:spPr>
      </p:cxnSp>
      <p:cxnSp>
        <p:nvCxnSpPr>
          <p:cNvPr id="34" name="Google Shape;272;p25">
            <a:extLst>
              <a:ext uri="{FF2B5EF4-FFF2-40B4-BE49-F238E27FC236}">
                <a16:creationId xmlns:a16="http://schemas.microsoft.com/office/drawing/2014/main" id="{4507DEC7-5016-DC0A-CA4E-112504F6E670}"/>
              </a:ext>
            </a:extLst>
          </p:cNvPr>
          <p:cNvCxnSpPr>
            <a:cxnSpLocks/>
          </p:cNvCxnSpPr>
          <p:nvPr/>
        </p:nvCxnSpPr>
        <p:spPr>
          <a:xfrm>
            <a:off x="5144219" y="3746934"/>
            <a:ext cx="0" cy="23161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8135C01-2060-4190-4367-E79FB1CDA826}"/>
                  </a:ext>
                </a:extLst>
              </p:cNvPr>
              <p:cNvSpPr txBox="1"/>
              <p:nvPr/>
            </p:nvSpPr>
            <p:spPr>
              <a:xfrm>
                <a:off x="6065957" y="2966774"/>
                <a:ext cx="4314041" cy="1245790"/>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sSub>
                        <m:sSubPr>
                          <m:ctrlPr>
                            <a:rPr lang="en-CA" sz="3600" b="0" i="1" smtClean="0">
                              <a:solidFill>
                                <a:srgbClr val="002060"/>
                              </a:solidFill>
                              <a:latin typeface="Cambria Math" panose="02040503050406030204" pitchFamily="18" charset="0"/>
                            </a:rPr>
                          </m:ctrlPr>
                        </m:sSubPr>
                        <m:e>
                          <m:r>
                            <a:rPr lang="en-CA" sz="3600" b="0" i="1" smtClean="0">
                              <a:solidFill>
                                <a:srgbClr val="002060"/>
                              </a:solidFill>
                              <a:latin typeface="Cambria Math" panose="02040503050406030204" pitchFamily="18" charset="0"/>
                            </a:rPr>
                            <m:t>𝑝</m:t>
                          </m:r>
                        </m:e>
                        <m:sub>
                          <m:r>
                            <a:rPr lang="en-CA" sz="3600" b="0" i="1" smtClean="0">
                              <a:solidFill>
                                <a:srgbClr val="002060"/>
                              </a:solidFill>
                              <a:latin typeface="Cambria Math" panose="02040503050406030204" pitchFamily="18" charset="0"/>
                            </a:rPr>
                            <m:t>𝑟</m:t>
                          </m:r>
                        </m:sub>
                      </m:sSub>
                      <m:r>
                        <a:rPr lang="en-CA" sz="3600" b="0" i="1" smtClean="0">
                          <a:solidFill>
                            <a:srgbClr val="002060"/>
                          </a:solidFill>
                          <a:latin typeface="Cambria Math" panose="02040503050406030204" pitchFamily="18" charset="0"/>
                        </a:rPr>
                        <m:t>=</m:t>
                      </m:r>
                      <m:f>
                        <m:fPr>
                          <m:ctrlPr>
                            <a:rPr lang="en-CA" sz="3600" b="0" i="1" smtClean="0">
                              <a:solidFill>
                                <a:srgbClr val="002060"/>
                              </a:solidFill>
                              <a:latin typeface="Cambria Math" panose="02040503050406030204" pitchFamily="18" charset="0"/>
                            </a:rPr>
                          </m:ctrlPr>
                        </m:fPr>
                        <m:num>
                          <m:r>
                            <a:rPr lang="en-CA" sz="3600" i="1">
                              <a:solidFill>
                                <a:srgbClr val="002060"/>
                              </a:solidFill>
                              <a:latin typeface="Cambria Math" panose="02040503050406030204" pitchFamily="18" charset="0"/>
                            </a:rPr>
                            <m:t>1−</m:t>
                          </m:r>
                          <m:r>
                            <a:rPr lang="en-CA" sz="3600" i="1">
                              <a:solidFill>
                                <a:srgbClr val="002060"/>
                              </a:solidFill>
                              <a:latin typeface="Cambria Math" panose="02040503050406030204" pitchFamily="18" charset="0"/>
                              <a:ea typeface="Cambria Math" panose="02040503050406030204" pitchFamily="18" charset="0"/>
                            </a:rPr>
                            <m:t>𝛽</m:t>
                          </m:r>
                          <m:sSub>
                            <m:sSubPr>
                              <m:ctrlPr>
                                <a:rPr lang="en-CA" sz="3600" i="1">
                                  <a:solidFill>
                                    <a:srgbClr val="002060"/>
                                  </a:solidFill>
                                  <a:latin typeface="Cambria Math" panose="02040503050406030204" pitchFamily="18" charset="0"/>
                                  <a:ea typeface="Cambria Math" panose="02040503050406030204" pitchFamily="18" charset="0"/>
                                </a:rPr>
                              </m:ctrlPr>
                            </m:sSubPr>
                            <m:e>
                              <m:r>
                                <a:rPr lang="en-CA" sz="3600" b="0" i="1" smtClean="0">
                                  <a:solidFill>
                                    <a:srgbClr val="002060"/>
                                  </a:solidFill>
                                  <a:latin typeface="Cambria Math" panose="02040503050406030204" pitchFamily="18" charset="0"/>
                                  <a:ea typeface="Cambria Math" panose="02040503050406030204" pitchFamily="18" charset="0"/>
                                </a:rPr>
                                <m:t>𝐹</m:t>
                              </m:r>
                            </m:e>
                            <m:sub>
                              <m:r>
                                <a:rPr lang="en-CA" sz="3600" i="1">
                                  <a:solidFill>
                                    <a:srgbClr val="002060"/>
                                  </a:solidFill>
                                  <a:latin typeface="Cambria Math" panose="02040503050406030204" pitchFamily="18" charset="0"/>
                                  <a:ea typeface="Cambria Math" panose="02040503050406030204" pitchFamily="18" charset="0"/>
                                </a:rPr>
                                <m:t>𝑟</m:t>
                              </m:r>
                            </m:sub>
                          </m:sSub>
                          <m:r>
                            <a:rPr lang="en-CA" sz="3600" i="1">
                              <a:solidFill>
                                <a:srgbClr val="002060"/>
                              </a:solidFill>
                              <a:latin typeface="Cambria Math" panose="02040503050406030204" pitchFamily="18" charset="0"/>
                              <a:ea typeface="Cambria Math" panose="02040503050406030204" pitchFamily="18" charset="0"/>
                            </a:rPr>
                            <m:t>(</m:t>
                          </m:r>
                          <m:r>
                            <a:rPr lang="en-CA" sz="3600" i="1">
                              <a:solidFill>
                                <a:srgbClr val="002060"/>
                              </a:solidFill>
                              <a:latin typeface="Cambria Math" panose="02040503050406030204" pitchFamily="18" charset="0"/>
                              <a:ea typeface="Cambria Math" panose="02040503050406030204" pitchFamily="18" charset="0"/>
                            </a:rPr>
                            <m:t>𝑣</m:t>
                          </m:r>
                          <m:r>
                            <a:rPr lang="en-CA" sz="3600" i="1">
                              <a:solidFill>
                                <a:srgbClr val="002060"/>
                              </a:solidFill>
                              <a:latin typeface="Cambria Math" panose="02040503050406030204" pitchFamily="18" charset="0"/>
                              <a:ea typeface="Cambria Math" panose="02040503050406030204" pitchFamily="18" charset="0"/>
                            </a:rPr>
                            <m:t>−</m:t>
                          </m:r>
                          <m:r>
                            <a:rPr lang="en-CA" sz="3600" i="1">
                              <a:solidFill>
                                <a:srgbClr val="002060"/>
                              </a:solidFill>
                              <a:latin typeface="Cambria Math" panose="02040503050406030204" pitchFamily="18" charset="0"/>
                              <a:ea typeface="Cambria Math" panose="02040503050406030204" pitchFamily="18" charset="0"/>
                            </a:rPr>
                            <m:t>𝑝</m:t>
                          </m:r>
                          <m:r>
                            <a:rPr lang="en-CA" sz="3600" i="1">
                              <a:solidFill>
                                <a:srgbClr val="002060"/>
                              </a:solidFill>
                              <a:latin typeface="Cambria Math" panose="02040503050406030204" pitchFamily="18" charset="0"/>
                              <a:ea typeface="Cambria Math" panose="02040503050406030204" pitchFamily="18" charset="0"/>
                            </a:rPr>
                            <m:t>)</m:t>
                          </m:r>
                        </m:num>
                        <m:den>
                          <m:r>
                            <a:rPr lang="en-CA" sz="3600" b="0" i="1" smtClean="0">
                              <a:solidFill>
                                <a:srgbClr val="002060"/>
                              </a:solidFill>
                              <a:latin typeface="Cambria Math" panose="02040503050406030204" pitchFamily="18" charset="0"/>
                              <a:ea typeface="Cambria Math" panose="02040503050406030204" pitchFamily="18" charset="0"/>
                            </a:rPr>
                            <m:t>𝛽</m:t>
                          </m:r>
                          <m:sSub>
                            <m:sSubPr>
                              <m:ctrlPr>
                                <a:rPr lang="en-CA" sz="3600" b="0" i="1" smtClean="0">
                                  <a:solidFill>
                                    <a:srgbClr val="002060"/>
                                  </a:solidFill>
                                  <a:latin typeface="Cambria Math" panose="02040503050406030204" pitchFamily="18" charset="0"/>
                                  <a:ea typeface="Cambria Math" panose="02040503050406030204" pitchFamily="18" charset="0"/>
                                </a:rPr>
                              </m:ctrlPr>
                            </m:sSubPr>
                            <m:e>
                              <m:r>
                                <a:rPr lang="en-CA" sz="3600" b="0" i="1" smtClean="0">
                                  <a:solidFill>
                                    <a:srgbClr val="002060"/>
                                  </a:solidFill>
                                  <a:latin typeface="Cambria Math" panose="02040503050406030204" pitchFamily="18" charset="0"/>
                                  <a:ea typeface="Cambria Math" panose="02040503050406030204" pitchFamily="18" charset="0"/>
                                </a:rPr>
                                <m:t>𝑓</m:t>
                              </m:r>
                            </m:e>
                            <m:sub>
                              <m:r>
                                <a:rPr lang="en-CA" sz="3600" b="0" i="1" smtClean="0">
                                  <a:solidFill>
                                    <a:srgbClr val="002060"/>
                                  </a:solidFill>
                                  <a:latin typeface="Cambria Math" panose="02040503050406030204" pitchFamily="18" charset="0"/>
                                  <a:ea typeface="Cambria Math" panose="02040503050406030204" pitchFamily="18" charset="0"/>
                                </a:rPr>
                                <m:t>𝑟</m:t>
                              </m:r>
                            </m:sub>
                          </m:sSub>
                          <m:r>
                            <a:rPr lang="en-CA" sz="3600" b="0" i="1" smtClean="0">
                              <a:solidFill>
                                <a:srgbClr val="002060"/>
                              </a:solidFill>
                              <a:latin typeface="Cambria Math" panose="02040503050406030204" pitchFamily="18" charset="0"/>
                              <a:ea typeface="Cambria Math" panose="02040503050406030204" pitchFamily="18" charset="0"/>
                            </a:rPr>
                            <m:t>(</m:t>
                          </m:r>
                          <m:r>
                            <a:rPr lang="en-CA" sz="3600" b="0" i="1" smtClean="0">
                              <a:solidFill>
                                <a:srgbClr val="002060"/>
                              </a:solidFill>
                              <a:latin typeface="Cambria Math" panose="02040503050406030204" pitchFamily="18" charset="0"/>
                              <a:ea typeface="Cambria Math" panose="02040503050406030204" pitchFamily="18" charset="0"/>
                            </a:rPr>
                            <m:t>𝑣</m:t>
                          </m:r>
                          <m:r>
                            <a:rPr lang="en-CA" sz="3600" b="0" i="1" smtClean="0">
                              <a:solidFill>
                                <a:srgbClr val="002060"/>
                              </a:solidFill>
                              <a:latin typeface="Cambria Math" panose="02040503050406030204" pitchFamily="18" charset="0"/>
                              <a:ea typeface="Cambria Math" panose="02040503050406030204" pitchFamily="18" charset="0"/>
                            </a:rPr>
                            <m:t>−</m:t>
                          </m:r>
                          <m:r>
                            <a:rPr lang="en-CA" sz="3600" b="0" i="1" smtClean="0">
                              <a:solidFill>
                                <a:srgbClr val="002060"/>
                              </a:solidFill>
                              <a:latin typeface="Cambria Math" panose="02040503050406030204" pitchFamily="18" charset="0"/>
                              <a:ea typeface="Cambria Math" panose="02040503050406030204" pitchFamily="18" charset="0"/>
                            </a:rPr>
                            <m:t>𝑝</m:t>
                          </m:r>
                          <m:r>
                            <a:rPr lang="en-CA" sz="3600" b="0" i="1" smtClean="0">
                              <a:solidFill>
                                <a:srgbClr val="002060"/>
                              </a:solidFill>
                              <a:latin typeface="Cambria Math" panose="02040503050406030204" pitchFamily="18" charset="0"/>
                              <a:ea typeface="Cambria Math" panose="02040503050406030204" pitchFamily="18" charset="0"/>
                            </a:rPr>
                            <m:t>)</m:t>
                          </m:r>
                        </m:den>
                      </m:f>
                      <m:r>
                        <a:rPr lang="en-CA" sz="3600" i="1" smtClean="0">
                          <a:solidFill>
                            <a:srgbClr val="002060"/>
                          </a:solidFill>
                          <a:latin typeface="Cambria Math" panose="02040503050406030204" pitchFamily="18" charset="0"/>
                        </a:rPr>
                        <m:t> </m:t>
                      </m:r>
                    </m:oMath>
                  </m:oMathPara>
                </a14:m>
                <a:endParaRPr lang="en-US" sz="3600" dirty="0">
                  <a:solidFill>
                    <a:srgbClr val="002060"/>
                  </a:solidFill>
                </a:endParaRPr>
              </a:p>
            </p:txBody>
          </p:sp>
        </mc:Choice>
        <mc:Fallback xmlns="">
          <p:sp>
            <p:nvSpPr>
              <p:cNvPr id="37" name="TextBox 36">
                <a:extLst>
                  <a:ext uri="{FF2B5EF4-FFF2-40B4-BE49-F238E27FC236}">
                    <a16:creationId xmlns:a16="http://schemas.microsoft.com/office/drawing/2014/main" id="{98135C01-2060-4190-4367-E79FB1CDA826}"/>
                  </a:ext>
                </a:extLst>
              </p:cNvPr>
              <p:cNvSpPr txBox="1">
                <a:spLocks noRot="1" noChangeAspect="1" noMove="1" noResize="1" noEditPoints="1" noAdjustHandles="1" noChangeArrowheads="1" noChangeShapeType="1" noTextEdit="1"/>
              </p:cNvSpPr>
              <p:nvPr/>
            </p:nvSpPr>
            <p:spPr>
              <a:xfrm>
                <a:off x="6065957" y="2966774"/>
                <a:ext cx="4314041" cy="1245790"/>
              </a:xfrm>
              <a:prstGeom prst="rect">
                <a:avLst/>
              </a:prstGeom>
              <a:blipFill>
                <a:blip r:embed="rId8"/>
                <a:stretch>
                  <a:fillRect l="-880" r="-2639" b="-13131"/>
                </a:stretch>
              </a:blipFill>
            </p:spPr>
            <p:txBody>
              <a:bodyPr/>
              <a:lstStyle/>
              <a:p>
                <a:r>
                  <a:rPr lang="en-US">
                    <a:noFill/>
                  </a:rPr>
                  <a:t> </a:t>
                </a:r>
              </a:p>
            </p:txBody>
          </p:sp>
        </mc:Fallback>
      </mc:AlternateContent>
      <p:sp>
        <p:nvSpPr>
          <p:cNvPr id="40" name="Oval 39">
            <a:extLst>
              <a:ext uri="{FF2B5EF4-FFF2-40B4-BE49-F238E27FC236}">
                <a16:creationId xmlns:a16="http://schemas.microsoft.com/office/drawing/2014/main" id="{B45F6D76-0F7E-06BF-01C2-886D8F8F0BC8}"/>
              </a:ext>
            </a:extLst>
          </p:cNvPr>
          <p:cNvSpPr>
            <a:spLocks noChangeAspect="1"/>
          </p:cNvSpPr>
          <p:nvPr/>
        </p:nvSpPr>
        <p:spPr>
          <a:xfrm>
            <a:off x="6215772" y="3957240"/>
            <a:ext cx="216342" cy="21634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4C69B28-A36E-2C19-CD19-826EBE1AD93D}"/>
                  </a:ext>
                </a:extLst>
              </p:cNvPr>
              <p:cNvSpPr txBox="1"/>
              <p:nvPr/>
            </p:nvSpPr>
            <p:spPr>
              <a:xfrm>
                <a:off x="4706589" y="4687069"/>
                <a:ext cx="3223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ℛ</m:t>
                      </m:r>
                    </m:oMath>
                  </m:oMathPara>
                </a14:m>
                <a:endParaRPr lang="en-US" sz="2400" dirty="0"/>
              </a:p>
            </p:txBody>
          </p:sp>
        </mc:Choice>
        <mc:Fallback xmlns="">
          <p:sp>
            <p:nvSpPr>
              <p:cNvPr id="44" name="TextBox 43">
                <a:extLst>
                  <a:ext uri="{FF2B5EF4-FFF2-40B4-BE49-F238E27FC236}">
                    <a16:creationId xmlns:a16="http://schemas.microsoft.com/office/drawing/2014/main" id="{34C69B28-A36E-2C19-CD19-826EBE1AD93D}"/>
                  </a:ext>
                </a:extLst>
              </p:cNvPr>
              <p:cNvSpPr txBox="1">
                <a:spLocks noRot="1" noChangeAspect="1" noMove="1" noResize="1" noEditPoints="1" noAdjustHandles="1" noChangeArrowheads="1" noChangeShapeType="1" noTextEdit="1"/>
              </p:cNvSpPr>
              <p:nvPr/>
            </p:nvSpPr>
            <p:spPr>
              <a:xfrm>
                <a:off x="4706589" y="4687069"/>
                <a:ext cx="322331" cy="369332"/>
              </a:xfrm>
              <a:prstGeom prst="rect">
                <a:avLst/>
              </a:prstGeom>
              <a:blipFill>
                <a:blip r:embed="rId9"/>
                <a:stretch>
                  <a:fillRect l="-19231" r="-15385"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126717E-8130-7CA7-64B5-CCEEC3CC053D}"/>
                  </a:ext>
                </a:extLst>
              </p:cNvPr>
              <p:cNvSpPr txBox="1"/>
              <p:nvPr/>
            </p:nvSpPr>
            <p:spPr>
              <a:xfrm>
                <a:off x="6188027" y="6123543"/>
                <a:ext cx="2602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𝑝</m:t>
                      </m:r>
                    </m:oMath>
                  </m:oMathPara>
                </a14:m>
                <a:endParaRPr lang="en-US" sz="2400" dirty="0"/>
              </a:p>
            </p:txBody>
          </p:sp>
        </mc:Choice>
        <mc:Fallback xmlns="">
          <p:sp>
            <p:nvSpPr>
              <p:cNvPr id="45" name="TextBox 44">
                <a:extLst>
                  <a:ext uri="{FF2B5EF4-FFF2-40B4-BE49-F238E27FC236}">
                    <a16:creationId xmlns:a16="http://schemas.microsoft.com/office/drawing/2014/main" id="{E126717E-8130-7CA7-64B5-CCEEC3CC053D}"/>
                  </a:ext>
                </a:extLst>
              </p:cNvPr>
              <p:cNvSpPr txBox="1">
                <a:spLocks noRot="1" noChangeAspect="1" noMove="1" noResize="1" noEditPoints="1" noAdjustHandles="1" noChangeArrowheads="1" noChangeShapeType="1" noTextEdit="1"/>
              </p:cNvSpPr>
              <p:nvPr/>
            </p:nvSpPr>
            <p:spPr>
              <a:xfrm>
                <a:off x="6188027" y="6123543"/>
                <a:ext cx="260263" cy="369332"/>
              </a:xfrm>
              <a:prstGeom prst="rect">
                <a:avLst/>
              </a:prstGeom>
              <a:blipFill>
                <a:blip r:embed="rId10"/>
                <a:stretch>
                  <a:fillRect l="-23810" r="-23810" b="-2333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18DEB4A5-99A6-DD77-AAF1-DD61A08B0763}"/>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297489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6" descr="Minecraft Logo, symbol, meaning, history, PNG"/>
          <p:cNvPicPr preferRelativeResize="0"/>
          <p:nvPr/>
        </p:nvPicPr>
        <p:blipFill rotWithShape="1">
          <a:blip r:embed="rId3">
            <a:alphaModFix/>
          </a:blip>
          <a:srcRect/>
          <a:stretch/>
        </p:blipFill>
        <p:spPr>
          <a:xfrm>
            <a:off x="739038" y="1945790"/>
            <a:ext cx="3441032" cy="1935581"/>
          </a:xfrm>
          <a:prstGeom prst="rect">
            <a:avLst/>
          </a:prstGeom>
          <a:noFill/>
          <a:ln>
            <a:noFill/>
          </a:ln>
        </p:spPr>
      </p:pic>
      <p:sp>
        <p:nvSpPr>
          <p:cNvPr id="122" name="Google Shape;1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Pricing Model Has Changed</a:t>
            </a:r>
            <a:endParaRPr/>
          </a:p>
        </p:txBody>
      </p:sp>
      <p:pic>
        <p:nvPicPr>
          <p:cNvPr id="123" name="Google Shape;123;p16" descr="Gta 5 Logo Png - Free Transparent PNG Logos"/>
          <p:cNvPicPr preferRelativeResize="0"/>
          <p:nvPr/>
        </p:nvPicPr>
        <p:blipFill rotWithShape="1">
          <a:blip r:embed="rId4">
            <a:alphaModFix/>
          </a:blip>
          <a:srcRect/>
          <a:stretch/>
        </p:blipFill>
        <p:spPr>
          <a:xfrm>
            <a:off x="573257" y="3756036"/>
            <a:ext cx="2167200" cy="2167200"/>
          </a:xfrm>
          <a:prstGeom prst="rect">
            <a:avLst/>
          </a:prstGeom>
          <a:noFill/>
          <a:ln>
            <a:noFill/>
          </a:ln>
        </p:spPr>
      </p:pic>
      <p:sp>
        <p:nvSpPr>
          <p:cNvPr id="124" name="Google Shape;124;p16"/>
          <p:cNvSpPr/>
          <p:nvPr/>
        </p:nvSpPr>
        <p:spPr>
          <a:xfrm rot="-866058">
            <a:off x="2772200" y="1849787"/>
            <a:ext cx="831919" cy="57888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548135"/>
                </a:solidFill>
                <a:latin typeface="Calibri"/>
                <a:ea typeface="Calibri"/>
                <a:cs typeface="Calibri"/>
                <a:sym typeface="Calibri"/>
              </a:rPr>
              <a:t>$27</a:t>
            </a:r>
            <a:endParaRPr/>
          </a:p>
        </p:txBody>
      </p:sp>
      <p:pic>
        <p:nvPicPr>
          <p:cNvPr id="125" name="Google Shape;125;p16" descr="Announcing Call of Duty®: Modern Warfare® II"/>
          <p:cNvPicPr preferRelativeResize="0"/>
          <p:nvPr/>
        </p:nvPicPr>
        <p:blipFill rotWithShape="1">
          <a:blip r:embed="rId5">
            <a:alphaModFix/>
          </a:blip>
          <a:srcRect l="27425" t="1682" r="27072" b="12025"/>
          <a:stretch/>
        </p:blipFill>
        <p:spPr>
          <a:xfrm>
            <a:off x="3002630" y="3691136"/>
            <a:ext cx="1879085" cy="2004564"/>
          </a:xfrm>
          <a:prstGeom prst="rect">
            <a:avLst/>
          </a:prstGeom>
          <a:noFill/>
          <a:ln>
            <a:noFill/>
          </a:ln>
        </p:spPr>
      </p:pic>
      <p:sp>
        <p:nvSpPr>
          <p:cNvPr id="126" name="Google Shape;126;p16"/>
          <p:cNvSpPr/>
          <p:nvPr/>
        </p:nvSpPr>
        <p:spPr>
          <a:xfrm rot="-866058">
            <a:off x="4196166" y="3787408"/>
            <a:ext cx="829748" cy="57888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548135"/>
                </a:solidFill>
                <a:latin typeface="Calibri"/>
                <a:ea typeface="Calibri"/>
                <a:cs typeface="Calibri"/>
                <a:sym typeface="Calibri"/>
              </a:rPr>
              <a:t>$70</a:t>
            </a:r>
            <a:endParaRPr/>
          </a:p>
        </p:txBody>
      </p:sp>
      <p:sp>
        <p:nvSpPr>
          <p:cNvPr id="127" name="Google Shape;127;p16"/>
          <p:cNvSpPr/>
          <p:nvPr/>
        </p:nvSpPr>
        <p:spPr>
          <a:xfrm rot="-866058">
            <a:off x="2032216" y="4040833"/>
            <a:ext cx="854676" cy="57888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548135"/>
                </a:solidFill>
                <a:latin typeface="Calibri"/>
                <a:ea typeface="Calibri"/>
                <a:cs typeface="Calibri"/>
                <a:sym typeface="Calibri"/>
              </a:rPr>
              <a:t>$40</a:t>
            </a:r>
            <a:endParaRPr/>
          </a:p>
        </p:txBody>
      </p:sp>
      <p:grpSp>
        <p:nvGrpSpPr>
          <p:cNvPr id="128" name="Google Shape;128;p16"/>
          <p:cNvGrpSpPr/>
          <p:nvPr/>
        </p:nvGrpSpPr>
        <p:grpSpPr>
          <a:xfrm>
            <a:off x="5883677" y="1759337"/>
            <a:ext cx="6008527" cy="3778557"/>
            <a:chOff x="6148720" y="1852102"/>
            <a:chExt cx="6008527" cy="3778557"/>
          </a:xfrm>
        </p:grpSpPr>
        <p:grpSp>
          <p:nvGrpSpPr>
            <p:cNvPr id="129" name="Google Shape;129;p16"/>
            <p:cNvGrpSpPr/>
            <p:nvPr/>
          </p:nvGrpSpPr>
          <p:grpSpPr>
            <a:xfrm>
              <a:off x="6148720" y="1852102"/>
              <a:ext cx="6008527" cy="3778557"/>
              <a:chOff x="6148720" y="1852102"/>
              <a:chExt cx="6008527" cy="3778557"/>
            </a:xfrm>
          </p:grpSpPr>
          <p:sp>
            <p:nvSpPr>
              <p:cNvPr id="130" name="Google Shape;130;p16"/>
              <p:cNvSpPr txBox="1"/>
              <p:nvPr/>
            </p:nvSpPr>
            <p:spPr>
              <a:xfrm>
                <a:off x="8739133" y="4212557"/>
                <a:ext cx="3418114"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accent5"/>
                    </a:solidFill>
                    <a:latin typeface="Calibri"/>
                    <a:ea typeface="Calibri"/>
                    <a:cs typeface="Calibri"/>
                    <a:sym typeface="Calibri"/>
                  </a:rPr>
                  <a:t>80% of mobile games are free to download and start playing!</a:t>
                </a:r>
                <a:endParaRPr b="1" dirty="0"/>
              </a:p>
            </p:txBody>
          </p:sp>
          <p:pic>
            <p:nvPicPr>
              <p:cNvPr id="131" name="Google Shape;131;p16" descr="Logo&#10;&#10;Description automatically generated"/>
              <p:cNvPicPr preferRelativeResize="0"/>
              <p:nvPr/>
            </p:nvPicPr>
            <p:blipFill rotWithShape="1">
              <a:blip r:embed="rId6">
                <a:alphaModFix/>
              </a:blip>
              <a:srcRect/>
              <a:stretch/>
            </p:blipFill>
            <p:spPr>
              <a:xfrm>
                <a:off x="6547150" y="1852102"/>
                <a:ext cx="3418114" cy="2180243"/>
              </a:xfrm>
              <a:prstGeom prst="rect">
                <a:avLst/>
              </a:prstGeom>
              <a:noFill/>
              <a:ln>
                <a:noFill/>
              </a:ln>
            </p:spPr>
          </p:pic>
          <p:pic>
            <p:nvPicPr>
              <p:cNvPr id="132" name="Google Shape;132;p16" descr="Logo&#10;&#10;Description automatically generated"/>
              <p:cNvPicPr preferRelativeResize="0"/>
              <p:nvPr/>
            </p:nvPicPr>
            <p:blipFill rotWithShape="1">
              <a:blip r:embed="rId7">
                <a:alphaModFix/>
              </a:blip>
              <a:srcRect/>
              <a:stretch/>
            </p:blipFill>
            <p:spPr>
              <a:xfrm>
                <a:off x="6148720" y="3849484"/>
                <a:ext cx="2438400" cy="1781175"/>
              </a:xfrm>
              <a:prstGeom prst="rect">
                <a:avLst/>
              </a:prstGeom>
              <a:noFill/>
              <a:ln>
                <a:noFill/>
              </a:ln>
            </p:spPr>
          </p:pic>
          <p:sp>
            <p:nvSpPr>
              <p:cNvPr id="133" name="Google Shape;133;p16"/>
              <p:cNvSpPr/>
              <p:nvPr/>
            </p:nvSpPr>
            <p:spPr>
              <a:xfrm rot="-866058">
                <a:off x="7811234" y="3772643"/>
                <a:ext cx="974442" cy="57888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548135"/>
                    </a:solidFill>
                    <a:latin typeface="Calibri"/>
                    <a:ea typeface="Calibri"/>
                    <a:cs typeface="Calibri"/>
                    <a:sym typeface="Calibri"/>
                  </a:rPr>
                  <a:t>FREE</a:t>
                </a:r>
                <a:endParaRPr/>
              </a:p>
            </p:txBody>
          </p:sp>
        </p:grpSp>
        <p:sp>
          <p:nvSpPr>
            <p:cNvPr id="134" name="Google Shape;134;p16"/>
            <p:cNvSpPr/>
            <p:nvPr/>
          </p:nvSpPr>
          <p:spPr>
            <a:xfrm rot="-866058">
              <a:off x="9178823" y="2432613"/>
              <a:ext cx="974442" cy="57888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548135"/>
                  </a:solidFill>
                  <a:latin typeface="Calibri"/>
                  <a:ea typeface="Calibri"/>
                  <a:cs typeface="Calibri"/>
                  <a:sym typeface="Calibri"/>
                </a:rPr>
                <a:t>FREE</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oogle Shape;373;p31">
            <a:extLst>
              <a:ext uri="{FF2B5EF4-FFF2-40B4-BE49-F238E27FC236}">
                <a16:creationId xmlns:a16="http://schemas.microsoft.com/office/drawing/2014/main" id="{9C5F5036-F2E4-B8F3-D8F2-41DCFAFCACB8}"/>
              </a:ext>
            </a:extLst>
          </p:cNvPr>
          <p:cNvCxnSpPr>
            <a:cxnSpLocks/>
          </p:cNvCxnSpPr>
          <p:nvPr/>
        </p:nvCxnSpPr>
        <p:spPr>
          <a:xfrm flipV="1">
            <a:off x="1158224" y="2966367"/>
            <a:ext cx="621461" cy="615523"/>
          </a:xfrm>
          <a:prstGeom prst="straightConnector1">
            <a:avLst/>
          </a:prstGeom>
          <a:noFill/>
          <a:ln w="38100" cap="flat" cmpd="sng">
            <a:solidFill>
              <a:schemeClr val="accent1"/>
            </a:solidFill>
            <a:prstDash val="solid"/>
            <a:round/>
            <a:headEnd type="none" w="med" len="med"/>
            <a:tailEnd type="none" w="med" len="med"/>
          </a:ln>
        </p:spPr>
      </p:cxnSp>
      <p:sp>
        <p:nvSpPr>
          <p:cNvPr id="33" name="Pie 32">
            <a:extLst>
              <a:ext uri="{FF2B5EF4-FFF2-40B4-BE49-F238E27FC236}">
                <a16:creationId xmlns:a16="http://schemas.microsoft.com/office/drawing/2014/main" id="{B6C055A0-4E16-7F4E-43F7-CAC31F26B38D}"/>
              </a:ext>
            </a:extLst>
          </p:cNvPr>
          <p:cNvSpPr>
            <a:spLocks noChangeAspect="1"/>
          </p:cNvSpPr>
          <p:nvPr/>
        </p:nvSpPr>
        <p:spPr>
          <a:xfrm rot="10800000">
            <a:off x="2516192" y="2944277"/>
            <a:ext cx="1291058" cy="1290783"/>
          </a:xfrm>
          <a:prstGeom prst="pie">
            <a:avLst>
              <a:gd name="adj1" fmla="val 5411729"/>
              <a:gd name="adj2" fmla="val 1080239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1626AD-AD9E-A9EC-7A5F-83559C9C2AD8}"/>
                  </a:ext>
                </a:extLst>
              </p:cNvPr>
              <p:cNvSpPr txBox="1"/>
              <p:nvPr/>
            </p:nvSpPr>
            <p:spPr>
              <a:xfrm>
                <a:off x="591936" y="3004135"/>
                <a:ext cx="39568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000" b="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ℛ</m:t>
                          </m:r>
                        </m:e>
                        <m:sub>
                          <m:r>
                            <a:rPr lang="en-CA" sz="2000" b="0" i="1" smtClean="0">
                              <a:latin typeface="Cambria Math" panose="02040503050406030204" pitchFamily="18" charset="0"/>
                              <a:ea typeface="Cambria Math" panose="02040503050406030204" pitchFamily="18" charset="0"/>
                            </a:rPr>
                            <m:t>𝑘</m:t>
                          </m:r>
                        </m:sub>
                      </m:sSub>
                    </m:oMath>
                  </m:oMathPara>
                </a14:m>
                <a:endParaRPr lang="en-US" sz="2000" dirty="0"/>
              </a:p>
            </p:txBody>
          </p:sp>
        </mc:Choice>
        <mc:Fallback xmlns="">
          <p:sp>
            <p:nvSpPr>
              <p:cNvPr id="8" name="TextBox 7">
                <a:extLst>
                  <a:ext uri="{FF2B5EF4-FFF2-40B4-BE49-F238E27FC236}">
                    <a16:creationId xmlns:a16="http://schemas.microsoft.com/office/drawing/2014/main" id="{6D1626AD-AD9E-A9EC-7A5F-83559C9C2AD8}"/>
                  </a:ext>
                </a:extLst>
              </p:cNvPr>
              <p:cNvSpPr txBox="1">
                <a:spLocks noRot="1" noChangeAspect="1" noMove="1" noResize="1" noEditPoints="1" noAdjustHandles="1" noChangeArrowheads="1" noChangeShapeType="1" noTextEdit="1"/>
              </p:cNvSpPr>
              <p:nvPr/>
            </p:nvSpPr>
            <p:spPr>
              <a:xfrm>
                <a:off x="591936" y="3004135"/>
                <a:ext cx="395686" cy="307777"/>
              </a:xfrm>
              <a:prstGeom prst="rect">
                <a:avLst/>
              </a:prstGeom>
              <a:blipFill>
                <a:blip r:embed="rId3"/>
                <a:stretch>
                  <a:fillRect l="-12500" r="-312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FB4036-78EB-F59C-BDE5-A36370E46308}"/>
                  </a:ext>
                </a:extLst>
              </p:cNvPr>
              <p:cNvSpPr txBox="1"/>
              <p:nvPr/>
            </p:nvSpPr>
            <p:spPr>
              <a:xfrm>
                <a:off x="1485722" y="3589669"/>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9" name="TextBox 8">
                <a:extLst>
                  <a:ext uri="{FF2B5EF4-FFF2-40B4-BE49-F238E27FC236}">
                    <a16:creationId xmlns:a16="http://schemas.microsoft.com/office/drawing/2014/main" id="{91FB4036-78EB-F59C-BDE5-A36370E46308}"/>
                  </a:ext>
                </a:extLst>
              </p:cNvPr>
              <p:cNvSpPr txBox="1">
                <a:spLocks noRot="1" noChangeAspect="1" noMove="1" noResize="1" noEditPoints="1" noAdjustHandles="1" noChangeArrowheads="1" noChangeShapeType="1" noTextEdit="1"/>
              </p:cNvSpPr>
              <p:nvPr/>
            </p:nvSpPr>
            <p:spPr>
              <a:xfrm>
                <a:off x="1485722" y="3589669"/>
                <a:ext cx="216341" cy="307777"/>
              </a:xfrm>
              <a:prstGeom prst="rect">
                <a:avLst/>
              </a:prstGeom>
              <a:blipFill>
                <a:blip r:embed="rId4"/>
                <a:stretch>
                  <a:fillRect l="-29412" r="-29412" b="-24000"/>
                </a:stretch>
              </a:blipFill>
            </p:spPr>
            <p:txBody>
              <a:bodyPr/>
              <a:lstStyle/>
              <a:p>
                <a:r>
                  <a:rPr lang="en-US">
                    <a:noFill/>
                  </a:rPr>
                  <a:t> </a:t>
                </a:r>
              </a:p>
            </p:txBody>
          </p:sp>
        </mc:Fallback>
      </mc:AlternateContent>
      <p:cxnSp>
        <p:nvCxnSpPr>
          <p:cNvPr id="5" name="Google Shape;273;p25">
            <a:extLst>
              <a:ext uri="{FF2B5EF4-FFF2-40B4-BE49-F238E27FC236}">
                <a16:creationId xmlns:a16="http://schemas.microsoft.com/office/drawing/2014/main" id="{D1C9CAE5-9874-4341-7DF7-92254C5F6256}"/>
              </a:ext>
            </a:extLst>
          </p:cNvPr>
          <p:cNvCxnSpPr>
            <a:cxnSpLocks/>
          </p:cNvCxnSpPr>
          <p:nvPr/>
        </p:nvCxnSpPr>
        <p:spPr>
          <a:xfrm flipH="1">
            <a:off x="1149080" y="3577014"/>
            <a:ext cx="876488" cy="1"/>
          </a:xfrm>
          <a:prstGeom prst="straightConnector1">
            <a:avLst/>
          </a:prstGeom>
          <a:noFill/>
          <a:ln w="38100" cap="flat" cmpd="sng">
            <a:solidFill>
              <a:schemeClr val="dk1"/>
            </a:solidFill>
            <a:prstDash val="solid"/>
            <a:miter lim="800000"/>
            <a:headEnd type="none" w="sm" len="sm"/>
            <a:tailEnd type="none" w="sm" len="sm"/>
          </a:ln>
        </p:spPr>
      </p:cxnSp>
      <p:cxnSp>
        <p:nvCxnSpPr>
          <p:cNvPr id="4" name="Google Shape;272;p25">
            <a:extLst>
              <a:ext uri="{FF2B5EF4-FFF2-40B4-BE49-F238E27FC236}">
                <a16:creationId xmlns:a16="http://schemas.microsoft.com/office/drawing/2014/main" id="{3C685450-2878-B20C-13EA-6AC046B1A567}"/>
              </a:ext>
            </a:extLst>
          </p:cNvPr>
          <p:cNvCxnSpPr>
            <a:cxnSpLocks/>
          </p:cNvCxnSpPr>
          <p:nvPr/>
        </p:nvCxnSpPr>
        <p:spPr>
          <a:xfrm>
            <a:off x="1162528" y="2725014"/>
            <a:ext cx="0" cy="8660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81A13F2-97E5-343F-BFFD-F452EEF87788}"/>
                  </a:ext>
                </a:extLst>
              </p:cNvPr>
              <p:cNvSpPr txBox="1"/>
              <p:nvPr/>
            </p:nvSpPr>
            <p:spPr>
              <a:xfrm>
                <a:off x="3477933" y="3624731"/>
                <a:ext cx="21634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𝑝</m:t>
                      </m:r>
                    </m:oMath>
                  </m:oMathPara>
                </a14:m>
                <a:endParaRPr lang="en-US" sz="2000" dirty="0"/>
              </a:p>
            </p:txBody>
          </p:sp>
        </mc:Choice>
        <mc:Fallback xmlns="">
          <p:sp>
            <p:nvSpPr>
              <p:cNvPr id="29" name="TextBox 28">
                <a:extLst>
                  <a:ext uri="{FF2B5EF4-FFF2-40B4-BE49-F238E27FC236}">
                    <a16:creationId xmlns:a16="http://schemas.microsoft.com/office/drawing/2014/main" id="{981A13F2-97E5-343F-BFFD-F452EEF87788}"/>
                  </a:ext>
                </a:extLst>
              </p:cNvPr>
              <p:cNvSpPr txBox="1">
                <a:spLocks noRot="1" noChangeAspect="1" noMove="1" noResize="1" noEditPoints="1" noAdjustHandles="1" noChangeArrowheads="1" noChangeShapeType="1" noTextEdit="1"/>
              </p:cNvSpPr>
              <p:nvPr/>
            </p:nvSpPr>
            <p:spPr>
              <a:xfrm>
                <a:off x="3477933" y="3624731"/>
                <a:ext cx="216341" cy="307777"/>
              </a:xfrm>
              <a:prstGeom prst="rect">
                <a:avLst/>
              </a:prstGeom>
              <a:blipFill>
                <a:blip r:embed="rId5"/>
                <a:stretch>
                  <a:fillRect l="-29412" r="-29412" b="-24000"/>
                </a:stretch>
              </a:blipFill>
            </p:spPr>
            <p:txBody>
              <a:bodyPr/>
              <a:lstStyle/>
              <a:p>
                <a:r>
                  <a:rPr lang="en-US">
                    <a:noFill/>
                  </a:rPr>
                  <a:t> </a:t>
                </a:r>
              </a:p>
            </p:txBody>
          </p:sp>
        </mc:Fallback>
      </mc:AlternateContent>
      <p:cxnSp>
        <p:nvCxnSpPr>
          <p:cNvPr id="31" name="Google Shape;273;p25">
            <a:extLst>
              <a:ext uri="{FF2B5EF4-FFF2-40B4-BE49-F238E27FC236}">
                <a16:creationId xmlns:a16="http://schemas.microsoft.com/office/drawing/2014/main" id="{419EF2CE-DD2E-0665-15C5-5014C7C4E4BE}"/>
              </a:ext>
            </a:extLst>
          </p:cNvPr>
          <p:cNvCxnSpPr>
            <a:cxnSpLocks/>
          </p:cNvCxnSpPr>
          <p:nvPr/>
        </p:nvCxnSpPr>
        <p:spPr>
          <a:xfrm flipH="1">
            <a:off x="3148273" y="3589669"/>
            <a:ext cx="875662" cy="1"/>
          </a:xfrm>
          <a:prstGeom prst="straightConnector1">
            <a:avLst/>
          </a:prstGeom>
          <a:noFill/>
          <a:ln w="38100" cap="flat" cmpd="sng">
            <a:solidFill>
              <a:schemeClr val="dk1"/>
            </a:solidFill>
            <a:prstDash val="solid"/>
            <a:miter lim="800000"/>
            <a:headEnd type="none" w="sm" len="sm"/>
            <a:tailEnd type="none" w="sm" len="sm"/>
          </a:ln>
        </p:spPr>
      </p:cxnSp>
      <p:cxnSp>
        <p:nvCxnSpPr>
          <p:cNvPr id="32" name="Google Shape;272;p25">
            <a:extLst>
              <a:ext uri="{FF2B5EF4-FFF2-40B4-BE49-F238E27FC236}">
                <a16:creationId xmlns:a16="http://schemas.microsoft.com/office/drawing/2014/main" id="{0059F537-C391-74CF-01E9-A9D17E9415D9}"/>
              </a:ext>
            </a:extLst>
          </p:cNvPr>
          <p:cNvCxnSpPr>
            <a:cxnSpLocks/>
          </p:cNvCxnSpPr>
          <p:nvPr/>
        </p:nvCxnSpPr>
        <p:spPr>
          <a:xfrm>
            <a:off x="3161721" y="2746797"/>
            <a:ext cx="0" cy="856893"/>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EEC6B13-EABF-A469-2082-D4551935FC0B}"/>
                  </a:ext>
                </a:extLst>
              </p:cNvPr>
              <p:cNvSpPr txBox="1"/>
              <p:nvPr/>
            </p:nvSpPr>
            <p:spPr>
              <a:xfrm>
                <a:off x="2034712" y="2972407"/>
                <a:ext cx="112700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000" i="1" smtClean="0">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𝐹</m:t>
                          </m:r>
                        </m:e>
                        <m:sub>
                          <m:r>
                            <a:rPr lang="en-CA" sz="2000" i="1">
                              <a:latin typeface="Cambria Math" panose="02040503050406030204" pitchFamily="18" charset="0"/>
                              <a:ea typeface="Cambria Math" panose="02040503050406030204" pitchFamily="18" charset="0"/>
                            </a:rPr>
                            <m:t>𝑟</m:t>
                          </m:r>
                        </m:sub>
                      </m:sSub>
                      <m:r>
                        <a:rPr lang="en-CA" sz="2000" i="1">
                          <a:latin typeface="Cambria Math" panose="02040503050406030204" pitchFamily="18" charset="0"/>
                          <a:ea typeface="Cambria Math" panose="02040503050406030204" pitchFamily="18" charset="0"/>
                        </a:rPr>
                        <m:t>(</m:t>
                      </m:r>
                      <m:r>
                        <a:rPr lang="en-CA" sz="2000" i="1">
                          <a:latin typeface="Cambria Math" panose="02040503050406030204" pitchFamily="18" charset="0"/>
                          <a:ea typeface="Cambria Math" panose="02040503050406030204" pitchFamily="18" charset="0"/>
                        </a:rPr>
                        <m:t>𝑢𝑡𝑖𝑙</m:t>
                      </m:r>
                      <m:r>
                        <a:rPr lang="en-CA" sz="2000" i="1">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35" name="TextBox 34">
                <a:extLst>
                  <a:ext uri="{FF2B5EF4-FFF2-40B4-BE49-F238E27FC236}">
                    <a16:creationId xmlns:a16="http://schemas.microsoft.com/office/drawing/2014/main" id="{1EEC6B13-EABF-A469-2082-D4551935FC0B}"/>
                  </a:ext>
                </a:extLst>
              </p:cNvPr>
              <p:cNvSpPr txBox="1">
                <a:spLocks noRot="1" noChangeAspect="1" noMove="1" noResize="1" noEditPoints="1" noAdjustHandles="1" noChangeArrowheads="1" noChangeShapeType="1" noTextEdit="1"/>
              </p:cNvSpPr>
              <p:nvPr/>
            </p:nvSpPr>
            <p:spPr>
              <a:xfrm>
                <a:off x="2034712" y="2972407"/>
                <a:ext cx="1127008" cy="400110"/>
              </a:xfrm>
              <a:prstGeom prst="rect">
                <a:avLst/>
              </a:prstGeom>
              <a:blipFill>
                <a:blip r:embed="rId6"/>
                <a:stretch>
                  <a:fillRect b="-12500"/>
                </a:stretch>
              </a:blipFill>
            </p:spPr>
            <p:txBody>
              <a:bodyPr/>
              <a:lstStyle/>
              <a:p>
                <a:r>
                  <a:rPr lang="en-US">
                    <a:noFill/>
                  </a:rPr>
                  <a:t> </a:t>
                </a:r>
              </a:p>
            </p:txBody>
          </p:sp>
        </mc:Fallback>
      </mc:AlternateContent>
      <p:sp>
        <p:nvSpPr>
          <p:cNvPr id="38" name="Google Shape;458;p41">
            <a:extLst>
              <a:ext uri="{FF2B5EF4-FFF2-40B4-BE49-F238E27FC236}">
                <a16:creationId xmlns:a16="http://schemas.microsoft.com/office/drawing/2014/main" id="{139C68CD-510A-7E1E-2B8F-AB0A30BDD59F}"/>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dirty="0"/>
              <a:t>Insight from a Designer with Oracle Access to Types</a:t>
            </a:r>
            <a:endParaRPr sz="3800" dirty="0"/>
          </a:p>
        </p:txBody>
      </p:sp>
      <p:sp>
        <p:nvSpPr>
          <p:cNvPr id="27" name="Pie 26">
            <a:extLst>
              <a:ext uri="{FF2B5EF4-FFF2-40B4-BE49-F238E27FC236}">
                <a16:creationId xmlns:a16="http://schemas.microsoft.com/office/drawing/2014/main" id="{427DC693-90A6-E73D-016E-2B654DF56179}"/>
              </a:ext>
            </a:extLst>
          </p:cNvPr>
          <p:cNvSpPr/>
          <p:nvPr/>
        </p:nvSpPr>
        <p:spPr>
          <a:xfrm rot="10800000">
            <a:off x="5157666" y="4051137"/>
            <a:ext cx="2359447" cy="4001638"/>
          </a:xfrm>
          <a:prstGeom prst="pie">
            <a:avLst>
              <a:gd name="adj1" fmla="val 1810"/>
              <a:gd name="adj2" fmla="val 10793763"/>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ie 12">
            <a:extLst>
              <a:ext uri="{FF2B5EF4-FFF2-40B4-BE49-F238E27FC236}">
                <a16:creationId xmlns:a16="http://schemas.microsoft.com/office/drawing/2014/main" id="{C5A8957E-5718-3DB1-5106-A03B9F36BD8C}"/>
              </a:ext>
            </a:extLst>
          </p:cNvPr>
          <p:cNvSpPr/>
          <p:nvPr/>
        </p:nvSpPr>
        <p:spPr>
          <a:xfrm rot="10800000">
            <a:off x="5160743" y="4048216"/>
            <a:ext cx="2359447" cy="4001638"/>
          </a:xfrm>
          <a:prstGeom prst="pie">
            <a:avLst>
              <a:gd name="adj1" fmla="val 1810"/>
              <a:gd name="adj2" fmla="val 4112290"/>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DC84AF0A-0385-9D34-9E78-2ED9B298C88F}"/>
              </a:ext>
            </a:extLst>
          </p:cNvPr>
          <p:cNvSpPr/>
          <p:nvPr/>
        </p:nvSpPr>
        <p:spPr>
          <a:xfrm>
            <a:off x="5671595" y="4389120"/>
            <a:ext cx="1094965" cy="164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Google Shape;273;p25">
            <a:extLst>
              <a:ext uri="{FF2B5EF4-FFF2-40B4-BE49-F238E27FC236}">
                <a16:creationId xmlns:a16="http://schemas.microsoft.com/office/drawing/2014/main" id="{76D305CF-F51F-FA9E-2C9A-EC1C2E1ED5B6}"/>
              </a:ext>
            </a:extLst>
          </p:cNvPr>
          <p:cNvCxnSpPr>
            <a:cxnSpLocks/>
          </p:cNvCxnSpPr>
          <p:nvPr/>
        </p:nvCxnSpPr>
        <p:spPr>
          <a:xfrm flipH="1">
            <a:off x="5130771" y="6049035"/>
            <a:ext cx="2456932" cy="0"/>
          </a:xfrm>
          <a:prstGeom prst="straightConnector1">
            <a:avLst/>
          </a:prstGeom>
          <a:noFill/>
          <a:ln w="38100" cap="flat" cmpd="sng">
            <a:solidFill>
              <a:schemeClr val="dk1"/>
            </a:solidFill>
            <a:prstDash val="solid"/>
            <a:miter lim="800000"/>
            <a:headEnd type="none" w="sm" len="sm"/>
            <a:tailEnd type="none" w="sm" len="sm"/>
          </a:ln>
        </p:spPr>
      </p:cxnSp>
      <p:cxnSp>
        <p:nvCxnSpPr>
          <p:cNvPr id="26" name="Google Shape;272;p25">
            <a:extLst>
              <a:ext uri="{FF2B5EF4-FFF2-40B4-BE49-F238E27FC236}">
                <a16:creationId xmlns:a16="http://schemas.microsoft.com/office/drawing/2014/main" id="{52688A1F-3963-2323-0954-82DD9775C1BC}"/>
              </a:ext>
            </a:extLst>
          </p:cNvPr>
          <p:cNvCxnSpPr>
            <a:cxnSpLocks/>
          </p:cNvCxnSpPr>
          <p:nvPr/>
        </p:nvCxnSpPr>
        <p:spPr>
          <a:xfrm>
            <a:off x="5144219" y="3746934"/>
            <a:ext cx="0" cy="2316121"/>
          </a:xfrm>
          <a:prstGeom prst="straightConnector1">
            <a:avLst/>
          </a:prstGeom>
          <a:noFill/>
          <a:ln w="38100" cap="flat" cmpd="sng">
            <a:solidFill>
              <a:schemeClr val="dk1"/>
            </a:solidFill>
            <a:prstDash val="solid"/>
            <a:miter lim="800000"/>
            <a:headEnd type="none" w="sm" len="sm"/>
            <a:tailEnd type="none" w="sm" len="sm"/>
          </a:ln>
        </p:spPr>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7AF79D6-8A37-5829-C52D-E5CA62E001E3}"/>
                  </a:ext>
                </a:extLst>
              </p:cNvPr>
              <p:cNvSpPr txBox="1"/>
              <p:nvPr/>
            </p:nvSpPr>
            <p:spPr>
              <a:xfrm>
                <a:off x="5130771" y="3394811"/>
                <a:ext cx="4314041" cy="669094"/>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sSub>
                        <m:sSubPr>
                          <m:ctrlPr>
                            <a:rPr lang="en-CA" sz="1800" b="0" i="1" smtClean="0">
                              <a:solidFill>
                                <a:schemeClr val="tx2">
                                  <a:lumMod val="75000"/>
                                </a:schemeClr>
                              </a:solidFill>
                              <a:latin typeface="Cambria Math" panose="02040503050406030204" pitchFamily="18" charset="0"/>
                            </a:rPr>
                          </m:ctrlPr>
                        </m:sSubPr>
                        <m:e>
                          <m:r>
                            <a:rPr lang="en-CA" sz="1800" b="0" i="1" smtClean="0">
                              <a:solidFill>
                                <a:schemeClr val="tx2">
                                  <a:lumMod val="75000"/>
                                </a:schemeClr>
                              </a:solidFill>
                              <a:latin typeface="Cambria Math" panose="02040503050406030204" pitchFamily="18" charset="0"/>
                            </a:rPr>
                            <m:t>𝑝</m:t>
                          </m:r>
                        </m:e>
                        <m:sub>
                          <m:r>
                            <a:rPr lang="en-CA" sz="1800" b="0" i="1" smtClean="0">
                              <a:solidFill>
                                <a:schemeClr val="tx2">
                                  <a:lumMod val="75000"/>
                                </a:schemeClr>
                              </a:solidFill>
                              <a:latin typeface="Cambria Math" panose="02040503050406030204" pitchFamily="18" charset="0"/>
                            </a:rPr>
                            <m:t>𝑟</m:t>
                          </m:r>
                        </m:sub>
                      </m:sSub>
                      <m:r>
                        <a:rPr lang="en-CA" sz="1800" b="0" i="1" smtClean="0">
                          <a:solidFill>
                            <a:schemeClr val="tx2">
                              <a:lumMod val="75000"/>
                            </a:schemeClr>
                          </a:solidFill>
                          <a:latin typeface="Cambria Math" panose="02040503050406030204" pitchFamily="18" charset="0"/>
                        </a:rPr>
                        <m:t>=</m:t>
                      </m:r>
                      <m:f>
                        <m:fPr>
                          <m:ctrlPr>
                            <a:rPr lang="en-CA" sz="1800" b="0" i="1" smtClean="0">
                              <a:solidFill>
                                <a:schemeClr val="tx2">
                                  <a:lumMod val="75000"/>
                                </a:schemeClr>
                              </a:solidFill>
                              <a:latin typeface="Cambria Math" panose="02040503050406030204" pitchFamily="18" charset="0"/>
                            </a:rPr>
                          </m:ctrlPr>
                        </m:fPr>
                        <m:num>
                          <m:r>
                            <a:rPr lang="en-CA" sz="1800" i="1">
                              <a:solidFill>
                                <a:schemeClr val="tx2">
                                  <a:lumMod val="75000"/>
                                </a:schemeClr>
                              </a:solidFill>
                              <a:latin typeface="Cambria Math" panose="02040503050406030204" pitchFamily="18" charset="0"/>
                            </a:rPr>
                            <m:t>1−</m:t>
                          </m:r>
                          <m:r>
                            <a:rPr lang="en-CA" sz="1800" i="1">
                              <a:solidFill>
                                <a:schemeClr val="tx2">
                                  <a:lumMod val="75000"/>
                                </a:schemeClr>
                              </a:solidFill>
                              <a:latin typeface="Cambria Math" panose="02040503050406030204" pitchFamily="18" charset="0"/>
                              <a:ea typeface="Cambria Math" panose="02040503050406030204" pitchFamily="18" charset="0"/>
                            </a:rPr>
                            <m:t>𝛽</m:t>
                          </m:r>
                          <m:sSub>
                            <m:sSubPr>
                              <m:ctrlPr>
                                <a:rPr lang="en-CA" sz="1800" i="1">
                                  <a:solidFill>
                                    <a:schemeClr val="tx2">
                                      <a:lumMod val="75000"/>
                                    </a:schemeClr>
                                  </a:solidFill>
                                  <a:latin typeface="Cambria Math" panose="02040503050406030204" pitchFamily="18" charset="0"/>
                                  <a:ea typeface="Cambria Math" panose="02040503050406030204" pitchFamily="18" charset="0"/>
                                </a:rPr>
                              </m:ctrlPr>
                            </m:sSubPr>
                            <m:e>
                              <m:r>
                                <a:rPr lang="en-CA" sz="1800" b="0" i="1" smtClean="0">
                                  <a:solidFill>
                                    <a:schemeClr val="tx2">
                                      <a:lumMod val="75000"/>
                                    </a:schemeClr>
                                  </a:solidFill>
                                  <a:latin typeface="Cambria Math" panose="02040503050406030204" pitchFamily="18" charset="0"/>
                                  <a:ea typeface="Cambria Math" panose="02040503050406030204" pitchFamily="18" charset="0"/>
                                </a:rPr>
                                <m:t>𝐹</m:t>
                              </m:r>
                            </m:e>
                            <m:sub>
                              <m:r>
                                <a:rPr lang="en-CA" sz="1800" i="1">
                                  <a:solidFill>
                                    <a:schemeClr val="tx2">
                                      <a:lumMod val="75000"/>
                                    </a:schemeClr>
                                  </a:solidFill>
                                  <a:latin typeface="Cambria Math" panose="02040503050406030204" pitchFamily="18" charset="0"/>
                                  <a:ea typeface="Cambria Math" panose="02040503050406030204" pitchFamily="18" charset="0"/>
                                </a:rPr>
                                <m:t>𝑟</m:t>
                              </m:r>
                            </m:sub>
                          </m:sSub>
                          <m:r>
                            <a:rPr lang="en-CA" sz="1800" i="1">
                              <a:solidFill>
                                <a:schemeClr val="tx2">
                                  <a:lumMod val="75000"/>
                                </a:schemeClr>
                              </a:solidFill>
                              <a:latin typeface="Cambria Math" panose="02040503050406030204" pitchFamily="18" charset="0"/>
                              <a:ea typeface="Cambria Math" panose="02040503050406030204" pitchFamily="18" charset="0"/>
                            </a:rPr>
                            <m:t>(</m:t>
                          </m:r>
                          <m:r>
                            <a:rPr lang="en-CA" sz="1800" i="1">
                              <a:solidFill>
                                <a:schemeClr val="tx2">
                                  <a:lumMod val="75000"/>
                                </a:schemeClr>
                              </a:solidFill>
                              <a:latin typeface="Cambria Math" panose="02040503050406030204" pitchFamily="18" charset="0"/>
                              <a:ea typeface="Cambria Math" panose="02040503050406030204" pitchFamily="18" charset="0"/>
                            </a:rPr>
                            <m:t>𝑣</m:t>
                          </m:r>
                          <m:r>
                            <a:rPr lang="en-CA" sz="1800" i="1">
                              <a:solidFill>
                                <a:schemeClr val="tx2">
                                  <a:lumMod val="75000"/>
                                </a:schemeClr>
                              </a:solidFill>
                              <a:latin typeface="Cambria Math" panose="02040503050406030204" pitchFamily="18" charset="0"/>
                              <a:ea typeface="Cambria Math" panose="02040503050406030204" pitchFamily="18" charset="0"/>
                            </a:rPr>
                            <m:t>−</m:t>
                          </m:r>
                          <m:r>
                            <a:rPr lang="en-CA" sz="1800" i="1">
                              <a:solidFill>
                                <a:schemeClr val="tx2">
                                  <a:lumMod val="75000"/>
                                </a:schemeClr>
                              </a:solidFill>
                              <a:latin typeface="Cambria Math" panose="02040503050406030204" pitchFamily="18" charset="0"/>
                              <a:ea typeface="Cambria Math" panose="02040503050406030204" pitchFamily="18" charset="0"/>
                            </a:rPr>
                            <m:t>𝑝</m:t>
                          </m:r>
                          <m:r>
                            <a:rPr lang="en-CA" sz="1800" i="1">
                              <a:solidFill>
                                <a:schemeClr val="tx2">
                                  <a:lumMod val="75000"/>
                                </a:schemeClr>
                              </a:solidFill>
                              <a:latin typeface="Cambria Math" panose="02040503050406030204" pitchFamily="18" charset="0"/>
                              <a:ea typeface="Cambria Math" panose="02040503050406030204" pitchFamily="18" charset="0"/>
                            </a:rPr>
                            <m:t>)</m:t>
                          </m:r>
                        </m:num>
                        <m:den>
                          <m:r>
                            <a:rPr lang="en-CA" sz="1800" b="0" i="1" smtClean="0">
                              <a:solidFill>
                                <a:schemeClr val="tx2">
                                  <a:lumMod val="75000"/>
                                </a:schemeClr>
                              </a:solidFill>
                              <a:latin typeface="Cambria Math" panose="02040503050406030204" pitchFamily="18" charset="0"/>
                              <a:ea typeface="Cambria Math" panose="02040503050406030204" pitchFamily="18" charset="0"/>
                            </a:rPr>
                            <m:t>𝛽</m:t>
                          </m:r>
                          <m:sSub>
                            <m:sSubPr>
                              <m:ctrlPr>
                                <a:rPr lang="en-CA" sz="1800" b="0" i="1" smtClean="0">
                                  <a:solidFill>
                                    <a:schemeClr val="tx2">
                                      <a:lumMod val="75000"/>
                                    </a:schemeClr>
                                  </a:solidFill>
                                  <a:latin typeface="Cambria Math" panose="02040503050406030204" pitchFamily="18" charset="0"/>
                                  <a:ea typeface="Cambria Math" panose="02040503050406030204" pitchFamily="18" charset="0"/>
                                </a:rPr>
                              </m:ctrlPr>
                            </m:sSubPr>
                            <m:e>
                              <m:r>
                                <a:rPr lang="en-CA" sz="1800" b="0" i="1" smtClean="0">
                                  <a:solidFill>
                                    <a:schemeClr val="tx2">
                                      <a:lumMod val="75000"/>
                                    </a:schemeClr>
                                  </a:solidFill>
                                  <a:latin typeface="Cambria Math" panose="02040503050406030204" pitchFamily="18" charset="0"/>
                                  <a:ea typeface="Cambria Math" panose="02040503050406030204" pitchFamily="18" charset="0"/>
                                </a:rPr>
                                <m:t>𝑓</m:t>
                              </m:r>
                            </m:e>
                            <m:sub>
                              <m:r>
                                <a:rPr lang="en-CA" sz="1800" b="0" i="1" smtClean="0">
                                  <a:solidFill>
                                    <a:schemeClr val="tx2">
                                      <a:lumMod val="75000"/>
                                    </a:schemeClr>
                                  </a:solidFill>
                                  <a:latin typeface="Cambria Math" panose="02040503050406030204" pitchFamily="18" charset="0"/>
                                  <a:ea typeface="Cambria Math" panose="02040503050406030204" pitchFamily="18" charset="0"/>
                                </a:rPr>
                                <m:t>𝑟</m:t>
                              </m:r>
                            </m:sub>
                          </m:sSub>
                          <m:r>
                            <a:rPr lang="en-CA" sz="1800" b="0" i="1" smtClean="0">
                              <a:solidFill>
                                <a:schemeClr val="tx2">
                                  <a:lumMod val="75000"/>
                                </a:schemeClr>
                              </a:solidFill>
                              <a:latin typeface="Cambria Math" panose="02040503050406030204" pitchFamily="18" charset="0"/>
                              <a:ea typeface="Cambria Math" panose="02040503050406030204" pitchFamily="18" charset="0"/>
                            </a:rPr>
                            <m:t>(</m:t>
                          </m:r>
                          <m:r>
                            <a:rPr lang="en-CA" sz="1800" b="0" i="1" smtClean="0">
                              <a:solidFill>
                                <a:schemeClr val="tx2">
                                  <a:lumMod val="75000"/>
                                </a:schemeClr>
                              </a:solidFill>
                              <a:latin typeface="Cambria Math" panose="02040503050406030204" pitchFamily="18" charset="0"/>
                              <a:ea typeface="Cambria Math" panose="02040503050406030204" pitchFamily="18" charset="0"/>
                            </a:rPr>
                            <m:t>𝑣</m:t>
                          </m:r>
                          <m:r>
                            <a:rPr lang="en-CA" sz="1800" b="0" i="1" smtClean="0">
                              <a:solidFill>
                                <a:schemeClr val="tx2">
                                  <a:lumMod val="75000"/>
                                </a:schemeClr>
                              </a:solidFill>
                              <a:latin typeface="Cambria Math" panose="02040503050406030204" pitchFamily="18" charset="0"/>
                              <a:ea typeface="Cambria Math" panose="02040503050406030204" pitchFamily="18" charset="0"/>
                            </a:rPr>
                            <m:t>−</m:t>
                          </m:r>
                          <m:r>
                            <a:rPr lang="en-CA" sz="1800" b="0" i="1" smtClean="0">
                              <a:solidFill>
                                <a:schemeClr val="tx2">
                                  <a:lumMod val="75000"/>
                                </a:schemeClr>
                              </a:solidFill>
                              <a:latin typeface="Cambria Math" panose="02040503050406030204" pitchFamily="18" charset="0"/>
                              <a:ea typeface="Cambria Math" panose="02040503050406030204" pitchFamily="18" charset="0"/>
                            </a:rPr>
                            <m:t>𝑝</m:t>
                          </m:r>
                          <m:r>
                            <a:rPr lang="en-CA" sz="1800" b="0" i="1" smtClean="0">
                              <a:solidFill>
                                <a:schemeClr val="tx2">
                                  <a:lumMod val="75000"/>
                                </a:schemeClr>
                              </a:solidFill>
                              <a:latin typeface="Cambria Math" panose="02040503050406030204" pitchFamily="18" charset="0"/>
                              <a:ea typeface="Cambria Math" panose="02040503050406030204" pitchFamily="18" charset="0"/>
                            </a:rPr>
                            <m:t>)</m:t>
                          </m:r>
                        </m:den>
                      </m:f>
                      <m:r>
                        <a:rPr lang="en-CA" sz="1800" i="1" smtClean="0">
                          <a:solidFill>
                            <a:schemeClr val="tx2">
                              <a:lumMod val="75000"/>
                            </a:schemeClr>
                          </a:solidFill>
                          <a:latin typeface="Cambria Math" panose="02040503050406030204" pitchFamily="18" charset="0"/>
                        </a:rPr>
                        <m:t> </m:t>
                      </m:r>
                    </m:oMath>
                  </m:oMathPara>
                </a14:m>
                <a:endParaRPr lang="en-US" sz="1800" dirty="0">
                  <a:solidFill>
                    <a:schemeClr val="tx2">
                      <a:lumMod val="75000"/>
                    </a:schemeClr>
                  </a:solidFill>
                </a:endParaRPr>
              </a:p>
            </p:txBody>
          </p:sp>
        </mc:Choice>
        <mc:Fallback xmlns="">
          <p:sp>
            <p:nvSpPr>
              <p:cNvPr id="28" name="TextBox 27">
                <a:extLst>
                  <a:ext uri="{FF2B5EF4-FFF2-40B4-BE49-F238E27FC236}">
                    <a16:creationId xmlns:a16="http://schemas.microsoft.com/office/drawing/2014/main" id="{47AF79D6-8A37-5829-C52D-E5CA62E001E3}"/>
                  </a:ext>
                </a:extLst>
              </p:cNvPr>
              <p:cNvSpPr txBox="1">
                <a:spLocks noRot="1" noChangeAspect="1" noMove="1" noResize="1" noEditPoints="1" noAdjustHandles="1" noChangeArrowheads="1" noChangeShapeType="1" noTextEdit="1"/>
              </p:cNvSpPr>
              <p:nvPr/>
            </p:nvSpPr>
            <p:spPr>
              <a:xfrm>
                <a:off x="5130771" y="3394811"/>
                <a:ext cx="4314041" cy="669094"/>
              </a:xfrm>
              <a:prstGeom prst="rect">
                <a:avLst/>
              </a:prstGeom>
              <a:blipFill>
                <a:blip r:embed="rId7"/>
                <a:stretch>
                  <a:fillRect b="-7407"/>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349AF6D6-7195-273A-50BC-C0E76EDCED16}"/>
              </a:ext>
            </a:extLst>
          </p:cNvPr>
          <p:cNvSpPr>
            <a:spLocks noChangeAspect="1"/>
          </p:cNvSpPr>
          <p:nvPr/>
        </p:nvSpPr>
        <p:spPr>
          <a:xfrm>
            <a:off x="6276732" y="4006008"/>
            <a:ext cx="108000" cy="108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cxnSp>
        <p:nvCxnSpPr>
          <p:cNvPr id="2" name="Straight Connector 1">
            <a:extLst>
              <a:ext uri="{FF2B5EF4-FFF2-40B4-BE49-F238E27FC236}">
                <a16:creationId xmlns:a16="http://schemas.microsoft.com/office/drawing/2014/main" id="{2FB5E031-5D6A-4876-512F-A9847C2F7B1F}"/>
              </a:ext>
            </a:extLst>
          </p:cNvPr>
          <p:cNvCxnSpPr/>
          <p:nvPr/>
        </p:nvCxnSpPr>
        <p:spPr>
          <a:xfrm>
            <a:off x="5671595" y="3748427"/>
            <a:ext cx="0" cy="2281539"/>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84C33C1-C0D3-E368-3E6C-CED1EE353837}"/>
                  </a:ext>
                </a:extLst>
              </p:cNvPr>
              <p:cNvSpPr txBox="1"/>
              <p:nvPr/>
            </p:nvSpPr>
            <p:spPr>
              <a:xfrm>
                <a:off x="5591073" y="4898010"/>
                <a:ext cx="192604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CA" sz="3200" b="0" i="1" smtClean="0">
                              <a:solidFill>
                                <a:schemeClr val="accent2"/>
                              </a:solidFill>
                              <a:latin typeface="Cambria Math" panose="02040503050406030204" pitchFamily="18" charset="0"/>
                            </a:rPr>
                          </m:ctrlPr>
                        </m:dPr>
                        <m:e>
                          <m:r>
                            <a:rPr lang="en-CA" sz="3200" b="0" i="1" smtClean="0">
                              <a:solidFill>
                                <a:schemeClr val="accent2"/>
                              </a:solidFill>
                              <a:latin typeface="Cambria Math" panose="02040503050406030204" pitchFamily="18" charset="0"/>
                            </a:rPr>
                            <m:t>1−</m:t>
                          </m:r>
                          <m:sSub>
                            <m:sSubPr>
                              <m:ctrlPr>
                                <a:rPr lang="en-CA" sz="3200" b="0" i="1" smtClean="0">
                                  <a:solidFill>
                                    <a:schemeClr val="accent2"/>
                                  </a:solidFill>
                                  <a:latin typeface="Cambria Math" panose="02040503050406030204" pitchFamily="18" charset="0"/>
                                  <a:ea typeface="Cambria Math" panose="02040503050406030204" pitchFamily="18" charset="0"/>
                                </a:rPr>
                              </m:ctrlPr>
                            </m:sSubPr>
                            <m:e>
                              <m:r>
                                <a:rPr lang="en-CA" sz="3200" b="0" i="1" smtClean="0">
                                  <a:solidFill>
                                    <a:schemeClr val="accent2"/>
                                  </a:solidFill>
                                  <a:latin typeface="Cambria Math" panose="02040503050406030204" pitchFamily="18" charset="0"/>
                                  <a:ea typeface="Cambria Math" panose="02040503050406030204" pitchFamily="18" charset="0"/>
                                </a:rPr>
                                <m:t>𝛾</m:t>
                              </m:r>
                            </m:e>
                            <m:sub>
                              <m:r>
                                <a:rPr lang="en-CA" sz="3200" b="0" i="1" smtClean="0">
                                  <a:solidFill>
                                    <a:schemeClr val="accent2"/>
                                  </a:solidFill>
                                  <a:latin typeface="Cambria Math" panose="02040503050406030204" pitchFamily="18" charset="0"/>
                                  <a:ea typeface="Cambria Math" panose="02040503050406030204" pitchFamily="18" charset="0"/>
                                </a:rPr>
                                <m:t>𝑖</m:t>
                              </m:r>
                            </m:sub>
                          </m:sSub>
                        </m:e>
                      </m:d>
                      <m:r>
                        <a:rPr lang="en-CA" sz="3200" b="0" i="1" smtClean="0">
                          <a:solidFill>
                            <a:schemeClr val="accent2"/>
                          </a:solidFill>
                          <a:latin typeface="Cambria Math" panose="02040503050406030204" pitchFamily="18" charset="0"/>
                        </a:rPr>
                        <m:t>𝑣</m:t>
                      </m:r>
                    </m:oMath>
                  </m:oMathPara>
                </a14:m>
                <a:endParaRPr lang="en-US" sz="3200" dirty="0">
                  <a:solidFill>
                    <a:schemeClr val="accent2"/>
                  </a:solidFill>
                </a:endParaRPr>
              </a:p>
            </p:txBody>
          </p:sp>
        </mc:Choice>
        <mc:Fallback xmlns="">
          <p:sp>
            <p:nvSpPr>
              <p:cNvPr id="3" name="TextBox 2">
                <a:extLst>
                  <a:ext uri="{FF2B5EF4-FFF2-40B4-BE49-F238E27FC236}">
                    <a16:creationId xmlns:a16="http://schemas.microsoft.com/office/drawing/2014/main" id="{484C33C1-C0D3-E368-3E6C-CED1EE353837}"/>
                  </a:ext>
                </a:extLst>
              </p:cNvPr>
              <p:cNvSpPr txBox="1">
                <a:spLocks noRot="1" noChangeAspect="1" noMove="1" noResize="1" noEditPoints="1" noAdjustHandles="1" noChangeArrowheads="1" noChangeShapeType="1" noTextEdit="1"/>
              </p:cNvSpPr>
              <p:nvPr/>
            </p:nvSpPr>
            <p:spPr>
              <a:xfrm>
                <a:off x="5591073" y="4898010"/>
                <a:ext cx="1926040" cy="584775"/>
              </a:xfrm>
              <a:prstGeom prst="rect">
                <a:avLst/>
              </a:prstGeom>
              <a:blipFill>
                <a:blip r:embed="rId8"/>
                <a:stretch>
                  <a:fillRect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459;p41">
                <a:extLst>
                  <a:ext uri="{FF2B5EF4-FFF2-40B4-BE49-F238E27FC236}">
                    <a16:creationId xmlns:a16="http://schemas.microsoft.com/office/drawing/2014/main" id="{8DF4A702-595C-8588-5469-3FEEE5CA871D}"/>
                  </a:ext>
                </a:extLst>
              </p:cNvPr>
              <p:cNvSpPr txBox="1"/>
              <p:nvPr/>
            </p:nvSpPr>
            <p:spPr>
              <a:xfrm>
                <a:off x="1129537" y="1573273"/>
                <a:ext cx="9935428"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Calibri"/>
                    <a:ea typeface="Calibri"/>
                    <a:cs typeface="Calibri"/>
                    <a:sym typeface="Calibri"/>
                  </a:rPr>
                  <a:t>Charge the </a:t>
                </a:r>
                <a:r>
                  <a:rPr lang="en-US" sz="2800" b="1" dirty="0">
                    <a:solidFill>
                      <a:schemeClr val="accent5"/>
                    </a:solidFill>
                    <a:latin typeface="Calibri"/>
                    <a:ea typeface="Calibri"/>
                    <a:cs typeface="Calibri"/>
                    <a:sym typeface="Calibri"/>
                  </a:rPr>
                  <a:t>minimum</a:t>
                </a:r>
                <a:r>
                  <a:rPr lang="en-US" sz="2800" dirty="0">
                    <a:latin typeface="Calibri"/>
                    <a:ea typeface="Calibri"/>
                    <a:cs typeface="Calibri"/>
                    <a:sym typeface="Calibri"/>
                  </a:rPr>
                  <a:t> of a player’s marginal value and </a:t>
                </a:r>
                <a14:m>
                  <m:oMath xmlns:m="http://schemas.openxmlformats.org/officeDocument/2006/math">
                    <m:sSub>
                      <m:sSubPr>
                        <m:ctrlPr>
                          <a:rPr lang="en-CA" sz="2800" b="0" i="1" smtClean="0">
                            <a:latin typeface="Cambria Math" panose="02040503050406030204" pitchFamily="18" charset="0"/>
                            <a:ea typeface="Calibri"/>
                            <a:cs typeface="Calibri"/>
                            <a:sym typeface="Calibri"/>
                          </a:rPr>
                        </m:ctrlPr>
                      </m:sSubPr>
                      <m:e>
                        <m:r>
                          <a:rPr lang="en-CA" sz="2800" b="0" i="1" smtClean="0">
                            <a:latin typeface="Cambria Math" panose="02040503050406030204" pitchFamily="18" charset="0"/>
                            <a:ea typeface="Calibri"/>
                            <a:cs typeface="Calibri"/>
                            <a:sym typeface="Calibri"/>
                          </a:rPr>
                          <m:t>𝑝</m:t>
                        </m:r>
                      </m:e>
                      <m:sub>
                        <m:r>
                          <a:rPr lang="en-CA" sz="2800" b="0" i="1" smtClean="0">
                            <a:latin typeface="Cambria Math" panose="02040503050406030204" pitchFamily="18" charset="0"/>
                            <a:ea typeface="Calibri"/>
                            <a:cs typeface="Calibri"/>
                            <a:sym typeface="Calibri"/>
                          </a:rPr>
                          <m:t>𝑟</m:t>
                        </m:r>
                      </m:sub>
                    </m:sSub>
                  </m:oMath>
                </a14:m>
                <a:endParaRPr sz="2800" b="1" dirty="0">
                  <a:latin typeface="Calibri"/>
                  <a:ea typeface="Calibri"/>
                  <a:cs typeface="Calibri"/>
                  <a:sym typeface="Calibri"/>
                </a:endParaRPr>
              </a:p>
            </p:txBody>
          </p:sp>
        </mc:Choice>
        <mc:Fallback xmlns="">
          <p:sp>
            <p:nvSpPr>
              <p:cNvPr id="7" name="Google Shape;459;p41">
                <a:extLst>
                  <a:ext uri="{FF2B5EF4-FFF2-40B4-BE49-F238E27FC236}">
                    <a16:creationId xmlns:a16="http://schemas.microsoft.com/office/drawing/2014/main" id="{8DF4A702-595C-8588-5469-3FEEE5CA871D}"/>
                  </a:ext>
                </a:extLst>
              </p:cNvPr>
              <p:cNvSpPr txBox="1">
                <a:spLocks noRot="1" noChangeAspect="1" noMove="1" noResize="1" noEditPoints="1" noAdjustHandles="1" noChangeArrowheads="1" noChangeShapeType="1" noTextEdit="1"/>
              </p:cNvSpPr>
              <p:nvPr/>
            </p:nvSpPr>
            <p:spPr>
              <a:xfrm>
                <a:off x="1129537" y="1573273"/>
                <a:ext cx="9935428" cy="615523"/>
              </a:xfrm>
              <a:prstGeom prst="rect">
                <a:avLst/>
              </a:prstGeom>
              <a:blipFill>
                <a:blip r:embed="rId9"/>
                <a:stretch>
                  <a:fillRect t="-2000" b="-1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2849E4-09FE-825F-3A51-F31A3288F335}"/>
                  </a:ext>
                </a:extLst>
              </p:cNvPr>
              <p:cNvSpPr txBox="1"/>
              <p:nvPr/>
            </p:nvSpPr>
            <p:spPr>
              <a:xfrm>
                <a:off x="4706589" y="4687069"/>
                <a:ext cx="3223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ℛ</m:t>
                      </m:r>
                    </m:oMath>
                  </m:oMathPara>
                </a14:m>
                <a:endParaRPr lang="en-US" sz="2400" dirty="0"/>
              </a:p>
            </p:txBody>
          </p:sp>
        </mc:Choice>
        <mc:Fallback xmlns="">
          <p:sp>
            <p:nvSpPr>
              <p:cNvPr id="10" name="TextBox 9">
                <a:extLst>
                  <a:ext uri="{FF2B5EF4-FFF2-40B4-BE49-F238E27FC236}">
                    <a16:creationId xmlns:a16="http://schemas.microsoft.com/office/drawing/2014/main" id="{862849E4-09FE-825F-3A51-F31A3288F335}"/>
                  </a:ext>
                </a:extLst>
              </p:cNvPr>
              <p:cNvSpPr txBox="1">
                <a:spLocks noRot="1" noChangeAspect="1" noMove="1" noResize="1" noEditPoints="1" noAdjustHandles="1" noChangeArrowheads="1" noChangeShapeType="1" noTextEdit="1"/>
              </p:cNvSpPr>
              <p:nvPr/>
            </p:nvSpPr>
            <p:spPr>
              <a:xfrm>
                <a:off x="4706589" y="4687069"/>
                <a:ext cx="322331" cy="369332"/>
              </a:xfrm>
              <a:prstGeom prst="rect">
                <a:avLst/>
              </a:prstGeom>
              <a:blipFill>
                <a:blip r:embed="rId10"/>
                <a:stretch>
                  <a:fillRect l="-19231" r="-15385"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E39B44-7CCF-3170-7212-EF2623891284}"/>
                  </a:ext>
                </a:extLst>
              </p:cNvPr>
              <p:cNvSpPr txBox="1"/>
              <p:nvPr/>
            </p:nvSpPr>
            <p:spPr>
              <a:xfrm>
                <a:off x="6188027" y="6123543"/>
                <a:ext cx="2602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𝑝</m:t>
                      </m:r>
                    </m:oMath>
                  </m:oMathPara>
                </a14:m>
                <a:endParaRPr lang="en-US" sz="2400" dirty="0"/>
              </a:p>
            </p:txBody>
          </p:sp>
        </mc:Choice>
        <mc:Fallback xmlns="">
          <p:sp>
            <p:nvSpPr>
              <p:cNvPr id="11" name="TextBox 10">
                <a:extLst>
                  <a:ext uri="{FF2B5EF4-FFF2-40B4-BE49-F238E27FC236}">
                    <a16:creationId xmlns:a16="http://schemas.microsoft.com/office/drawing/2014/main" id="{F1E39B44-7CCF-3170-7212-EF2623891284}"/>
                  </a:ext>
                </a:extLst>
              </p:cNvPr>
              <p:cNvSpPr txBox="1">
                <a:spLocks noRot="1" noChangeAspect="1" noMove="1" noResize="1" noEditPoints="1" noAdjustHandles="1" noChangeArrowheads="1" noChangeShapeType="1" noTextEdit="1"/>
              </p:cNvSpPr>
              <p:nvPr/>
            </p:nvSpPr>
            <p:spPr>
              <a:xfrm>
                <a:off x="6188027" y="6123543"/>
                <a:ext cx="260263" cy="369332"/>
              </a:xfrm>
              <a:prstGeom prst="rect">
                <a:avLst/>
              </a:prstGeom>
              <a:blipFill>
                <a:blip r:embed="rId11"/>
                <a:stretch>
                  <a:fillRect l="-23810" r="-23810" b="-2333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EF65762D-EC5E-FE4D-B551-D8929A5089F5}"/>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extLst>
      <p:ext uri="{BB962C8B-B14F-4D97-AF65-F5344CB8AC3E}">
        <p14:creationId xmlns:p14="http://schemas.microsoft.com/office/powerpoint/2010/main" val="1231119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t>A Good, Simple Pricing Scheme: MT Pricing</a:t>
            </a:r>
            <a:endParaRPr dirty="0"/>
          </a:p>
        </p:txBody>
      </p:sp>
      <mc:AlternateContent xmlns:mc="http://schemas.openxmlformats.org/markup-compatibility/2006" xmlns:a14="http://schemas.microsoft.com/office/drawing/2010/main">
        <mc:Choice Requires="a14">
          <p:sp>
            <p:nvSpPr>
              <p:cNvPr id="471" name="Google Shape;471;p42"/>
              <p:cNvSpPr txBox="1"/>
              <p:nvPr/>
            </p:nvSpPr>
            <p:spPr>
              <a:xfrm>
                <a:off x="838200" y="2773144"/>
                <a:ext cx="5435400" cy="615523"/>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Calibri"/>
                  <a:buAutoNum type="arabicPeriod"/>
                </a:pPr>
                <a:r>
                  <a:rPr lang="en-US" sz="2800" dirty="0">
                    <a:latin typeface="Calibri"/>
                    <a:ea typeface="Calibri"/>
                    <a:cs typeface="Calibri"/>
                    <a:sym typeface="Calibri"/>
                  </a:rPr>
                  <a:t>Compute the </a:t>
                </a:r>
                <a:r>
                  <a:rPr lang="en-US" sz="2800" dirty="0">
                    <a:solidFill>
                      <a:schemeClr val="tx1"/>
                    </a:solidFill>
                    <a:latin typeface="Calibri"/>
                    <a:ea typeface="Calibri"/>
                    <a:cs typeface="Calibri"/>
                    <a:sym typeface="Calibri"/>
                  </a:rPr>
                  <a:t>same </a:t>
                </a:r>
                <a14:m>
                  <m:oMath xmlns:m="http://schemas.openxmlformats.org/officeDocument/2006/math">
                    <m:sSub>
                      <m:sSubPr>
                        <m:ctrlPr>
                          <a:rPr lang="en-CA" sz="2800" b="0" i="1" smtClean="0">
                            <a:solidFill>
                              <a:schemeClr val="tx1"/>
                            </a:solidFill>
                            <a:latin typeface="Cambria Math" panose="02040503050406030204" pitchFamily="18" charset="0"/>
                            <a:ea typeface="Calibri"/>
                            <a:cs typeface="Calibri"/>
                            <a:sym typeface="Calibri"/>
                          </a:rPr>
                        </m:ctrlPr>
                      </m:sSubPr>
                      <m:e>
                        <m:r>
                          <a:rPr lang="en-CA" sz="2800" b="0" i="1" smtClean="0">
                            <a:solidFill>
                              <a:schemeClr val="tx1"/>
                            </a:solidFill>
                            <a:latin typeface="Cambria Math" panose="02040503050406030204" pitchFamily="18" charset="0"/>
                            <a:ea typeface="Calibri"/>
                            <a:cs typeface="Calibri"/>
                            <a:sym typeface="Calibri"/>
                          </a:rPr>
                          <m:t>𝑝</m:t>
                        </m:r>
                      </m:e>
                      <m:sub>
                        <m:r>
                          <a:rPr lang="en-CA" sz="2800" b="0" i="1" smtClean="0">
                            <a:solidFill>
                              <a:schemeClr val="tx1"/>
                            </a:solidFill>
                            <a:latin typeface="Cambria Math" panose="02040503050406030204" pitchFamily="18" charset="0"/>
                            <a:ea typeface="Calibri"/>
                            <a:cs typeface="Calibri"/>
                            <a:sym typeface="Calibri"/>
                          </a:rPr>
                          <m:t>𝑟</m:t>
                        </m:r>
                      </m:sub>
                    </m:sSub>
                  </m:oMath>
                </a14:m>
                <a:endParaRPr sz="2800" dirty="0">
                  <a:solidFill>
                    <a:schemeClr val="tx1"/>
                  </a:solidFill>
                  <a:latin typeface="Calibri"/>
                  <a:ea typeface="Calibri"/>
                  <a:cs typeface="Calibri"/>
                  <a:sym typeface="Calibri"/>
                </a:endParaRPr>
              </a:p>
            </p:txBody>
          </p:sp>
        </mc:Choice>
        <mc:Fallback xmlns="">
          <p:sp>
            <p:nvSpPr>
              <p:cNvPr id="471" name="Google Shape;471;p42"/>
              <p:cNvSpPr txBox="1">
                <a:spLocks noRot="1" noChangeAspect="1" noMove="1" noResize="1" noEditPoints="1" noAdjustHandles="1" noChangeArrowheads="1" noChangeShapeType="1" noTextEdit="1"/>
              </p:cNvSpPr>
              <p:nvPr/>
            </p:nvSpPr>
            <p:spPr>
              <a:xfrm>
                <a:off x="838200" y="2773144"/>
                <a:ext cx="5435400" cy="615523"/>
              </a:xfrm>
              <a:prstGeom prst="rect">
                <a:avLst/>
              </a:prstGeom>
              <a:blipFill>
                <a:blip r:embed="rId3"/>
                <a:stretch>
                  <a:fillRect l="-1402" t="-4082" b="-204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2" name="Google Shape;472;p42"/>
              <p:cNvSpPr txBox="1"/>
              <p:nvPr/>
            </p:nvSpPr>
            <p:spPr>
              <a:xfrm>
                <a:off x="6508016" y="2773144"/>
                <a:ext cx="5435400" cy="1477297"/>
              </a:xfrm>
              <a:prstGeom prst="rect">
                <a:avLst/>
              </a:prstGeom>
              <a:noFill/>
              <a:ln>
                <a:noFill/>
              </a:ln>
            </p:spPr>
            <p:txBody>
              <a:bodyPr spcFirstLastPara="1" wrap="square" lIns="91425" tIns="91425" rIns="91425" bIns="91425" anchor="t" anchorCtr="0">
                <a:spAutoFit/>
              </a:bodyPr>
              <a:lstStyle/>
              <a:p>
                <a:pPr lvl="0"/>
                <a:r>
                  <a:rPr lang="en-US" sz="2800" dirty="0">
                    <a:latin typeface="Calibri"/>
                    <a:ea typeface="Calibri"/>
                    <a:cs typeface="Calibri"/>
                    <a:sym typeface="Calibri"/>
                  </a:rPr>
                  <a:t>2. Charge the minimum of the </a:t>
                </a:r>
                <a:r>
                  <a:rPr lang="en-US" sz="2800" b="1" dirty="0">
                    <a:solidFill>
                      <a:schemeClr val="accent5"/>
                    </a:solidFill>
                    <a:latin typeface="Calibri"/>
                    <a:ea typeface="Calibri"/>
                    <a:cs typeface="Calibri"/>
                    <a:sym typeface="Calibri"/>
                  </a:rPr>
                  <a:t>Myerson optimal price </a:t>
                </a:r>
                <a:r>
                  <a:rPr lang="en-US" sz="2800" dirty="0">
                    <a:latin typeface="Calibri"/>
                    <a:ea typeface="Calibri"/>
                    <a:cs typeface="Calibri"/>
                    <a:sym typeface="Calibri"/>
                  </a:rPr>
                  <a:t>and </a:t>
                </a:r>
                <a14:m>
                  <m:oMath xmlns:m="http://schemas.openxmlformats.org/officeDocument/2006/math">
                    <m:sSub>
                      <m:sSubPr>
                        <m:ctrlPr>
                          <a:rPr lang="en-CA" sz="2800" i="1">
                            <a:solidFill>
                              <a:schemeClr val="tx1"/>
                            </a:solidFill>
                            <a:latin typeface="Cambria Math" panose="02040503050406030204" pitchFamily="18" charset="0"/>
                            <a:ea typeface="Calibri"/>
                            <a:cs typeface="Calibri"/>
                            <a:sym typeface="Calibri"/>
                          </a:rPr>
                        </m:ctrlPr>
                      </m:sSubPr>
                      <m:e>
                        <m:r>
                          <a:rPr lang="en-CA" sz="2800" i="1">
                            <a:solidFill>
                              <a:schemeClr val="tx1"/>
                            </a:solidFill>
                            <a:latin typeface="Cambria Math" panose="02040503050406030204" pitchFamily="18" charset="0"/>
                            <a:ea typeface="Calibri"/>
                            <a:cs typeface="Calibri"/>
                            <a:sym typeface="Calibri"/>
                          </a:rPr>
                          <m:t>𝑝</m:t>
                        </m:r>
                      </m:e>
                      <m:sub>
                        <m:r>
                          <a:rPr lang="en-CA" sz="2800" i="1">
                            <a:solidFill>
                              <a:schemeClr val="tx1"/>
                            </a:solidFill>
                            <a:latin typeface="Cambria Math" panose="02040503050406030204" pitchFamily="18" charset="0"/>
                            <a:ea typeface="Calibri"/>
                            <a:cs typeface="Calibri"/>
                            <a:sym typeface="Calibri"/>
                          </a:rPr>
                          <m:t>𝑟</m:t>
                        </m:r>
                      </m:sub>
                    </m:sSub>
                  </m:oMath>
                </a14:m>
                <a:r>
                  <a:rPr lang="en-US" sz="2800" dirty="0">
                    <a:latin typeface="Calibri"/>
                    <a:ea typeface="Calibri"/>
                    <a:cs typeface="Calibri"/>
                    <a:sym typeface="Calibri"/>
                  </a:rPr>
                  <a:t> </a:t>
                </a:r>
                <a:r>
                  <a:rPr lang="en-US" sz="2800" b="1" dirty="0">
                    <a:solidFill>
                      <a:schemeClr val="accent5"/>
                    </a:solidFill>
                    <a:latin typeface="Calibri"/>
                    <a:ea typeface="Calibri"/>
                    <a:cs typeface="Calibri"/>
                    <a:sym typeface="Calibri"/>
                  </a:rPr>
                  <a:t>in each round </a:t>
                </a:r>
                <a14:m>
                  <m:oMath xmlns:m="http://schemas.openxmlformats.org/officeDocument/2006/math">
                    <m:r>
                      <a:rPr lang="en-CA" sz="2800" b="1" i="1" smtClean="0">
                        <a:solidFill>
                          <a:schemeClr val="accent5"/>
                        </a:solidFill>
                        <a:latin typeface="Cambria Math" panose="02040503050406030204" pitchFamily="18" charset="0"/>
                      </a:rPr>
                      <m:t>𝒌</m:t>
                    </m:r>
                  </m:oMath>
                </a14:m>
                <a:endParaRPr sz="2800" b="1" dirty="0">
                  <a:latin typeface="Calibri"/>
                  <a:ea typeface="Calibri"/>
                  <a:cs typeface="Calibri"/>
                  <a:sym typeface="Calibri"/>
                </a:endParaRPr>
              </a:p>
            </p:txBody>
          </p:sp>
        </mc:Choice>
        <mc:Fallback xmlns="">
          <p:sp>
            <p:nvSpPr>
              <p:cNvPr id="472" name="Google Shape;472;p42"/>
              <p:cNvSpPr txBox="1">
                <a:spLocks noRot="1" noChangeAspect="1" noMove="1" noResize="1" noEditPoints="1" noAdjustHandles="1" noChangeArrowheads="1" noChangeShapeType="1" noTextEdit="1"/>
              </p:cNvSpPr>
              <p:nvPr/>
            </p:nvSpPr>
            <p:spPr>
              <a:xfrm>
                <a:off x="6508016" y="2773144"/>
                <a:ext cx="5435400" cy="1477297"/>
              </a:xfrm>
              <a:prstGeom prst="rect">
                <a:avLst/>
              </a:prstGeom>
              <a:blipFill>
                <a:blip r:embed="rId4"/>
                <a:stretch>
                  <a:fillRect l="-2331" t="-1709" b="-68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3FE3272-FAAE-EA3C-3AF6-696B29575528}"/>
                  </a:ext>
                </a:extLst>
              </p:cNvPr>
              <p:cNvSpPr txBox="1"/>
              <p:nvPr/>
            </p:nvSpPr>
            <p:spPr>
              <a:xfrm>
                <a:off x="944775" y="4441480"/>
                <a:ext cx="4314041" cy="1245790"/>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sSub>
                        <m:sSubPr>
                          <m:ctrlPr>
                            <a:rPr lang="en-CA" sz="3600" b="0" i="1" smtClean="0">
                              <a:latin typeface="Cambria Math" panose="02040503050406030204" pitchFamily="18" charset="0"/>
                            </a:rPr>
                          </m:ctrlPr>
                        </m:sSubPr>
                        <m:e>
                          <m:r>
                            <a:rPr lang="en-CA" sz="3600" b="0" i="1" smtClean="0">
                              <a:latin typeface="Cambria Math" panose="02040503050406030204" pitchFamily="18" charset="0"/>
                            </a:rPr>
                            <m:t>𝑝</m:t>
                          </m:r>
                        </m:e>
                        <m:sub>
                          <m:r>
                            <a:rPr lang="en-CA" sz="3600" b="0" i="1" smtClean="0">
                              <a:latin typeface="Cambria Math" panose="02040503050406030204" pitchFamily="18" charset="0"/>
                            </a:rPr>
                            <m:t>𝑟</m:t>
                          </m:r>
                        </m:sub>
                      </m:sSub>
                      <m:r>
                        <a:rPr lang="en-CA" sz="3600" b="0" i="1" smtClean="0">
                          <a:latin typeface="Cambria Math" panose="02040503050406030204" pitchFamily="18" charset="0"/>
                        </a:rPr>
                        <m:t>=</m:t>
                      </m:r>
                      <m:f>
                        <m:fPr>
                          <m:ctrlPr>
                            <a:rPr lang="en-CA" sz="3600" b="0" i="1" smtClean="0">
                              <a:latin typeface="Cambria Math" panose="02040503050406030204" pitchFamily="18" charset="0"/>
                            </a:rPr>
                          </m:ctrlPr>
                        </m:fPr>
                        <m:num>
                          <m:r>
                            <a:rPr lang="en-CA" sz="3600" i="1">
                              <a:latin typeface="Cambria Math" panose="02040503050406030204" pitchFamily="18" charset="0"/>
                            </a:rPr>
                            <m:t>1−</m:t>
                          </m:r>
                          <m:r>
                            <a:rPr lang="en-CA" sz="3600" i="1">
                              <a:latin typeface="Cambria Math" panose="02040503050406030204" pitchFamily="18" charset="0"/>
                              <a:ea typeface="Cambria Math" panose="02040503050406030204" pitchFamily="18" charset="0"/>
                            </a:rPr>
                            <m:t>𝛽</m:t>
                          </m:r>
                          <m:sSub>
                            <m:sSubPr>
                              <m:ctrlPr>
                                <a:rPr lang="en-CA" sz="3600" i="1">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𝐹</m:t>
                              </m:r>
                            </m:e>
                            <m:sub>
                              <m:r>
                                <a:rPr lang="en-CA" sz="3600" i="1">
                                  <a:latin typeface="Cambria Math" panose="02040503050406030204" pitchFamily="18" charset="0"/>
                                  <a:ea typeface="Cambria Math" panose="02040503050406030204" pitchFamily="18" charset="0"/>
                                </a:rPr>
                                <m:t>𝑟</m:t>
                              </m:r>
                            </m:sub>
                          </m:sSub>
                          <m:r>
                            <a:rPr lang="en-CA" sz="3600" i="1">
                              <a:latin typeface="Cambria Math" panose="02040503050406030204" pitchFamily="18" charset="0"/>
                              <a:ea typeface="Cambria Math" panose="02040503050406030204" pitchFamily="18" charset="0"/>
                            </a:rPr>
                            <m:t>(</m:t>
                          </m:r>
                          <m:r>
                            <a:rPr lang="en-CA" sz="3600" i="1">
                              <a:latin typeface="Cambria Math" panose="02040503050406030204" pitchFamily="18" charset="0"/>
                              <a:ea typeface="Cambria Math" panose="02040503050406030204" pitchFamily="18" charset="0"/>
                            </a:rPr>
                            <m:t>𝑣</m:t>
                          </m:r>
                          <m:r>
                            <a:rPr lang="en-CA" sz="3600" i="1">
                              <a:latin typeface="Cambria Math" panose="02040503050406030204" pitchFamily="18" charset="0"/>
                              <a:ea typeface="Cambria Math" panose="02040503050406030204" pitchFamily="18" charset="0"/>
                            </a:rPr>
                            <m:t>−</m:t>
                          </m:r>
                          <m:r>
                            <a:rPr lang="en-CA" sz="3600" i="1">
                              <a:latin typeface="Cambria Math" panose="02040503050406030204" pitchFamily="18" charset="0"/>
                              <a:ea typeface="Cambria Math" panose="02040503050406030204" pitchFamily="18" charset="0"/>
                            </a:rPr>
                            <m:t>𝑝</m:t>
                          </m:r>
                          <m:r>
                            <a:rPr lang="en-CA" sz="3600" i="1">
                              <a:latin typeface="Cambria Math" panose="02040503050406030204" pitchFamily="18" charset="0"/>
                              <a:ea typeface="Cambria Math" panose="02040503050406030204" pitchFamily="18" charset="0"/>
                            </a:rPr>
                            <m:t>)</m:t>
                          </m:r>
                        </m:num>
                        <m:den>
                          <m:r>
                            <a:rPr lang="en-CA" sz="3600" b="0" i="1" smtClean="0">
                              <a:latin typeface="Cambria Math" panose="02040503050406030204" pitchFamily="18" charset="0"/>
                              <a:ea typeface="Cambria Math" panose="02040503050406030204" pitchFamily="18" charset="0"/>
                            </a:rPr>
                            <m:t>𝛽</m:t>
                          </m:r>
                          <m:sSub>
                            <m:sSubPr>
                              <m:ctrlPr>
                                <a:rPr lang="en-CA" sz="3600" b="0" i="1" smtClean="0">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𝑓</m:t>
                              </m:r>
                            </m:e>
                            <m:sub>
                              <m:r>
                                <a:rPr lang="en-CA" sz="3600" b="0" i="1" smtClean="0">
                                  <a:latin typeface="Cambria Math" panose="02040503050406030204" pitchFamily="18" charset="0"/>
                                  <a:ea typeface="Cambria Math" panose="02040503050406030204" pitchFamily="18" charset="0"/>
                                </a:rPr>
                                <m:t>𝑟</m:t>
                              </m:r>
                            </m:sub>
                          </m:sSub>
                          <m:r>
                            <a:rPr lang="en-CA" sz="3600" b="0" i="1" smtClean="0">
                              <a:latin typeface="Cambria Math" panose="02040503050406030204" pitchFamily="18" charset="0"/>
                              <a:ea typeface="Cambria Math" panose="02040503050406030204" pitchFamily="18" charset="0"/>
                            </a:rPr>
                            <m:t>(</m:t>
                          </m:r>
                          <m:r>
                            <a:rPr lang="en-CA" sz="3600" b="0" i="1" smtClean="0">
                              <a:latin typeface="Cambria Math" panose="02040503050406030204" pitchFamily="18" charset="0"/>
                              <a:ea typeface="Cambria Math" panose="02040503050406030204" pitchFamily="18" charset="0"/>
                            </a:rPr>
                            <m:t>𝑣</m:t>
                          </m:r>
                          <m:r>
                            <a:rPr lang="en-CA" sz="3600" b="0" i="1" smtClean="0">
                              <a:latin typeface="Cambria Math" panose="02040503050406030204" pitchFamily="18" charset="0"/>
                              <a:ea typeface="Cambria Math" panose="02040503050406030204" pitchFamily="18" charset="0"/>
                            </a:rPr>
                            <m:t>−</m:t>
                          </m:r>
                          <m:r>
                            <a:rPr lang="en-CA" sz="3600" b="0" i="1" smtClean="0">
                              <a:latin typeface="Cambria Math" panose="02040503050406030204" pitchFamily="18" charset="0"/>
                              <a:ea typeface="Cambria Math" panose="02040503050406030204" pitchFamily="18" charset="0"/>
                            </a:rPr>
                            <m:t>𝑝</m:t>
                          </m:r>
                          <m:r>
                            <a:rPr lang="en-CA" sz="3600" b="0" i="1" smtClean="0">
                              <a:latin typeface="Cambria Math" panose="02040503050406030204" pitchFamily="18" charset="0"/>
                              <a:ea typeface="Cambria Math" panose="02040503050406030204" pitchFamily="18" charset="0"/>
                            </a:rPr>
                            <m:t>)</m:t>
                          </m:r>
                        </m:den>
                      </m:f>
                      <m:r>
                        <a:rPr lang="en-CA" sz="3600" i="1" smtClean="0">
                          <a:latin typeface="Cambria Math" panose="02040503050406030204" pitchFamily="18" charset="0"/>
                        </a:rPr>
                        <m:t> </m:t>
                      </m:r>
                    </m:oMath>
                  </m:oMathPara>
                </a14:m>
                <a:endParaRPr lang="en-US" sz="3600" dirty="0"/>
              </a:p>
            </p:txBody>
          </p:sp>
        </mc:Choice>
        <mc:Fallback xmlns="">
          <p:sp>
            <p:nvSpPr>
              <p:cNvPr id="2" name="TextBox 1">
                <a:extLst>
                  <a:ext uri="{FF2B5EF4-FFF2-40B4-BE49-F238E27FC236}">
                    <a16:creationId xmlns:a16="http://schemas.microsoft.com/office/drawing/2014/main" id="{63FE3272-FAAE-EA3C-3AF6-696B29575528}"/>
                  </a:ext>
                </a:extLst>
              </p:cNvPr>
              <p:cNvSpPr txBox="1">
                <a:spLocks noRot="1" noChangeAspect="1" noMove="1" noResize="1" noEditPoints="1" noAdjustHandles="1" noChangeArrowheads="1" noChangeShapeType="1" noTextEdit="1"/>
              </p:cNvSpPr>
              <p:nvPr/>
            </p:nvSpPr>
            <p:spPr>
              <a:xfrm>
                <a:off x="944775" y="4441480"/>
                <a:ext cx="4314041" cy="1245790"/>
              </a:xfrm>
              <a:prstGeom prst="rect">
                <a:avLst/>
              </a:prstGeom>
              <a:blipFill>
                <a:blip r:embed="rId5"/>
                <a:stretch>
                  <a:fillRect l="-880" r="-2346" b="-131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B50C56-A20A-7E92-97D5-0616FC7CA67F}"/>
                  </a:ext>
                </a:extLst>
              </p:cNvPr>
              <p:cNvSpPr txBox="1"/>
              <p:nvPr/>
            </p:nvSpPr>
            <p:spPr>
              <a:xfrm>
                <a:off x="6736476" y="4603640"/>
                <a:ext cx="4706534" cy="921471"/>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r>
                        <m:rPr>
                          <m:sty m:val="p"/>
                        </m:rPr>
                        <a:rPr lang="en-CA" sz="3600" i="1" smtClean="0">
                          <a:latin typeface="Cambria Math" panose="02040503050406030204" pitchFamily="18" charset="0"/>
                          <a:ea typeface="Cambria Math" panose="02040503050406030204" pitchFamily="18" charset="0"/>
                        </a:rPr>
                        <m:t>m</m:t>
                      </m:r>
                      <m:r>
                        <m:rPr>
                          <m:nor/>
                        </m:rPr>
                        <a:rPr lang="en-CA" sz="3600" b="0" i="0" smtClean="0">
                          <a:latin typeface="Cambria Math" panose="02040503050406030204" pitchFamily="18" charset="0"/>
                          <a:ea typeface="Cambria Math" panose="02040503050406030204" pitchFamily="18" charset="0"/>
                        </a:rPr>
                        <m:t>in</m:t>
                      </m:r>
                      <m:d>
                        <m:dPr>
                          <m:ctrlPr>
                            <a:rPr lang="en-CA" sz="3600" b="0" i="1" smtClean="0">
                              <a:latin typeface="Cambria Math" panose="02040503050406030204" pitchFamily="18" charset="0"/>
                              <a:ea typeface="Cambria Math" panose="02040503050406030204" pitchFamily="18" charset="0"/>
                            </a:rPr>
                          </m:ctrlPr>
                        </m:dPr>
                        <m:e>
                          <m:sSubSup>
                            <m:sSubSupPr>
                              <m:ctrlPr>
                                <a:rPr lang="en-CA" sz="3600" b="0" i="1" smtClean="0">
                                  <a:solidFill>
                                    <a:schemeClr val="accent5"/>
                                  </a:solidFill>
                                  <a:latin typeface="Cambria Math" panose="02040503050406030204" pitchFamily="18" charset="0"/>
                                  <a:ea typeface="Cambria Math" panose="02040503050406030204" pitchFamily="18" charset="0"/>
                                </a:rPr>
                              </m:ctrlPr>
                            </m:sSubSupPr>
                            <m:e>
                              <m:r>
                                <a:rPr lang="en-CA" sz="3600" b="0" i="1" smtClean="0">
                                  <a:solidFill>
                                    <a:schemeClr val="accent5"/>
                                  </a:solidFill>
                                  <a:latin typeface="Cambria Math" panose="02040503050406030204" pitchFamily="18" charset="0"/>
                                  <a:ea typeface="Cambria Math" panose="02040503050406030204" pitchFamily="18" charset="0"/>
                                </a:rPr>
                                <m:t>𝑝</m:t>
                              </m:r>
                            </m:e>
                            <m:sub>
                              <m:r>
                                <a:rPr lang="en-CA" sz="3600" b="0" i="1" smtClean="0">
                                  <a:solidFill>
                                    <a:schemeClr val="accent5"/>
                                  </a:solidFill>
                                  <a:latin typeface="Cambria Math" panose="02040503050406030204" pitchFamily="18" charset="0"/>
                                  <a:ea typeface="Cambria Math" panose="02040503050406030204" pitchFamily="18" charset="0"/>
                                </a:rPr>
                                <m:t>𝑘</m:t>
                              </m:r>
                            </m:sub>
                            <m:sup>
                              <m:r>
                                <m:rPr>
                                  <m:nor/>
                                </m:rPr>
                                <a:rPr lang="en-CA" sz="3600" b="0" i="0" smtClean="0">
                                  <a:solidFill>
                                    <a:schemeClr val="accent5"/>
                                  </a:solidFill>
                                  <a:latin typeface="Cambria Math" panose="02040503050406030204" pitchFamily="18" charset="0"/>
                                  <a:ea typeface="Cambria Math" panose="02040503050406030204" pitchFamily="18" charset="0"/>
                                </a:rPr>
                                <m:t>myer</m:t>
                              </m:r>
                            </m:sup>
                          </m:sSubSup>
                          <m:r>
                            <a:rPr lang="en-CA" sz="3600" b="0" i="1" smtClean="0">
                              <a:latin typeface="Cambria Math" panose="02040503050406030204" pitchFamily="18" charset="0"/>
                              <a:ea typeface="Cambria Math" panose="02040503050406030204" pitchFamily="18" charset="0"/>
                            </a:rPr>
                            <m:t>, </m:t>
                          </m:r>
                          <m:sSub>
                            <m:sSubPr>
                              <m:ctrlPr>
                                <a:rPr lang="en-CA" sz="3600" b="0" i="1" smtClean="0">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𝑝</m:t>
                              </m:r>
                            </m:e>
                            <m:sub>
                              <m:r>
                                <a:rPr lang="en-CA" sz="3600" b="0" i="1" smtClean="0">
                                  <a:latin typeface="Cambria Math" panose="02040503050406030204" pitchFamily="18" charset="0"/>
                                  <a:ea typeface="Cambria Math" panose="02040503050406030204" pitchFamily="18" charset="0"/>
                                </a:rPr>
                                <m:t>𝑟</m:t>
                              </m:r>
                            </m:sub>
                          </m:sSub>
                        </m:e>
                      </m:d>
                      <m:r>
                        <a:rPr lang="en-CA" sz="3600" b="0" i="1" smtClean="0">
                          <a:latin typeface="Cambria Math" panose="02040503050406030204" pitchFamily="18" charset="0"/>
                          <a:ea typeface="Cambria Math" panose="02040503050406030204" pitchFamily="18" charset="0"/>
                        </a:rPr>
                        <m:t>  </m:t>
                      </m:r>
                    </m:oMath>
                  </m:oMathPara>
                </a14:m>
                <a:endParaRPr lang="en-US" sz="3600" dirty="0"/>
              </a:p>
            </p:txBody>
          </p:sp>
        </mc:Choice>
        <mc:Fallback xmlns="">
          <p:sp>
            <p:nvSpPr>
              <p:cNvPr id="3" name="TextBox 2">
                <a:extLst>
                  <a:ext uri="{FF2B5EF4-FFF2-40B4-BE49-F238E27FC236}">
                    <a16:creationId xmlns:a16="http://schemas.microsoft.com/office/drawing/2014/main" id="{55B50C56-A20A-7E92-97D5-0616FC7CA67F}"/>
                  </a:ext>
                </a:extLst>
              </p:cNvPr>
              <p:cNvSpPr txBox="1">
                <a:spLocks noRot="1" noChangeAspect="1" noMove="1" noResize="1" noEditPoints="1" noAdjustHandles="1" noChangeArrowheads="1" noChangeShapeType="1" noTextEdit="1"/>
              </p:cNvSpPr>
              <p:nvPr/>
            </p:nvSpPr>
            <p:spPr>
              <a:xfrm>
                <a:off x="6736476" y="4603640"/>
                <a:ext cx="4706534" cy="921471"/>
              </a:xfrm>
              <a:prstGeom prst="rect">
                <a:avLst/>
              </a:prstGeom>
              <a:blipFill>
                <a:blip r:embed="rId6"/>
                <a:stretch>
                  <a:fillRect b="-4110"/>
                </a:stretch>
              </a:blipFill>
            </p:spPr>
            <p:txBody>
              <a:bodyPr/>
              <a:lstStyle/>
              <a:p>
                <a:r>
                  <a:rPr lang="en-US">
                    <a:noFill/>
                  </a:rPr>
                  <a:t> </a:t>
                </a:r>
              </a:p>
            </p:txBody>
          </p:sp>
        </mc:Fallback>
      </mc:AlternateContent>
      <p:sp>
        <p:nvSpPr>
          <p:cNvPr id="4" name="Google Shape;459;p41">
            <a:extLst>
              <a:ext uri="{FF2B5EF4-FFF2-40B4-BE49-F238E27FC236}">
                <a16:creationId xmlns:a16="http://schemas.microsoft.com/office/drawing/2014/main" id="{E8334E41-2E8C-1C15-41E5-9E5087455F4F}"/>
              </a:ext>
            </a:extLst>
          </p:cNvPr>
          <p:cNvSpPr txBox="1"/>
          <p:nvPr/>
        </p:nvSpPr>
        <p:spPr>
          <a:xfrm>
            <a:off x="1687068" y="1690825"/>
            <a:ext cx="8817864"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latin typeface="Calibri"/>
                <a:ea typeface="Calibri"/>
                <a:cs typeface="Calibri"/>
                <a:sym typeface="Calibri"/>
              </a:rPr>
              <a:t>MT pricing achieves a 1/e fraction of the optimal revenue</a:t>
            </a:r>
          </a:p>
        </p:txBody>
      </p:sp>
      <p:sp>
        <p:nvSpPr>
          <p:cNvPr id="5" name="Rectangle 4">
            <a:extLst>
              <a:ext uri="{FF2B5EF4-FFF2-40B4-BE49-F238E27FC236}">
                <a16:creationId xmlns:a16="http://schemas.microsoft.com/office/drawing/2014/main" id="{B10A8A08-7CFF-95C8-E830-150A30A79311}"/>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Simulations</a:t>
            </a:r>
            <a:endParaRPr/>
          </a:p>
        </p:txBody>
      </p:sp>
      <p:sp>
        <p:nvSpPr>
          <p:cNvPr id="482" name="Google Shape;482;p4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endParaRPr lang="en-US" dirty="0"/>
          </a:p>
          <a:p>
            <a:pPr marL="457200" lvl="0" indent="-406400" algn="l" rtl="0">
              <a:spcBef>
                <a:spcPts val="0"/>
              </a:spcBef>
              <a:spcAft>
                <a:spcPts val="0"/>
              </a:spcAft>
              <a:buSzPts val="2800"/>
              <a:buChar char="•"/>
            </a:pPr>
            <a:r>
              <a:rPr lang="en-US" dirty="0"/>
              <a:t>One might worry the upper bound is saving you from some </a:t>
            </a:r>
            <a:r>
              <a:rPr lang="en-US" b="1" dirty="0">
                <a:solidFill>
                  <a:schemeClr val="accent5"/>
                </a:solidFill>
              </a:rPr>
              <a:t>theoretical worst case</a:t>
            </a:r>
            <a:r>
              <a:rPr lang="en-US" dirty="0"/>
              <a:t>, but the approximation is not good on </a:t>
            </a:r>
            <a:r>
              <a:rPr lang="en-US" b="1" dirty="0">
                <a:solidFill>
                  <a:schemeClr val="accent5"/>
                </a:solidFill>
              </a:rPr>
              <a:t>average</a:t>
            </a:r>
          </a:p>
          <a:p>
            <a:pPr marL="457200" lvl="0" indent="-406400" algn="l" rtl="0">
              <a:spcBef>
                <a:spcPts val="0"/>
              </a:spcBef>
              <a:spcAft>
                <a:spcPts val="0"/>
              </a:spcAft>
              <a:buSzPts val="2800"/>
              <a:buChar char="•"/>
            </a:pPr>
            <a:endParaRPr lang="en-CA" dirty="0"/>
          </a:p>
          <a:p>
            <a:pPr marL="457200" lvl="0" indent="-406400" algn="l" rtl="0">
              <a:spcBef>
                <a:spcPts val="0"/>
              </a:spcBef>
              <a:spcAft>
                <a:spcPts val="0"/>
              </a:spcAft>
              <a:buSzPts val="2800"/>
              <a:buChar char="•"/>
            </a:pPr>
            <a:endParaRPr dirty="0"/>
          </a:p>
          <a:p>
            <a:pPr marL="457200" lvl="0" indent="-406400" algn="l" rtl="0">
              <a:spcBef>
                <a:spcPts val="0"/>
              </a:spcBef>
              <a:spcAft>
                <a:spcPts val="0"/>
              </a:spcAft>
              <a:buSzPts val="2800"/>
              <a:buChar char="•"/>
            </a:pPr>
            <a:r>
              <a:rPr lang="en-US" dirty="0"/>
              <a:t>We simulate a variety of possible type and retention distributions to understand </a:t>
            </a:r>
            <a:r>
              <a:rPr lang="en-US" b="1" dirty="0">
                <a:solidFill>
                  <a:schemeClr val="accent5"/>
                </a:solidFill>
              </a:rPr>
              <a:t>where the performance gains</a:t>
            </a:r>
            <a:r>
              <a:rPr lang="en-US" dirty="0"/>
              <a:t> of MT pricing occur</a:t>
            </a:r>
            <a:endParaRPr dirty="0"/>
          </a:p>
        </p:txBody>
      </p:sp>
      <p:sp>
        <p:nvSpPr>
          <p:cNvPr id="2" name="Rectangle 1">
            <a:extLst>
              <a:ext uri="{FF2B5EF4-FFF2-40B4-BE49-F238E27FC236}">
                <a16:creationId xmlns:a16="http://schemas.microsoft.com/office/drawing/2014/main" id="{4237F9F7-D1B4-1DA3-77F0-65BC158322E4}"/>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
        <p:nvSpPr>
          <p:cNvPr id="4" name="Multiply 3">
            <a:extLst>
              <a:ext uri="{FF2B5EF4-FFF2-40B4-BE49-F238E27FC236}">
                <a16:creationId xmlns:a16="http://schemas.microsoft.com/office/drawing/2014/main" id="{04E93D62-D73D-DB2A-8E5E-A3501AF6CCC9}"/>
              </a:ext>
            </a:extLst>
          </p:cNvPr>
          <p:cNvSpPr/>
          <p:nvPr/>
        </p:nvSpPr>
        <p:spPr>
          <a:xfrm>
            <a:off x="10994571" y="308199"/>
            <a:ext cx="1099457" cy="478520"/>
          </a:xfrm>
          <a:prstGeom prst="mathMultiply">
            <a:avLst>
              <a:gd name="adj1" fmla="val 12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421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dirty="0"/>
              <a:t>Performance of Components of MT Pricing</a:t>
            </a:r>
            <a:endParaRPr dirty="0"/>
          </a:p>
        </p:txBody>
      </p:sp>
      <mc:AlternateContent xmlns:mc="http://schemas.openxmlformats.org/markup-compatibility/2006">
        <mc:Choice xmlns:a14="http://schemas.microsoft.com/office/drawing/2010/main" Requires="a14">
          <p:sp>
            <p:nvSpPr>
              <p:cNvPr id="489" name="Google Shape;489;p44"/>
              <p:cNvSpPr txBox="1">
                <a:spLocks noGrp="1"/>
              </p:cNvSpPr>
              <p:nvPr>
                <p:ph type="body" idx="1"/>
              </p:nvPr>
            </p:nvSpPr>
            <p:spPr>
              <a:xfrm>
                <a:off x="838200" y="1825625"/>
                <a:ext cx="5366657"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endParaRPr lang="en-US" dirty="0"/>
              </a:p>
              <a:p>
                <a:pPr marL="457200" lvl="0" indent="-406400" algn="l" rtl="0">
                  <a:spcBef>
                    <a:spcPts val="1000"/>
                  </a:spcBef>
                  <a:spcAft>
                    <a:spcPts val="0"/>
                  </a:spcAft>
                  <a:buSzPts val="2800"/>
                  <a:buChar char="•"/>
                </a:pPr>
                <a:r>
                  <a:rPr lang="en-US" dirty="0"/>
                  <a:t>Compare two strategies:</a:t>
                </a:r>
              </a:p>
              <a:p>
                <a:pPr marL="1022350" lvl="1" indent="-514350">
                  <a:spcBef>
                    <a:spcPts val="1000"/>
                  </a:spcBef>
                  <a:buSzPct val="90000"/>
                  <a:buFont typeface="+mj-lt"/>
                  <a:buAutoNum type="arabicPeriod"/>
                </a:pPr>
                <a:r>
                  <a:rPr lang="en-US" dirty="0"/>
                  <a:t>Charging Myerson in every round</a:t>
                </a:r>
              </a:p>
              <a:p>
                <a:pPr marL="1022350" lvl="1" indent="-514350">
                  <a:spcBef>
                    <a:spcPts val="1000"/>
                  </a:spcBef>
                  <a:buSzPct val="90000"/>
                  <a:buFont typeface="+mj-lt"/>
                  <a:buAutoNum type="arabicPeriod"/>
                </a:pPr>
                <a:r>
                  <a:rPr lang="en-US" dirty="0"/>
                  <a:t>Charging static </a:t>
                </a:r>
                <a14:m>
                  <m:oMath xmlns:m="http://schemas.openxmlformats.org/officeDocument/2006/math">
                    <m:sSub>
                      <m:sSubPr>
                        <m:ctrlPr>
                          <a:rPr lang="en-CA" b="0" i="1" smtClean="0">
                            <a:latin typeface="Cambria Math" panose="02040503050406030204" pitchFamily="18" charset="0"/>
                          </a:rPr>
                        </m:ctrlPr>
                      </m:sSubPr>
                      <m:e>
                        <m:r>
                          <a:rPr lang="en-US" b="0" i="1" smtClean="0">
                            <a:latin typeface="Cambria Math" panose="02040503050406030204" pitchFamily="18" charset="0"/>
                          </a:rPr>
                          <m:t>𝑝</m:t>
                        </m:r>
                      </m:e>
                      <m:sub>
                        <m:r>
                          <a:rPr lang="en-CA" b="0" i="1" smtClean="0">
                            <a:latin typeface="Cambria Math" panose="02040503050406030204" pitchFamily="18" charset="0"/>
                          </a:rPr>
                          <m:t>𝑟</m:t>
                        </m:r>
                      </m:sub>
                    </m:sSub>
                  </m:oMath>
                </a14:m>
                <a:r>
                  <a:rPr lang="en-US" dirty="0"/>
                  <a:t> in every round</a:t>
                </a:r>
              </a:p>
              <a:p>
                <a:pPr marL="457200" lvl="0" indent="-406400" algn="l" rtl="0">
                  <a:spcBef>
                    <a:spcPts val="1000"/>
                  </a:spcBef>
                  <a:spcAft>
                    <a:spcPts val="0"/>
                  </a:spcAft>
                  <a:buSzPts val="2800"/>
                  <a:buChar char="•"/>
                </a:pPr>
                <a:endParaRPr lang="en-US" dirty="0"/>
              </a:p>
              <a:p>
                <a:pPr marL="457200" lvl="0" indent="-406400" algn="l" rtl="0">
                  <a:spcBef>
                    <a:spcPts val="0"/>
                  </a:spcBef>
                  <a:spcAft>
                    <a:spcPts val="0"/>
                  </a:spcAft>
                  <a:buSzPts val="2800"/>
                  <a:buChar char="•"/>
                </a:pPr>
                <a:r>
                  <a:rPr lang="en-US" dirty="0"/>
                  <a:t>Either approach runs into problems when they charge too high of a price</a:t>
                </a:r>
                <a:endParaRPr lang="en-US" b="1" dirty="0">
                  <a:solidFill>
                    <a:schemeClr val="accent5"/>
                  </a:solidFill>
                </a:endParaRPr>
              </a:p>
            </p:txBody>
          </p:sp>
        </mc:Choice>
        <mc:Fallback>
          <p:sp>
            <p:nvSpPr>
              <p:cNvPr id="489" name="Google Shape;489;p44"/>
              <p:cNvSpPr txBox="1">
                <a:spLocks noGrp="1" noRot="1" noChangeAspect="1" noMove="1" noResize="1" noEditPoints="1" noAdjustHandles="1" noChangeArrowheads="1" noChangeShapeType="1" noTextEdit="1"/>
              </p:cNvSpPr>
              <p:nvPr>
                <p:ph type="body" idx="1"/>
              </p:nvPr>
            </p:nvSpPr>
            <p:spPr>
              <a:xfrm>
                <a:off x="838200" y="1825625"/>
                <a:ext cx="5366657" cy="4351200"/>
              </a:xfrm>
              <a:prstGeom prst="rect">
                <a:avLst/>
              </a:prstGeom>
              <a:blipFill>
                <a:blip r:embed="rId3"/>
                <a:stretch>
                  <a:fillRect l="-1182" r="-1655"/>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2338CDE5-6791-BB80-6A47-9516C4ED3183}"/>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
        <p:nvSpPr>
          <p:cNvPr id="3" name="Multiply 2">
            <a:extLst>
              <a:ext uri="{FF2B5EF4-FFF2-40B4-BE49-F238E27FC236}">
                <a16:creationId xmlns:a16="http://schemas.microsoft.com/office/drawing/2014/main" id="{84955870-EBD0-9269-4B4E-93156A44DAF9}"/>
              </a:ext>
            </a:extLst>
          </p:cNvPr>
          <p:cNvSpPr/>
          <p:nvPr/>
        </p:nvSpPr>
        <p:spPr>
          <a:xfrm>
            <a:off x="10994571" y="308199"/>
            <a:ext cx="1099457" cy="478520"/>
          </a:xfrm>
          <a:prstGeom prst="mathMultiply">
            <a:avLst>
              <a:gd name="adj1" fmla="val 12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04EBFC-2E2A-236A-1242-3C31B3CD4B0C}"/>
              </a:ext>
            </a:extLst>
          </p:cNvPr>
          <p:cNvPicPr>
            <a:picLocks noChangeAspect="1"/>
          </p:cNvPicPr>
          <p:nvPr/>
        </p:nvPicPr>
        <p:blipFill>
          <a:blip r:embed="rId4"/>
          <a:stretch>
            <a:fillRect/>
          </a:stretch>
        </p:blipFill>
        <p:spPr>
          <a:xfrm>
            <a:off x="6351817" y="1284514"/>
            <a:ext cx="5486400" cy="5486400"/>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C82D1E7-ADF9-E068-3814-F639FBCF0D9B}"/>
                  </a:ext>
                </a:extLst>
              </p:cNvPr>
              <p:cNvSpPr/>
              <p:nvPr/>
            </p:nvSpPr>
            <p:spPr>
              <a:xfrm>
                <a:off x="6308273" y="2169345"/>
                <a:ext cx="381000" cy="319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CA" sz="2800" b="0" i="1" smtClean="0">
                              <a:solidFill>
                                <a:sysClr val="windowText" lastClr="000000"/>
                              </a:solidFill>
                              <a:latin typeface="Cambria Math" panose="02040503050406030204" pitchFamily="18" charset="0"/>
                            </a:rPr>
                          </m:ctrlPr>
                        </m:sSubPr>
                        <m:e>
                          <m:r>
                            <a:rPr lang="en-US" sz="2800" b="0" i="1" smtClean="0">
                              <a:solidFill>
                                <a:sysClr val="windowText" lastClr="000000"/>
                              </a:solidFill>
                              <a:latin typeface="Cambria Math" panose="02040503050406030204" pitchFamily="18" charset="0"/>
                            </a:rPr>
                            <m:t>𝑝</m:t>
                          </m:r>
                        </m:e>
                        <m:sub>
                          <m:r>
                            <a:rPr lang="en-CA" sz="2800" b="0" i="1" smtClean="0">
                              <a:solidFill>
                                <a:sysClr val="windowText" lastClr="000000"/>
                              </a:solidFill>
                              <a:latin typeface="Cambria Math" panose="02040503050406030204" pitchFamily="18" charset="0"/>
                            </a:rPr>
                            <m:t>𝑟</m:t>
                          </m:r>
                        </m:sub>
                      </m:sSub>
                    </m:oMath>
                  </m:oMathPara>
                </a14:m>
                <a:endParaRPr lang="en-US" sz="2800" dirty="0"/>
              </a:p>
            </p:txBody>
          </p:sp>
        </mc:Choice>
        <mc:Fallback xmlns="">
          <p:sp>
            <p:nvSpPr>
              <p:cNvPr id="10" name="Rectangle 9">
                <a:extLst>
                  <a:ext uri="{FF2B5EF4-FFF2-40B4-BE49-F238E27FC236}">
                    <a16:creationId xmlns:a16="http://schemas.microsoft.com/office/drawing/2014/main" id="{4C82D1E7-ADF9-E068-3814-F639FBCF0D9B}"/>
                  </a:ext>
                </a:extLst>
              </p:cNvPr>
              <p:cNvSpPr>
                <a:spLocks noRot="1" noChangeAspect="1" noMove="1" noResize="1" noEditPoints="1" noAdjustHandles="1" noChangeArrowheads="1" noChangeShapeType="1" noTextEdit="1"/>
              </p:cNvSpPr>
              <p:nvPr/>
            </p:nvSpPr>
            <p:spPr>
              <a:xfrm>
                <a:off x="6308273" y="2169345"/>
                <a:ext cx="381000" cy="3197312"/>
              </a:xfrm>
              <a:prstGeom prst="rect">
                <a:avLst/>
              </a:prstGeom>
              <a:blipFill>
                <a:blip r:embed="rId5"/>
                <a:stretch>
                  <a:fillRect l="-3871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6968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dirty="0"/>
              <a:t>Performance of Components of MT Pricing</a:t>
            </a:r>
            <a:endParaRPr dirty="0"/>
          </a:p>
        </p:txBody>
      </p:sp>
      <p:sp>
        <p:nvSpPr>
          <p:cNvPr id="489" name="Google Shape;489;p4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t>Compare the two components:</a:t>
            </a:r>
          </a:p>
          <a:p>
            <a:pPr marL="1022350" lvl="1" indent="-514350">
              <a:spcBef>
                <a:spcPts val="1000"/>
              </a:spcBef>
              <a:buSzPct val="90000"/>
              <a:buFont typeface="+mj-lt"/>
              <a:buAutoNum type="arabicPeriod"/>
            </a:pPr>
            <a:r>
              <a:rPr lang="en-US" dirty="0"/>
              <a:t>Charging Myerson in every round</a:t>
            </a:r>
          </a:p>
          <a:p>
            <a:pPr marL="1022350" lvl="1" indent="-514350">
              <a:spcBef>
                <a:spcPts val="1000"/>
              </a:spcBef>
              <a:buSzPct val="90000"/>
              <a:buFont typeface="+mj-lt"/>
              <a:buAutoNum type="arabicPeriod"/>
            </a:pPr>
            <a:r>
              <a:rPr lang="en-US" dirty="0"/>
              <a:t>Charging static retention-based upper bound price in every round</a:t>
            </a:r>
          </a:p>
          <a:p>
            <a:pPr marL="457200" lvl="0" indent="-406400" algn="l" rtl="0">
              <a:spcBef>
                <a:spcPts val="1000"/>
              </a:spcBef>
              <a:spcAft>
                <a:spcPts val="0"/>
              </a:spcAft>
              <a:buSzPts val="2800"/>
              <a:buChar char="•"/>
            </a:pPr>
            <a:endParaRPr dirty="0"/>
          </a:p>
          <a:p>
            <a:pPr marL="457200" lvl="0" indent="-406400" algn="l" rtl="0">
              <a:spcBef>
                <a:spcPts val="0"/>
              </a:spcBef>
              <a:spcAft>
                <a:spcPts val="0"/>
              </a:spcAft>
              <a:buSzPts val="2800"/>
              <a:buChar char="•"/>
            </a:pPr>
            <a:r>
              <a:rPr lang="en-US" dirty="0"/>
              <a:t>Either approach runs into problems when they charge too high of a price</a:t>
            </a:r>
            <a:endParaRPr lang="en-US" b="1" dirty="0">
              <a:solidFill>
                <a:schemeClr val="accent5"/>
              </a:solidFill>
            </a:endParaRPr>
          </a:p>
          <a:p>
            <a:pPr marL="457200" lvl="0" indent="-406400" algn="l" rtl="0">
              <a:spcBef>
                <a:spcPts val="0"/>
              </a:spcBef>
              <a:spcAft>
                <a:spcPts val="0"/>
              </a:spcAft>
              <a:buSzPts val="2800"/>
              <a:buChar char="•"/>
            </a:pPr>
            <a:endParaRPr dirty="0"/>
          </a:p>
          <a:p>
            <a:pPr marL="457200" lvl="0" indent="-406400" algn="l" rtl="0">
              <a:spcBef>
                <a:spcPts val="0"/>
              </a:spcBef>
              <a:spcAft>
                <a:spcPts val="0"/>
              </a:spcAft>
              <a:buSzPts val="2800"/>
              <a:buChar char="•"/>
            </a:pPr>
            <a:r>
              <a:rPr lang="en-US" dirty="0"/>
              <a:t>Unsurprisingly, </a:t>
            </a:r>
            <a:r>
              <a:rPr lang="en-US" b="1" dirty="0">
                <a:solidFill>
                  <a:schemeClr val="accent5"/>
                </a:solidFill>
              </a:rPr>
              <a:t>adaptively</a:t>
            </a:r>
            <a:r>
              <a:rPr lang="en-US" dirty="0"/>
              <a:t> picking the smaller price is usually </a:t>
            </a:r>
            <a:r>
              <a:rPr lang="en-US" b="1" dirty="0">
                <a:solidFill>
                  <a:schemeClr val="accent5"/>
                </a:solidFill>
              </a:rPr>
              <a:t>better</a:t>
            </a:r>
            <a:r>
              <a:rPr lang="en-US" dirty="0"/>
              <a:t> than the best performing alternative</a:t>
            </a:r>
            <a:endParaRPr dirty="0"/>
          </a:p>
        </p:txBody>
      </p:sp>
      <p:sp>
        <p:nvSpPr>
          <p:cNvPr id="2" name="Rectangle 1">
            <a:extLst>
              <a:ext uri="{FF2B5EF4-FFF2-40B4-BE49-F238E27FC236}">
                <a16:creationId xmlns:a16="http://schemas.microsoft.com/office/drawing/2014/main" id="{2338CDE5-6791-BB80-6A47-9516C4ED3183}"/>
              </a:ext>
            </a:extLst>
          </p:cNvPr>
          <p:cNvSpPr>
            <a:spLocks noChangeAspect="1"/>
          </p:cNvSpPr>
          <p:nvPr/>
        </p:nvSpPr>
        <p:spPr>
          <a:xfrm>
            <a:off x="10719708" y="288925"/>
            <a:ext cx="1268183" cy="5170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3 + MHR</a:t>
            </a:r>
          </a:p>
        </p:txBody>
      </p:sp>
      <p:sp>
        <p:nvSpPr>
          <p:cNvPr id="3" name="Multiply 2">
            <a:extLst>
              <a:ext uri="{FF2B5EF4-FFF2-40B4-BE49-F238E27FC236}">
                <a16:creationId xmlns:a16="http://schemas.microsoft.com/office/drawing/2014/main" id="{84955870-EBD0-9269-4B4E-93156A44DAF9}"/>
              </a:ext>
            </a:extLst>
          </p:cNvPr>
          <p:cNvSpPr/>
          <p:nvPr/>
        </p:nvSpPr>
        <p:spPr>
          <a:xfrm>
            <a:off x="10994571" y="308199"/>
            <a:ext cx="1099457" cy="478520"/>
          </a:xfrm>
          <a:prstGeom prst="mathMultiply">
            <a:avLst>
              <a:gd name="adj1" fmla="val 12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624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Future Directions</a:t>
            </a:r>
            <a:endParaRPr/>
          </a:p>
        </p:txBody>
      </p:sp>
      <p:sp>
        <p:nvSpPr>
          <p:cNvPr id="496" name="Google Shape;496;p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t>This is only the tip of the iceberg in terms of microtransactions</a:t>
            </a:r>
            <a:endParaRPr dirty="0"/>
          </a:p>
          <a:p>
            <a:pPr marL="914400" lvl="1" indent="-342900" algn="l" rtl="0">
              <a:spcBef>
                <a:spcPts val="0"/>
              </a:spcBef>
              <a:spcAft>
                <a:spcPts val="0"/>
              </a:spcAft>
              <a:buSzPts val="1800"/>
              <a:buChar char="•"/>
            </a:pPr>
            <a:r>
              <a:rPr lang="en-US" dirty="0"/>
              <a:t>Generalizations of skips (battle-passes)</a:t>
            </a:r>
            <a:endParaRPr dirty="0"/>
          </a:p>
          <a:p>
            <a:pPr marL="914400" lvl="1" indent="-342900" algn="l" rtl="0">
              <a:spcBef>
                <a:spcPts val="0"/>
              </a:spcBef>
              <a:spcAft>
                <a:spcPts val="0"/>
              </a:spcAft>
              <a:buSzPts val="1800"/>
              <a:buChar char="•"/>
            </a:pPr>
            <a:r>
              <a:rPr lang="en-US" dirty="0"/>
              <a:t>Monetizing other player behavior (lives in Candy Crush)</a:t>
            </a:r>
            <a:endParaRPr dirty="0"/>
          </a:p>
          <a:p>
            <a:pPr marL="0" lvl="0" indent="0" algn="l" rtl="0">
              <a:spcBef>
                <a:spcPts val="1000"/>
              </a:spcBef>
              <a:spcAft>
                <a:spcPts val="0"/>
              </a:spcAft>
              <a:buNone/>
            </a:pPr>
            <a:endParaRPr dirty="0"/>
          </a:p>
          <a:p>
            <a:pPr marL="457200" lvl="0" indent="-406400" algn="l" rtl="0">
              <a:spcBef>
                <a:spcPts val="1000"/>
              </a:spcBef>
              <a:spcAft>
                <a:spcPts val="0"/>
              </a:spcAft>
              <a:buSzPts val="2800"/>
              <a:buChar char="•"/>
            </a:pPr>
            <a:r>
              <a:rPr lang="en-US" dirty="0"/>
              <a:t>Incorporating real data</a:t>
            </a:r>
            <a:endParaRPr dirty="0"/>
          </a:p>
          <a:p>
            <a:pPr marL="914400" lvl="1" indent="-342900" algn="l" rtl="0">
              <a:spcBef>
                <a:spcPts val="0"/>
              </a:spcBef>
              <a:spcAft>
                <a:spcPts val="0"/>
              </a:spcAft>
              <a:buSzPts val="1800"/>
              <a:buChar char="•"/>
            </a:pPr>
            <a:r>
              <a:rPr lang="en-US" dirty="0"/>
              <a:t>Explicitly model secondary effects (why are happy player-bases important?)</a:t>
            </a:r>
            <a:endParaRPr dirty="0"/>
          </a:p>
          <a:p>
            <a:pPr marL="914400" lvl="1" indent="-342900" algn="l" rtl="0">
              <a:spcBef>
                <a:spcPts val="0"/>
              </a:spcBef>
              <a:spcAft>
                <a:spcPts val="0"/>
              </a:spcAft>
              <a:buSzPts val="1800"/>
              <a:buChar char="•"/>
            </a:pPr>
            <a:r>
              <a:rPr lang="en-US" dirty="0"/>
              <a:t>Focus on real-world settings when evaluating performance </a:t>
            </a:r>
            <a:endParaRPr dirty="0"/>
          </a:p>
        </p:txBody>
      </p:sp>
    </p:spTree>
    <p:extLst>
      <p:ext uri="{BB962C8B-B14F-4D97-AF65-F5344CB8AC3E}">
        <p14:creationId xmlns:p14="http://schemas.microsoft.com/office/powerpoint/2010/main" val="1874704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480"/>
        <p:cNvGrpSpPr/>
        <p:nvPr/>
      </p:nvGrpSpPr>
      <p:grpSpPr>
        <a:xfrm>
          <a:off x="0" y="0"/>
          <a:ext cx="0" cy="0"/>
          <a:chOff x="0" y="0"/>
          <a:chExt cx="0" cy="0"/>
        </a:xfrm>
      </p:grpSpPr>
      <p:sp>
        <p:nvSpPr>
          <p:cNvPr id="481" name="Google Shape;481;p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Simulations</a:t>
            </a:r>
            <a:endParaRPr/>
          </a:p>
        </p:txBody>
      </p:sp>
      <p:sp>
        <p:nvSpPr>
          <p:cNvPr id="482" name="Google Shape;482;p4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t>Constant approximations are nice but how well does this thing do on “average”</a:t>
            </a:r>
          </a:p>
          <a:p>
            <a:pPr marL="457200" lvl="0" indent="-406400" algn="l" rtl="0">
              <a:spcBef>
                <a:spcPts val="1000"/>
              </a:spcBef>
              <a:spcAft>
                <a:spcPts val="0"/>
              </a:spcAft>
              <a:buSzPts val="2800"/>
              <a:buChar char="•"/>
            </a:pPr>
            <a:endParaRPr dirty="0"/>
          </a:p>
          <a:p>
            <a:pPr marL="457200" lvl="0" indent="-406400" algn="l" rtl="0">
              <a:spcBef>
                <a:spcPts val="0"/>
              </a:spcBef>
              <a:spcAft>
                <a:spcPts val="0"/>
              </a:spcAft>
              <a:buSzPts val="2800"/>
              <a:buChar char="•"/>
            </a:pPr>
            <a:r>
              <a:rPr lang="en-US" dirty="0"/>
              <a:t>You might worry the upper bound is saving you from some theoretical worst case but is not good on average</a:t>
            </a:r>
          </a:p>
          <a:p>
            <a:pPr marL="457200" lvl="0" indent="-406400" algn="l" rtl="0">
              <a:spcBef>
                <a:spcPts val="0"/>
              </a:spcBef>
              <a:spcAft>
                <a:spcPts val="0"/>
              </a:spcAft>
              <a:buSzPts val="2800"/>
              <a:buChar char="•"/>
            </a:pPr>
            <a:endParaRPr dirty="0"/>
          </a:p>
          <a:p>
            <a:pPr marL="457200" lvl="0" indent="-406400" algn="l" rtl="0">
              <a:spcBef>
                <a:spcPts val="0"/>
              </a:spcBef>
              <a:spcAft>
                <a:spcPts val="0"/>
              </a:spcAft>
              <a:buSzPts val="2800"/>
              <a:buChar char="•"/>
            </a:pPr>
            <a:r>
              <a:rPr lang="en-US" dirty="0"/>
              <a:t>We simulate a variety of possible type, and retention distributions to better understand how much revenue MT pricing generates compared to some alternatives</a:t>
            </a:r>
            <a:endParaRPr dirty="0"/>
          </a:p>
          <a:p>
            <a:pPr marL="457200" lvl="0" indent="0" algn="l" rtl="0">
              <a:spcBef>
                <a:spcPts val="1000"/>
              </a:spcBef>
              <a:spcAft>
                <a:spcPts val="0"/>
              </a:spcAft>
              <a:buNone/>
            </a:pP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87"/>
        <p:cNvGrpSpPr/>
        <p:nvPr/>
      </p:nvGrpSpPr>
      <p:grpSpPr>
        <a:xfrm>
          <a:off x="0" y="0"/>
          <a:ext cx="0" cy="0"/>
          <a:chOff x="0" y="0"/>
          <a:chExt cx="0" cy="0"/>
        </a:xfrm>
      </p:grpSpPr>
      <p:sp>
        <p:nvSpPr>
          <p:cNvPr id="488" name="Google Shape;488;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Simulations Cont.</a:t>
            </a:r>
            <a:endParaRPr dirty="0"/>
          </a:p>
        </p:txBody>
      </p:sp>
      <p:sp>
        <p:nvSpPr>
          <p:cNvPr id="489" name="Google Shape;489;p4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t>We look at two alternative pricing schemes: </a:t>
            </a:r>
          </a:p>
          <a:p>
            <a:pPr marL="1022350" lvl="1" indent="-514350">
              <a:spcBef>
                <a:spcPts val="1000"/>
              </a:spcBef>
              <a:buSzPct val="90000"/>
              <a:buFont typeface="+mj-lt"/>
              <a:buAutoNum type="arabicPeriod"/>
            </a:pPr>
            <a:r>
              <a:rPr lang="en-US" dirty="0"/>
              <a:t>Charging Myerson </a:t>
            </a:r>
          </a:p>
          <a:p>
            <a:pPr marL="1022350" lvl="1" indent="-514350">
              <a:spcBef>
                <a:spcPts val="1000"/>
              </a:spcBef>
              <a:buSzPct val="90000"/>
              <a:buFont typeface="+mj-lt"/>
              <a:buAutoNum type="arabicPeriod"/>
            </a:pPr>
            <a:r>
              <a:rPr lang="en-US" dirty="0"/>
              <a:t>Charging retention-based upper bound price</a:t>
            </a:r>
          </a:p>
          <a:p>
            <a:pPr marL="457200" lvl="0" indent="-406400" algn="l" rtl="0">
              <a:spcBef>
                <a:spcPts val="1000"/>
              </a:spcBef>
              <a:spcAft>
                <a:spcPts val="0"/>
              </a:spcAft>
              <a:buSzPts val="2800"/>
              <a:buChar char="•"/>
            </a:pPr>
            <a:endParaRPr dirty="0"/>
          </a:p>
          <a:p>
            <a:pPr marL="457200" lvl="0" indent="-406400" algn="l" rtl="0">
              <a:spcBef>
                <a:spcPts val="0"/>
              </a:spcBef>
              <a:spcAft>
                <a:spcPts val="0"/>
              </a:spcAft>
              <a:buSzPts val="2800"/>
              <a:buChar char="•"/>
            </a:pPr>
            <a:r>
              <a:rPr lang="en-US" dirty="0"/>
              <a:t>We see that of these two pricing schemes the optimal one is usually the one with the lower price</a:t>
            </a:r>
          </a:p>
          <a:p>
            <a:pPr marL="457200" lvl="0" indent="-406400" algn="l" rtl="0">
              <a:spcBef>
                <a:spcPts val="0"/>
              </a:spcBef>
              <a:spcAft>
                <a:spcPts val="0"/>
              </a:spcAft>
              <a:buSzPts val="2800"/>
              <a:buChar char="•"/>
            </a:pPr>
            <a:endParaRPr dirty="0"/>
          </a:p>
          <a:p>
            <a:pPr marL="457200" lvl="0" indent="-406400" algn="l" rtl="0">
              <a:spcBef>
                <a:spcPts val="0"/>
              </a:spcBef>
              <a:spcAft>
                <a:spcPts val="0"/>
              </a:spcAft>
              <a:buSzPts val="2800"/>
              <a:buChar char="•"/>
            </a:pPr>
            <a:r>
              <a:rPr lang="en-US" dirty="0"/>
              <a:t>Unsurprisingly, the average performance of MT pricing is usually at least as good if not better than the best of these two alternative options</a:t>
            </a:r>
            <a:endParaRPr dirty="0"/>
          </a:p>
          <a:p>
            <a:pPr marL="457200" lvl="0" indent="0" algn="l" rtl="0">
              <a:spcBef>
                <a:spcPts val="100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494"/>
        <p:cNvGrpSpPr/>
        <p:nvPr/>
      </p:nvGrpSpPr>
      <p:grpSpPr>
        <a:xfrm>
          <a:off x="0" y="0"/>
          <a:ext cx="0" cy="0"/>
          <a:chOff x="0" y="0"/>
          <a:chExt cx="0" cy="0"/>
        </a:xfrm>
      </p:grpSpPr>
      <p:sp>
        <p:nvSpPr>
          <p:cNvPr id="495" name="Google Shape;495;p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Future Directions</a:t>
            </a:r>
            <a:endParaRPr/>
          </a:p>
        </p:txBody>
      </p:sp>
      <p:sp>
        <p:nvSpPr>
          <p:cNvPr id="496" name="Google Shape;496;p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dirty="0"/>
              <a:t>This is only the tip of the iceberg in terms of microtransactions</a:t>
            </a:r>
            <a:endParaRPr dirty="0"/>
          </a:p>
          <a:p>
            <a:pPr marL="914400" lvl="1" indent="-342900" algn="l" rtl="0">
              <a:spcBef>
                <a:spcPts val="0"/>
              </a:spcBef>
              <a:spcAft>
                <a:spcPts val="0"/>
              </a:spcAft>
              <a:buSzPts val="1800"/>
              <a:buChar char="•"/>
            </a:pPr>
            <a:r>
              <a:rPr lang="en-US" dirty="0"/>
              <a:t>Generalizations of skips (battle-passes)</a:t>
            </a:r>
            <a:endParaRPr dirty="0"/>
          </a:p>
          <a:p>
            <a:pPr marL="914400" lvl="1" indent="-342900" algn="l" rtl="0">
              <a:spcBef>
                <a:spcPts val="0"/>
              </a:spcBef>
              <a:spcAft>
                <a:spcPts val="0"/>
              </a:spcAft>
              <a:buSzPts val="1800"/>
              <a:buChar char="•"/>
            </a:pPr>
            <a:r>
              <a:rPr lang="en-US" dirty="0"/>
              <a:t>Monetizing other player behavior (lives in Candy Crush)</a:t>
            </a:r>
            <a:endParaRPr dirty="0"/>
          </a:p>
          <a:p>
            <a:pPr marL="0" lvl="0" indent="0" algn="l" rtl="0">
              <a:spcBef>
                <a:spcPts val="1000"/>
              </a:spcBef>
              <a:spcAft>
                <a:spcPts val="0"/>
              </a:spcAft>
              <a:buNone/>
            </a:pPr>
            <a:endParaRPr dirty="0"/>
          </a:p>
          <a:p>
            <a:pPr marL="457200" lvl="0" indent="-406400" algn="l" rtl="0">
              <a:spcBef>
                <a:spcPts val="1000"/>
              </a:spcBef>
              <a:spcAft>
                <a:spcPts val="0"/>
              </a:spcAft>
              <a:buSzPts val="2800"/>
              <a:buChar char="•"/>
            </a:pPr>
            <a:r>
              <a:rPr lang="en-US" dirty="0"/>
              <a:t>Incorporating real data</a:t>
            </a:r>
            <a:endParaRPr dirty="0"/>
          </a:p>
          <a:p>
            <a:pPr marL="914400" lvl="1" indent="-342900" algn="l" rtl="0">
              <a:spcBef>
                <a:spcPts val="0"/>
              </a:spcBef>
              <a:spcAft>
                <a:spcPts val="0"/>
              </a:spcAft>
              <a:buSzPts val="1800"/>
              <a:buChar char="•"/>
            </a:pPr>
            <a:r>
              <a:rPr lang="en-US" dirty="0"/>
              <a:t>Can better model secondary effects (why are happy player-bases important?)</a:t>
            </a:r>
            <a:endParaRPr dirty="0"/>
          </a:p>
          <a:p>
            <a:pPr marL="914400" lvl="1" indent="-342900" algn="l" rtl="0">
              <a:spcBef>
                <a:spcPts val="0"/>
              </a:spcBef>
              <a:spcAft>
                <a:spcPts val="0"/>
              </a:spcAft>
              <a:buSzPts val="1800"/>
              <a:buChar char="•"/>
            </a:pPr>
            <a:r>
              <a:rPr lang="en-US" dirty="0"/>
              <a:t>Focus better on realistic settings when evaluating performance </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01"/>
        <p:cNvGrpSpPr/>
        <p:nvPr/>
      </p:nvGrpSpPr>
      <p:grpSpPr>
        <a:xfrm>
          <a:off x="0" y="0"/>
          <a:ext cx="0" cy="0"/>
          <a:chOff x="0" y="0"/>
          <a:chExt cx="0" cy="0"/>
        </a:xfrm>
      </p:grpSpPr>
      <p:sp>
        <p:nvSpPr>
          <p:cNvPr id="502" name="Google Shape;502;p46"/>
          <p:cNvSpPr/>
          <p:nvPr/>
        </p:nvSpPr>
        <p:spPr>
          <a:xfrm>
            <a:off x="691660" y="3353891"/>
            <a:ext cx="10515598" cy="1486641"/>
          </a:xfrm>
          <a:prstGeom prst="roundRect">
            <a:avLst>
              <a:gd name="adj" fmla="val 16667"/>
            </a:avLst>
          </a:prstGeom>
          <a:no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3" name="Google Shape;503;p46"/>
          <p:cNvPicPr preferRelativeResize="0"/>
          <p:nvPr/>
        </p:nvPicPr>
        <p:blipFill rotWithShape="1">
          <a:blip r:embed="rId3">
            <a:alphaModFix/>
          </a:blip>
          <a:srcRect/>
          <a:stretch/>
        </p:blipFill>
        <p:spPr>
          <a:xfrm>
            <a:off x="7514284" y="3420512"/>
            <a:ext cx="1905423" cy="1334163"/>
          </a:xfrm>
          <a:prstGeom prst="rect">
            <a:avLst/>
          </a:prstGeom>
          <a:noFill/>
          <a:ln>
            <a:noFill/>
          </a:ln>
        </p:spPr>
      </p:pic>
      <p:pic>
        <p:nvPicPr>
          <p:cNvPr id="504" name="Google Shape;504;p46"/>
          <p:cNvPicPr preferRelativeResize="0"/>
          <p:nvPr/>
        </p:nvPicPr>
        <p:blipFill rotWithShape="1">
          <a:blip r:embed="rId4">
            <a:alphaModFix/>
          </a:blip>
          <a:srcRect l="10169" t="8731" r="8767" b="9922"/>
          <a:stretch/>
        </p:blipFill>
        <p:spPr>
          <a:xfrm>
            <a:off x="6394442" y="4945250"/>
            <a:ext cx="1305391" cy="1307939"/>
          </a:xfrm>
          <a:prstGeom prst="rect">
            <a:avLst/>
          </a:prstGeom>
          <a:noFill/>
          <a:ln>
            <a:noFill/>
          </a:ln>
        </p:spPr>
      </p:pic>
      <p:sp>
        <p:nvSpPr>
          <p:cNvPr id="505" name="Google Shape;50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Do We Know About These Games?</a:t>
            </a:r>
            <a:endParaRPr/>
          </a:p>
        </p:txBody>
      </p:sp>
      <p:sp>
        <p:nvSpPr>
          <p:cNvPr id="506" name="Google Shape;506;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Design patterns from industry</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Research by academics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Data describing player behavior</a:t>
            </a:r>
            <a:endParaRPr/>
          </a:p>
        </p:txBody>
      </p:sp>
      <p:pic>
        <p:nvPicPr>
          <p:cNvPr id="507" name="Google Shape;507;p46" descr="Online game - Free gaming icons"/>
          <p:cNvPicPr preferRelativeResize="0"/>
          <p:nvPr/>
        </p:nvPicPr>
        <p:blipFill rotWithShape="1">
          <a:blip r:embed="rId5">
            <a:alphaModFix/>
          </a:blip>
          <a:srcRect/>
          <a:stretch/>
        </p:blipFill>
        <p:spPr>
          <a:xfrm>
            <a:off x="9248038" y="2074424"/>
            <a:ext cx="945658" cy="945658"/>
          </a:xfrm>
          <a:prstGeom prst="rect">
            <a:avLst/>
          </a:prstGeom>
          <a:noFill/>
          <a:ln>
            <a:noFill/>
          </a:ln>
        </p:spPr>
      </p:pic>
      <p:grpSp>
        <p:nvGrpSpPr>
          <p:cNvPr id="508" name="Google Shape;508;p46"/>
          <p:cNvGrpSpPr/>
          <p:nvPr/>
        </p:nvGrpSpPr>
        <p:grpSpPr>
          <a:xfrm>
            <a:off x="7232106" y="5532844"/>
            <a:ext cx="750312" cy="766800"/>
            <a:chOff x="5024651" y="5606204"/>
            <a:chExt cx="750312" cy="764127"/>
          </a:xfrm>
        </p:grpSpPr>
        <p:pic>
          <p:nvPicPr>
            <p:cNvPr id="509" name="Google Shape;509;p46" descr="Dollar Bill PNG Icon"/>
            <p:cNvPicPr preferRelativeResize="0"/>
            <p:nvPr/>
          </p:nvPicPr>
          <p:blipFill rotWithShape="1">
            <a:blip r:embed="rId6">
              <a:alphaModFix/>
            </a:blip>
            <a:srcRect/>
            <a:stretch/>
          </p:blipFill>
          <p:spPr>
            <a:xfrm>
              <a:off x="5101531" y="5606204"/>
              <a:ext cx="673432" cy="673432"/>
            </a:xfrm>
            <a:prstGeom prst="rect">
              <a:avLst/>
            </a:prstGeom>
            <a:noFill/>
            <a:ln>
              <a:noFill/>
            </a:ln>
          </p:spPr>
        </p:pic>
        <p:pic>
          <p:nvPicPr>
            <p:cNvPr id="510" name="Google Shape;510;p46" descr="Dollar Bill PNG Icon"/>
            <p:cNvPicPr preferRelativeResize="0"/>
            <p:nvPr/>
          </p:nvPicPr>
          <p:blipFill rotWithShape="1">
            <a:blip r:embed="rId6">
              <a:alphaModFix/>
            </a:blip>
            <a:srcRect/>
            <a:stretch/>
          </p:blipFill>
          <p:spPr>
            <a:xfrm>
              <a:off x="5024651" y="5708930"/>
              <a:ext cx="661401" cy="661401"/>
            </a:xfrm>
            <a:prstGeom prst="rect">
              <a:avLst/>
            </a:prstGeom>
            <a:noFill/>
            <a:ln>
              <a:noFill/>
            </a:ln>
          </p:spPr>
        </p:pic>
      </p:grpSp>
      <p:pic>
        <p:nvPicPr>
          <p:cNvPr id="511" name="Google Shape;511;p46" descr="Online game - Free gaming icons"/>
          <p:cNvPicPr preferRelativeResize="0"/>
          <p:nvPr/>
        </p:nvPicPr>
        <p:blipFill rotWithShape="1">
          <a:blip r:embed="rId5">
            <a:alphaModFix/>
          </a:blip>
          <a:srcRect/>
          <a:stretch/>
        </p:blipFill>
        <p:spPr>
          <a:xfrm>
            <a:off x="6568626" y="2074424"/>
            <a:ext cx="945658" cy="945658"/>
          </a:xfrm>
          <a:prstGeom prst="rect">
            <a:avLst/>
          </a:prstGeom>
          <a:noFill/>
          <a:ln>
            <a:noFill/>
          </a:ln>
        </p:spPr>
      </p:pic>
      <p:sp>
        <p:nvSpPr>
          <p:cNvPr id="512" name="Google Shape;512;p46"/>
          <p:cNvSpPr/>
          <p:nvPr/>
        </p:nvSpPr>
        <p:spPr>
          <a:xfrm>
            <a:off x="6842179" y="2345724"/>
            <a:ext cx="403917" cy="409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3" name="Google Shape;513;p46" descr="Dollar Bill PNG Icon"/>
          <p:cNvPicPr preferRelativeResize="0"/>
          <p:nvPr/>
        </p:nvPicPr>
        <p:blipFill rotWithShape="1">
          <a:blip r:embed="rId6">
            <a:alphaModFix/>
          </a:blip>
          <a:srcRect/>
          <a:stretch/>
        </p:blipFill>
        <p:spPr>
          <a:xfrm rot="2230767">
            <a:off x="6905810" y="2365082"/>
            <a:ext cx="323359" cy="317271"/>
          </a:xfrm>
          <a:prstGeom prst="rect">
            <a:avLst/>
          </a:prstGeom>
          <a:noFill/>
          <a:ln>
            <a:noFill/>
          </a:ln>
        </p:spPr>
      </p:pic>
      <p:pic>
        <p:nvPicPr>
          <p:cNvPr id="514" name="Google Shape;514;p46" descr="Dollar Bill PNG Icon"/>
          <p:cNvPicPr preferRelativeResize="0"/>
          <p:nvPr/>
        </p:nvPicPr>
        <p:blipFill rotWithShape="1">
          <a:blip r:embed="rId6">
            <a:alphaModFix/>
          </a:blip>
          <a:srcRect/>
          <a:stretch/>
        </p:blipFill>
        <p:spPr>
          <a:xfrm rot="1216395">
            <a:off x="6877999" y="2401046"/>
            <a:ext cx="315541" cy="309600"/>
          </a:xfrm>
          <a:prstGeom prst="rect">
            <a:avLst/>
          </a:prstGeom>
          <a:noFill/>
          <a:ln>
            <a:noFill/>
          </a:ln>
        </p:spPr>
      </p:pic>
      <p:sp>
        <p:nvSpPr>
          <p:cNvPr id="515" name="Google Shape;515;p46"/>
          <p:cNvSpPr/>
          <p:nvPr/>
        </p:nvSpPr>
        <p:spPr>
          <a:xfrm>
            <a:off x="6927868" y="2509759"/>
            <a:ext cx="317582" cy="2014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6" name="Google Shape;516;p46" descr="Dollar Bill PNG Icon"/>
          <p:cNvPicPr preferRelativeResize="0"/>
          <p:nvPr/>
        </p:nvPicPr>
        <p:blipFill rotWithShape="1">
          <a:blip r:embed="rId6">
            <a:alphaModFix/>
          </a:blip>
          <a:srcRect/>
          <a:stretch/>
        </p:blipFill>
        <p:spPr>
          <a:xfrm>
            <a:off x="6894891" y="2431012"/>
            <a:ext cx="317582" cy="311603"/>
          </a:xfrm>
          <a:prstGeom prst="rect">
            <a:avLst/>
          </a:prstGeom>
          <a:noFill/>
          <a:ln>
            <a:noFill/>
          </a:ln>
        </p:spPr>
      </p:pic>
      <p:sp>
        <p:nvSpPr>
          <p:cNvPr id="517" name="Google Shape;517;p46"/>
          <p:cNvSpPr/>
          <p:nvPr/>
        </p:nvSpPr>
        <p:spPr>
          <a:xfrm>
            <a:off x="691659" y="4893696"/>
            <a:ext cx="10515597" cy="1486641"/>
          </a:xfrm>
          <a:prstGeom prst="roundRect">
            <a:avLst>
              <a:gd name="adj" fmla="val 16667"/>
            </a:avLst>
          </a:prstGeom>
          <a:no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46"/>
          <p:cNvSpPr/>
          <p:nvPr/>
        </p:nvSpPr>
        <p:spPr>
          <a:xfrm>
            <a:off x="691659" y="1762670"/>
            <a:ext cx="10515600" cy="1486500"/>
          </a:xfrm>
          <a:prstGeom prst="roundRect">
            <a:avLst>
              <a:gd name="adj" fmla="val 16667"/>
            </a:avLst>
          </a:prstGeom>
          <a:noFill/>
          <a:ln w="12700"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9" name="Google Shape;519;p46"/>
          <p:cNvPicPr preferRelativeResize="0"/>
          <p:nvPr/>
        </p:nvPicPr>
        <p:blipFill rotWithShape="1">
          <a:blip r:embed="rId4">
            <a:alphaModFix/>
          </a:blip>
          <a:srcRect l="26824" t="17153" r="26812" b="18533"/>
          <a:stretch/>
        </p:blipFill>
        <p:spPr>
          <a:xfrm>
            <a:off x="9518012" y="5036338"/>
            <a:ext cx="405709" cy="561928"/>
          </a:xfrm>
          <a:prstGeom prst="rect">
            <a:avLst/>
          </a:prstGeom>
          <a:noFill/>
          <a:ln>
            <a:noFill/>
          </a:ln>
        </p:spPr>
      </p:pic>
      <p:pic>
        <p:nvPicPr>
          <p:cNvPr id="520" name="Google Shape;520;p46"/>
          <p:cNvPicPr preferRelativeResize="0"/>
          <p:nvPr/>
        </p:nvPicPr>
        <p:blipFill rotWithShape="1">
          <a:blip r:embed="rId7">
            <a:alphaModFix/>
          </a:blip>
          <a:srcRect/>
          <a:stretch/>
        </p:blipFill>
        <p:spPr>
          <a:xfrm>
            <a:off x="6343865" y="5646063"/>
            <a:ext cx="550320" cy="550320"/>
          </a:xfrm>
          <a:prstGeom prst="rect">
            <a:avLst/>
          </a:prstGeom>
          <a:noFill/>
          <a:ln>
            <a:noFill/>
          </a:ln>
        </p:spPr>
      </p:pic>
      <p:pic>
        <p:nvPicPr>
          <p:cNvPr id="521" name="Google Shape;521;p46"/>
          <p:cNvPicPr preferRelativeResize="0"/>
          <p:nvPr/>
        </p:nvPicPr>
        <p:blipFill rotWithShape="1">
          <a:blip r:embed="rId4">
            <a:alphaModFix/>
          </a:blip>
          <a:srcRect l="26824" t="17153" r="26812" b="18533"/>
          <a:stretch/>
        </p:blipFill>
        <p:spPr>
          <a:xfrm>
            <a:off x="9095046" y="5325995"/>
            <a:ext cx="405709" cy="561928"/>
          </a:xfrm>
          <a:prstGeom prst="rect">
            <a:avLst/>
          </a:prstGeom>
          <a:noFill/>
          <a:ln>
            <a:noFill/>
          </a:ln>
        </p:spPr>
      </p:pic>
      <p:pic>
        <p:nvPicPr>
          <p:cNvPr id="522" name="Google Shape;522;p46"/>
          <p:cNvPicPr preferRelativeResize="0"/>
          <p:nvPr/>
        </p:nvPicPr>
        <p:blipFill rotWithShape="1">
          <a:blip r:embed="rId4">
            <a:alphaModFix/>
          </a:blip>
          <a:srcRect l="26824" t="17153" r="26812" b="18533"/>
          <a:stretch/>
        </p:blipFill>
        <p:spPr>
          <a:xfrm>
            <a:off x="9940982" y="5325995"/>
            <a:ext cx="405709" cy="561928"/>
          </a:xfrm>
          <a:prstGeom prst="rect">
            <a:avLst/>
          </a:prstGeom>
          <a:noFill/>
          <a:ln>
            <a:noFill/>
          </a:ln>
        </p:spPr>
      </p:pic>
      <p:pic>
        <p:nvPicPr>
          <p:cNvPr id="523" name="Google Shape;523;p46" descr="Online game - Free gaming icons"/>
          <p:cNvPicPr preferRelativeResize="0"/>
          <p:nvPr/>
        </p:nvPicPr>
        <p:blipFill rotWithShape="1">
          <a:blip r:embed="rId5">
            <a:alphaModFix/>
          </a:blip>
          <a:srcRect l="28311" t="29070" r="28787" b="27496"/>
          <a:stretch/>
        </p:blipFill>
        <p:spPr>
          <a:xfrm>
            <a:off x="9518011" y="5682247"/>
            <a:ext cx="405710" cy="4107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Something New is Going On</a:t>
            </a:r>
            <a:endParaRPr dirty="0"/>
          </a:p>
        </p:txBody>
      </p:sp>
      <p:sp>
        <p:nvSpPr>
          <p:cNvPr id="141" name="Google Shape;141;p17"/>
          <p:cNvSpPr txBox="1">
            <a:spLocks noGrp="1"/>
          </p:cNvSpPr>
          <p:nvPr>
            <p:ph type="body" idx="1"/>
          </p:nvPr>
        </p:nvSpPr>
        <p:spPr>
          <a:xfrm>
            <a:off x="838200" y="1825625"/>
            <a:ext cx="10515600" cy="1602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Free-to-Play is easily compatible with traditional economic models</a:t>
            </a:r>
            <a:endParaRPr dirty="0"/>
          </a:p>
          <a:p>
            <a:pPr marL="685800" lvl="1" indent="-228600" algn="l" rtl="0">
              <a:lnSpc>
                <a:spcPct val="90000"/>
              </a:lnSpc>
              <a:spcBef>
                <a:spcPts val="500"/>
              </a:spcBef>
              <a:spcAft>
                <a:spcPts val="0"/>
              </a:spcAft>
              <a:buClr>
                <a:schemeClr val="dk1"/>
              </a:buClr>
              <a:buSzPts val="2400"/>
              <a:buChar char="•"/>
            </a:pPr>
            <a:r>
              <a:rPr lang="en-US" dirty="0"/>
              <a:t>try-before-you-buy</a:t>
            </a:r>
            <a:endParaRPr dirty="0"/>
          </a:p>
          <a:p>
            <a:pPr marL="685800" lvl="1" indent="-228600" algn="l" rtl="0">
              <a:lnSpc>
                <a:spcPct val="90000"/>
              </a:lnSpc>
              <a:spcBef>
                <a:spcPts val="500"/>
              </a:spcBef>
              <a:spcAft>
                <a:spcPts val="0"/>
              </a:spcAft>
              <a:buClr>
                <a:schemeClr val="dk1"/>
              </a:buClr>
              <a:buSzPts val="2400"/>
              <a:buChar char="•"/>
            </a:pPr>
            <a:r>
              <a:rPr lang="en-US" dirty="0"/>
              <a:t>subscription models</a:t>
            </a:r>
            <a:endParaRPr dirty="0"/>
          </a:p>
          <a:p>
            <a:pPr marL="685800" lvl="1" indent="-228600" algn="l" rtl="0">
              <a:lnSpc>
                <a:spcPct val="90000"/>
              </a:lnSpc>
              <a:spcBef>
                <a:spcPts val="500"/>
              </a:spcBef>
              <a:spcAft>
                <a:spcPts val="0"/>
              </a:spcAft>
              <a:buClr>
                <a:schemeClr val="dk1"/>
              </a:buClr>
              <a:buSzPts val="2400"/>
              <a:buChar char="•"/>
            </a:pPr>
            <a:r>
              <a:rPr lang="en-US" dirty="0"/>
              <a:t>monetize through ads</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pic>
        <p:nvPicPr>
          <p:cNvPr id="5" name="Google Shape;142;p17" descr="Graphical user interface, application&#10;&#10;Description automatically generated">
            <a:extLst>
              <a:ext uri="{FF2B5EF4-FFF2-40B4-BE49-F238E27FC236}">
                <a16:creationId xmlns:a16="http://schemas.microsoft.com/office/drawing/2014/main" id="{9B282913-9AC4-4FD6-06EA-091AD2587DC9}"/>
              </a:ext>
            </a:extLst>
          </p:cNvPr>
          <p:cNvPicPr preferRelativeResize="0">
            <a:picLocks noChangeAspect="1"/>
          </p:cNvPicPr>
          <p:nvPr/>
        </p:nvPicPr>
        <p:blipFill rotWithShape="1">
          <a:blip r:embed="rId3">
            <a:alphaModFix/>
          </a:blip>
          <a:srcRect l="-212" t="44378" r="-208" b="22831"/>
          <a:stretch/>
        </p:blipFill>
        <p:spPr>
          <a:xfrm>
            <a:off x="5176777" y="5024230"/>
            <a:ext cx="1838445" cy="1257909"/>
          </a:xfrm>
          <a:prstGeom prst="roundRect">
            <a:avLst>
              <a:gd name="adj" fmla="val 16667"/>
            </a:avLst>
          </a:prstGeom>
          <a:noFill/>
          <a:ln>
            <a:noFill/>
          </a:ln>
        </p:spPr>
      </p:pic>
      <p:pic>
        <p:nvPicPr>
          <p:cNvPr id="6" name="Google Shape;143;p17" descr="Day 201, day 2 of TH12 – Clash Guides With Dusk">
            <a:extLst>
              <a:ext uri="{FF2B5EF4-FFF2-40B4-BE49-F238E27FC236}">
                <a16:creationId xmlns:a16="http://schemas.microsoft.com/office/drawing/2014/main" id="{09AFFC4D-C493-BF05-3E51-CE749BA5AF41}"/>
              </a:ext>
            </a:extLst>
          </p:cNvPr>
          <p:cNvPicPr preferRelativeResize="0">
            <a:picLocks noChangeAspect="1"/>
          </p:cNvPicPr>
          <p:nvPr/>
        </p:nvPicPr>
        <p:blipFill rotWithShape="1">
          <a:blip r:embed="rId4">
            <a:alphaModFix/>
          </a:blip>
          <a:srcRect l="14919" t="14999" r="14615" b="13388"/>
          <a:stretch/>
        </p:blipFill>
        <p:spPr>
          <a:xfrm>
            <a:off x="9574911" y="4985175"/>
            <a:ext cx="2381031" cy="1244251"/>
          </a:xfrm>
          <a:prstGeom prst="roundRect">
            <a:avLst>
              <a:gd name="adj" fmla="val 16667"/>
            </a:avLst>
          </a:prstGeom>
          <a:noFill/>
          <a:ln>
            <a:noFill/>
          </a:ln>
        </p:spPr>
      </p:pic>
      <p:pic>
        <p:nvPicPr>
          <p:cNvPr id="7" name="Picture 2" descr="Fortnite Item Shop today - here's what skins are available (May 13)">
            <a:extLst>
              <a:ext uri="{FF2B5EF4-FFF2-40B4-BE49-F238E27FC236}">
                <a16:creationId xmlns:a16="http://schemas.microsoft.com/office/drawing/2014/main" id="{831B430B-42C5-5EDE-9EBF-82D32EA508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66" t="24653" r="24604" b="22926"/>
          <a:stretch/>
        </p:blipFill>
        <p:spPr bwMode="auto">
          <a:xfrm>
            <a:off x="7302105" y="5024230"/>
            <a:ext cx="1985923" cy="1244251"/>
          </a:xfrm>
          <a:prstGeom prst="roundRect">
            <a:avLst/>
          </a:prstGeom>
          <a:noFill/>
          <a:ln>
            <a:noFill/>
          </a:ln>
          <a:effectLst>
            <a:softEdge rad="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0" name="Google Shape;141;p17">
            <a:extLst>
              <a:ext uri="{FF2B5EF4-FFF2-40B4-BE49-F238E27FC236}">
                <a16:creationId xmlns:a16="http://schemas.microsoft.com/office/drawing/2014/main" id="{221BA5B7-C7AE-322F-2B98-04924F91B1ED}"/>
              </a:ext>
            </a:extLst>
          </p:cNvPr>
          <p:cNvSpPr txBox="1">
            <a:spLocks/>
          </p:cNvSpPr>
          <p:nvPr/>
        </p:nvSpPr>
        <p:spPr>
          <a:xfrm>
            <a:off x="838200" y="4022176"/>
            <a:ext cx="10515600" cy="19259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800"/>
            </a:pPr>
            <a:r>
              <a:rPr lang="en-US" dirty="0"/>
              <a:t>The player </a:t>
            </a:r>
            <a:r>
              <a:rPr lang="en-US" dirty="0" err="1"/>
              <a:t>behaviours</a:t>
            </a:r>
            <a:r>
              <a:rPr lang="en-US" dirty="0"/>
              <a:t> mobile games monetize often need new economic models</a:t>
            </a:r>
            <a:endParaRPr lang="en-US" b="1" dirty="0">
              <a:solidFill>
                <a:schemeClr val="accent5"/>
              </a:solidFill>
            </a:endParaRPr>
          </a:p>
          <a:p>
            <a:pPr marL="685800" lvl="1" indent="-228600">
              <a:buSzPts val="2400"/>
            </a:pPr>
            <a:r>
              <a:rPr lang="en-US" dirty="0"/>
              <a:t>virtual items</a:t>
            </a:r>
          </a:p>
          <a:p>
            <a:pPr marL="685800" lvl="1" indent="-228600">
              <a:buSzPts val="2400"/>
            </a:pPr>
            <a:r>
              <a:rPr lang="en-US" dirty="0"/>
              <a:t>buying lives</a:t>
            </a:r>
          </a:p>
          <a:p>
            <a:pPr marL="685800" lvl="1" indent="-228600">
              <a:buSzPts val="2400"/>
            </a:pPr>
            <a:r>
              <a:rPr lang="en-US" dirty="0">
                <a:solidFill>
                  <a:schemeClr val="tx1"/>
                </a:solidFill>
              </a:rPr>
              <a:t>paying to avoid waiting</a:t>
            </a:r>
          </a:p>
        </p:txBody>
      </p:sp>
    </p:spTree>
    <p:extLst>
      <p:ext uri="{BB962C8B-B14F-4D97-AF65-F5344CB8AC3E}">
        <p14:creationId xmlns:p14="http://schemas.microsoft.com/office/powerpoint/2010/main" val="487750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sp>
        <p:nvSpPr>
          <p:cNvPr id="361" name="Google Shape;36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Evidence from Practice</a:t>
            </a:r>
            <a:endParaRPr/>
          </a:p>
        </p:txBody>
      </p:sp>
      <p:graphicFrame>
        <p:nvGraphicFramePr>
          <p:cNvPr id="362" name="Google Shape;362;p30"/>
          <p:cNvGraphicFramePr/>
          <p:nvPr/>
        </p:nvGraphicFramePr>
        <p:xfrm>
          <a:off x="5973803" y="2733900"/>
          <a:ext cx="5522125" cy="2422755"/>
        </p:xfrm>
        <a:graphic>
          <a:graphicData uri="http://schemas.openxmlformats.org/drawingml/2006/table">
            <a:tbl>
              <a:tblPr firstRow="1" bandRow="1">
                <a:noFill/>
                <a:tableStyleId>{654212C7-E8E2-42DD-8C5F-0C986F7138F1}</a:tableStyleId>
              </a:tblPr>
              <a:tblGrid>
                <a:gridCol w="1852150">
                  <a:extLst>
                    <a:ext uri="{9D8B030D-6E8A-4147-A177-3AD203B41FA5}">
                      <a16:colId xmlns:a16="http://schemas.microsoft.com/office/drawing/2014/main" val="20000"/>
                    </a:ext>
                  </a:extLst>
                </a:gridCol>
                <a:gridCol w="2174800">
                  <a:extLst>
                    <a:ext uri="{9D8B030D-6E8A-4147-A177-3AD203B41FA5}">
                      <a16:colId xmlns:a16="http://schemas.microsoft.com/office/drawing/2014/main" val="20001"/>
                    </a:ext>
                  </a:extLst>
                </a:gridCol>
                <a:gridCol w="1495175">
                  <a:extLst>
                    <a:ext uri="{9D8B030D-6E8A-4147-A177-3AD203B41FA5}">
                      <a16:colId xmlns:a16="http://schemas.microsoft.com/office/drawing/2014/main" val="20002"/>
                    </a:ext>
                  </a:extLst>
                </a:gridCol>
              </a:tblGrid>
              <a:tr h="575800">
                <a:tc>
                  <a:txBody>
                    <a:bodyPr/>
                    <a:lstStyle/>
                    <a:p>
                      <a:pPr marL="0" marR="0" lvl="0" indent="0" algn="ctr" rtl="0">
                        <a:spcBef>
                          <a:spcPts val="0"/>
                        </a:spcBef>
                        <a:spcAft>
                          <a:spcPts val="0"/>
                        </a:spcAft>
                        <a:buNone/>
                      </a:pPr>
                      <a:r>
                        <a:rPr lang="en-US" sz="1600" b="0" u="none" strike="noStrike" cap="none"/>
                        <a:t>Average Revenue Per User</a:t>
                      </a:r>
                      <a:endParaRPr/>
                    </a:p>
                  </a:txBody>
                  <a:tcPr marL="91450" marR="91450"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u="none" strike="noStrike" cap="none"/>
                        <a:t>Average Revenue Per Paying User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1600" b="0" u="none" strike="noStrike" cap="none"/>
                        <a:t>Buyer Rate</a:t>
                      </a:r>
                      <a:endParaRPr/>
                    </a:p>
                  </a:txBody>
                  <a:tcPr marL="91450" marR="91450" marT="45725" marB="45725">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68725">
                <a:tc>
                  <a:txBody>
                    <a:bodyPr/>
                    <a:lstStyle/>
                    <a:p>
                      <a:pPr marL="0" marR="0" lvl="0" indent="0" algn="ctr" rtl="0">
                        <a:spcBef>
                          <a:spcPts val="0"/>
                        </a:spcBef>
                        <a:spcAft>
                          <a:spcPts val="0"/>
                        </a:spcAft>
                        <a:buNone/>
                      </a:pPr>
                      <a:r>
                        <a:rPr lang="en-US" sz="1600" u="none" strike="noStrike" cap="none"/>
                        <a:t>$1.52 USD</a:t>
                      </a:r>
                      <a:endParaRPr/>
                    </a:p>
                  </a:txBody>
                  <a:tcPr marL="91450" marR="91450"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600" u="none" strike="noStrike" cap="none"/>
                        <a:t>$29.43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600" u="none" strike="noStrike" cap="none"/>
                        <a:t>5.1%</a:t>
                      </a:r>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68725">
                <a:tc>
                  <a:txBody>
                    <a:bodyPr/>
                    <a:lstStyle/>
                    <a:p>
                      <a:pPr marL="0" marR="0" lvl="0" indent="0" algn="ctr" rtl="0">
                        <a:spcBef>
                          <a:spcPts val="0"/>
                        </a:spcBef>
                        <a:spcAft>
                          <a:spcPts val="0"/>
                        </a:spcAft>
                        <a:buNone/>
                      </a:pPr>
                      <a:r>
                        <a:rPr lang="en-US" sz="1600" u="none" strike="noStrike" cap="none"/>
                        <a:t>$0.79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$20.32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3.9%</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368725">
                <a:tc>
                  <a:txBody>
                    <a:bodyPr/>
                    <a:lstStyle/>
                    <a:p>
                      <a:pPr marL="0" marR="0" lvl="0" indent="0" algn="ctr" rtl="0">
                        <a:spcBef>
                          <a:spcPts val="0"/>
                        </a:spcBef>
                        <a:spcAft>
                          <a:spcPts val="0"/>
                        </a:spcAft>
                        <a:buNone/>
                      </a:pPr>
                      <a:r>
                        <a:rPr lang="en-US" sz="1600" u="none" strike="noStrike" cap="none"/>
                        <a:t>$0.68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$79.96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1.8%</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368725">
                <a:tc>
                  <a:txBody>
                    <a:bodyPr/>
                    <a:lstStyle/>
                    <a:p>
                      <a:pPr marL="0" marR="0" lvl="0" indent="0" algn="ctr" rtl="0">
                        <a:spcBef>
                          <a:spcPts val="0"/>
                        </a:spcBef>
                        <a:spcAft>
                          <a:spcPts val="0"/>
                        </a:spcAft>
                        <a:buNone/>
                      </a:pPr>
                      <a:r>
                        <a:rPr lang="en-US" sz="1600" u="none" strike="noStrike" cap="none"/>
                        <a:t>$0.63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$27.40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2.3%</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368725">
                <a:tc>
                  <a:txBody>
                    <a:bodyPr/>
                    <a:lstStyle/>
                    <a:p>
                      <a:pPr marL="0" marR="0" lvl="0" indent="0" algn="ctr" rtl="0">
                        <a:spcBef>
                          <a:spcPts val="0"/>
                        </a:spcBef>
                        <a:spcAft>
                          <a:spcPts val="0"/>
                        </a:spcAft>
                        <a:buNone/>
                      </a:pPr>
                      <a:r>
                        <a:rPr lang="en-US" sz="1600" u="none" strike="noStrike" cap="none"/>
                        <a:t>$0.51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$33.99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4.9%</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363" name="Google Shape;363;p30"/>
          <p:cNvSpPr txBox="1"/>
          <p:nvPr/>
        </p:nvSpPr>
        <p:spPr>
          <a:xfrm>
            <a:off x="7333000" y="2098781"/>
            <a:ext cx="31464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Top Grossing Idle Games</a:t>
            </a:r>
            <a:r>
              <a:rPr lang="en-US" sz="2400" baseline="30000">
                <a:solidFill>
                  <a:schemeClr val="dk1"/>
                </a:solidFill>
                <a:latin typeface="Calibri"/>
                <a:ea typeface="Calibri"/>
                <a:cs typeface="Calibri"/>
                <a:sym typeface="Calibri"/>
              </a:rPr>
              <a:t>2</a:t>
            </a:r>
            <a:endParaRPr sz="2400">
              <a:solidFill>
                <a:schemeClr val="dk1"/>
              </a:solidFill>
              <a:latin typeface="Calibri"/>
              <a:ea typeface="Calibri"/>
              <a:cs typeface="Calibri"/>
              <a:sym typeface="Calibri"/>
            </a:endParaRPr>
          </a:p>
        </p:txBody>
      </p:sp>
      <p:sp>
        <p:nvSpPr>
          <p:cNvPr id="364" name="Google Shape;364;p30"/>
          <p:cNvSpPr txBox="1"/>
          <p:nvPr/>
        </p:nvSpPr>
        <p:spPr>
          <a:xfrm>
            <a:off x="695476" y="6446761"/>
            <a:ext cx="476506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2. https://blog.kongregate.com/the-rise-and-rise-of-idle-games/</a:t>
            </a:r>
            <a:endParaRPr/>
          </a:p>
        </p:txBody>
      </p:sp>
      <p:sp>
        <p:nvSpPr>
          <p:cNvPr id="365" name="Google Shape;365;p30"/>
          <p:cNvSpPr/>
          <p:nvPr/>
        </p:nvSpPr>
        <p:spPr>
          <a:xfrm>
            <a:off x="4273725" y="3572675"/>
            <a:ext cx="1616700" cy="99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Table&#10;&#10;Description automatically generated with low confidence">
            <a:extLst>
              <a:ext uri="{FF2B5EF4-FFF2-40B4-BE49-F238E27FC236}">
                <a16:creationId xmlns:a16="http://schemas.microsoft.com/office/drawing/2014/main" id="{28017A51-A3F6-38DB-8A9C-BF79DD4222C5}"/>
              </a:ext>
            </a:extLst>
          </p:cNvPr>
          <p:cNvPicPr>
            <a:picLocks noChangeAspect="1"/>
          </p:cNvPicPr>
          <p:nvPr/>
        </p:nvPicPr>
        <p:blipFill>
          <a:blip r:embed="rId3"/>
          <a:stretch>
            <a:fillRect/>
          </a:stretch>
        </p:blipFill>
        <p:spPr>
          <a:xfrm>
            <a:off x="560516" y="2543971"/>
            <a:ext cx="5034987" cy="261268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39"/>
        <p:cNvGrpSpPr/>
        <p:nvPr/>
      </p:nvGrpSpPr>
      <p:grpSpPr>
        <a:xfrm>
          <a:off x="0" y="0"/>
          <a:ext cx="0" cy="0"/>
          <a:chOff x="0" y="0"/>
          <a:chExt cx="0" cy="0"/>
        </a:xfrm>
      </p:grpSpPr>
      <p:sp>
        <p:nvSpPr>
          <p:cNvPr id="140" name="Google Shape;14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Something New is Going On</a:t>
            </a:r>
            <a:endParaRPr/>
          </a:p>
        </p:txBody>
      </p:sp>
      <p:sp>
        <p:nvSpPr>
          <p:cNvPr id="141" name="Google Shape;14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Free-to-Play easily compatible with standard economic models</a:t>
            </a:r>
            <a:endParaRPr dirty="0"/>
          </a:p>
          <a:p>
            <a:pPr marL="685800" lvl="1" indent="-228600" algn="l" rtl="0">
              <a:lnSpc>
                <a:spcPct val="90000"/>
              </a:lnSpc>
              <a:spcBef>
                <a:spcPts val="500"/>
              </a:spcBef>
              <a:spcAft>
                <a:spcPts val="0"/>
              </a:spcAft>
              <a:buClr>
                <a:schemeClr val="dk1"/>
              </a:buClr>
              <a:buSzPts val="2400"/>
              <a:buChar char="•"/>
            </a:pPr>
            <a:r>
              <a:rPr lang="en-US" dirty="0"/>
              <a:t>try-before-you-buy</a:t>
            </a:r>
            <a:endParaRPr dirty="0"/>
          </a:p>
          <a:p>
            <a:pPr marL="685800" lvl="1" indent="-228600" algn="l" rtl="0">
              <a:lnSpc>
                <a:spcPct val="90000"/>
              </a:lnSpc>
              <a:spcBef>
                <a:spcPts val="500"/>
              </a:spcBef>
              <a:spcAft>
                <a:spcPts val="0"/>
              </a:spcAft>
              <a:buClr>
                <a:schemeClr val="dk1"/>
              </a:buClr>
              <a:buSzPts val="2400"/>
              <a:buChar char="•"/>
            </a:pPr>
            <a:r>
              <a:rPr lang="en-US" dirty="0"/>
              <a:t>subscription models</a:t>
            </a:r>
            <a:endParaRPr dirty="0"/>
          </a:p>
          <a:p>
            <a:pPr marL="685800" lvl="1" indent="-228600" algn="l" rtl="0">
              <a:lnSpc>
                <a:spcPct val="90000"/>
              </a:lnSpc>
              <a:spcBef>
                <a:spcPts val="500"/>
              </a:spcBef>
              <a:spcAft>
                <a:spcPts val="0"/>
              </a:spcAft>
              <a:buClr>
                <a:schemeClr val="dk1"/>
              </a:buClr>
              <a:buSzPts val="2400"/>
              <a:buChar char="•"/>
            </a:pPr>
            <a:r>
              <a:rPr lang="en-US" dirty="0"/>
              <a:t>monetize through ads</a:t>
            </a:r>
            <a:endParaRPr dirty="0"/>
          </a:p>
          <a:p>
            <a:pPr marL="685800" lvl="1" indent="-76200" algn="l" rtl="0">
              <a:lnSpc>
                <a:spcPct val="90000"/>
              </a:lnSpc>
              <a:spcBef>
                <a:spcPts val="500"/>
              </a:spcBef>
              <a:spcAft>
                <a:spcPts val="0"/>
              </a:spcAft>
              <a:buClr>
                <a:schemeClr val="dk1"/>
              </a:buClr>
              <a:buSzPts val="2400"/>
              <a:buNone/>
            </a:pPr>
            <a:endParaRPr dirty="0"/>
          </a:p>
          <a:p>
            <a:pPr marL="228600" lvl="0" indent="-228600" algn="l" rtl="0">
              <a:lnSpc>
                <a:spcPct val="90000"/>
              </a:lnSpc>
              <a:spcBef>
                <a:spcPts val="1000"/>
              </a:spcBef>
              <a:spcAft>
                <a:spcPts val="0"/>
              </a:spcAft>
              <a:buClr>
                <a:schemeClr val="dk1"/>
              </a:buClr>
              <a:buSzPts val="2800"/>
              <a:buChar char="•"/>
            </a:pPr>
            <a:r>
              <a:rPr lang="en-US" dirty="0"/>
              <a:t>But the kind of behaviors that are monetized </a:t>
            </a:r>
            <a:br>
              <a:rPr lang="en-US" dirty="0"/>
            </a:br>
            <a:r>
              <a:rPr lang="en-US" dirty="0"/>
              <a:t>in modern mobile games are qualitatively different</a:t>
            </a:r>
            <a:endParaRPr dirty="0"/>
          </a:p>
          <a:p>
            <a:pPr marL="685800" lvl="1" indent="-228600" algn="l" rtl="0">
              <a:lnSpc>
                <a:spcPct val="90000"/>
              </a:lnSpc>
              <a:spcBef>
                <a:spcPts val="500"/>
              </a:spcBef>
              <a:spcAft>
                <a:spcPts val="0"/>
              </a:spcAft>
              <a:buClr>
                <a:schemeClr val="dk1"/>
              </a:buClr>
              <a:buSzPts val="2400"/>
              <a:buChar char="•"/>
            </a:pPr>
            <a:r>
              <a:rPr lang="en-US" dirty="0"/>
              <a:t>virtual items</a:t>
            </a:r>
            <a:endParaRPr dirty="0"/>
          </a:p>
          <a:p>
            <a:pPr marL="685800" lvl="1" indent="-228600" algn="l" rtl="0">
              <a:lnSpc>
                <a:spcPct val="90000"/>
              </a:lnSpc>
              <a:spcBef>
                <a:spcPts val="500"/>
              </a:spcBef>
              <a:spcAft>
                <a:spcPts val="0"/>
              </a:spcAft>
              <a:buClr>
                <a:schemeClr val="dk1"/>
              </a:buClr>
              <a:buSzPts val="2400"/>
              <a:buChar char="•"/>
            </a:pPr>
            <a:r>
              <a:rPr lang="en-US" dirty="0"/>
              <a:t>buying lives</a:t>
            </a:r>
            <a:endParaRPr dirty="0"/>
          </a:p>
          <a:p>
            <a:pPr marL="685800" lvl="1" indent="-228600" algn="l" rtl="0">
              <a:lnSpc>
                <a:spcPct val="90000"/>
              </a:lnSpc>
              <a:spcBef>
                <a:spcPts val="500"/>
              </a:spcBef>
              <a:spcAft>
                <a:spcPts val="0"/>
              </a:spcAft>
              <a:buClr>
                <a:schemeClr val="dk1"/>
              </a:buClr>
              <a:buSzPts val="2400"/>
              <a:buChar char="•"/>
            </a:pPr>
            <a:r>
              <a:rPr lang="en-US" dirty="0">
                <a:solidFill>
                  <a:schemeClr val="tx1"/>
                </a:solidFill>
              </a:rPr>
              <a:t>paying to avoid waiting</a:t>
            </a:r>
            <a:endParaRPr dirty="0">
              <a:solidFill>
                <a:schemeClr val="tx1"/>
              </a:solidFill>
            </a:endParaRPr>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pic>
        <p:nvPicPr>
          <p:cNvPr id="142" name="Google Shape;142;p17" descr="Graphical user interface, application&#10;&#10;Description automatically generated"/>
          <p:cNvPicPr preferRelativeResize="0">
            <a:picLocks noChangeAspect="1"/>
          </p:cNvPicPr>
          <p:nvPr/>
        </p:nvPicPr>
        <p:blipFill rotWithShape="1">
          <a:blip r:embed="rId3">
            <a:alphaModFix/>
          </a:blip>
          <a:srcRect l="-212" t="19395" r="-208" b="10964"/>
          <a:stretch/>
        </p:blipFill>
        <p:spPr>
          <a:xfrm>
            <a:off x="9116709" y="3001740"/>
            <a:ext cx="2402501" cy="3491135"/>
          </a:xfrm>
          <a:prstGeom prst="roundRect">
            <a:avLst>
              <a:gd name="adj" fmla="val 16667"/>
            </a:avLst>
          </a:prstGeom>
          <a:noFill/>
          <a:ln>
            <a:noFill/>
          </a:ln>
        </p:spPr>
      </p:pic>
      <p:pic>
        <p:nvPicPr>
          <p:cNvPr id="143" name="Google Shape;143;p17" descr="Day 201, day 2 of TH12 – Clash Guides With Dusk"/>
          <p:cNvPicPr preferRelativeResize="0"/>
          <p:nvPr/>
        </p:nvPicPr>
        <p:blipFill rotWithShape="1">
          <a:blip r:embed="rId4">
            <a:alphaModFix/>
          </a:blip>
          <a:srcRect l="14919" t="14999" r="14615" b="13388"/>
          <a:stretch/>
        </p:blipFill>
        <p:spPr>
          <a:xfrm>
            <a:off x="5271884" y="4873082"/>
            <a:ext cx="3300761" cy="1724873"/>
          </a:xfrm>
          <a:prstGeom prst="roundRect">
            <a:avLst>
              <a:gd name="adj" fmla="val 16667"/>
            </a:avLst>
          </a:prstGeom>
          <a:noFill/>
          <a:ln>
            <a:noFill/>
          </a:ln>
        </p:spPr>
      </p:pic>
    </p:spTree>
    <p:extLst>
      <p:ext uri="{BB962C8B-B14F-4D97-AF65-F5344CB8AC3E}">
        <p14:creationId xmlns:p14="http://schemas.microsoft.com/office/powerpoint/2010/main" val="301383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528"/>
        <p:cNvGrpSpPr/>
        <p:nvPr/>
      </p:nvGrpSpPr>
      <p:grpSpPr>
        <a:xfrm>
          <a:off x="0" y="0"/>
          <a:ext cx="0" cy="0"/>
          <a:chOff x="0" y="0"/>
          <a:chExt cx="0" cy="0"/>
        </a:xfrm>
      </p:grpSpPr>
      <p:sp>
        <p:nvSpPr>
          <p:cNvPr id="529" name="Google Shape;529;p47"/>
          <p:cNvSpPr txBox="1"/>
          <p:nvPr/>
        </p:nvSpPr>
        <p:spPr>
          <a:xfrm>
            <a:off x="6096000" y="1992393"/>
            <a:ext cx="5181600" cy="41775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800"/>
              <a:buFont typeface="Arial"/>
              <a:buChar char="•"/>
            </a:pPr>
            <a:r>
              <a:rPr lang="en-US" sz="2800">
                <a:solidFill>
                  <a:srgbClr val="000000"/>
                </a:solidFill>
                <a:latin typeface="Calibri"/>
                <a:ea typeface="Calibri"/>
                <a:cs typeface="Calibri"/>
                <a:sym typeface="Calibri"/>
              </a:rPr>
              <a:t>Players are </a:t>
            </a:r>
            <a:r>
              <a:rPr lang="en-US" sz="2800">
                <a:solidFill>
                  <a:schemeClr val="accent5"/>
                </a:solidFill>
                <a:latin typeface="Calibri"/>
                <a:ea typeface="Calibri"/>
                <a:cs typeface="Calibri"/>
                <a:sym typeface="Calibri"/>
              </a:rPr>
              <a:t>impatient </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These impatience levels are </a:t>
            </a:r>
            <a:r>
              <a:rPr lang="en-US" sz="2800">
                <a:solidFill>
                  <a:schemeClr val="accent5"/>
                </a:solidFill>
                <a:latin typeface="Calibri"/>
                <a:ea typeface="Calibri"/>
                <a:cs typeface="Calibri"/>
                <a:sym typeface="Calibri"/>
              </a:rPr>
              <a:t>heterogeneous</a:t>
            </a:r>
            <a:r>
              <a:rPr lang="en-US" sz="2800">
                <a:solidFill>
                  <a:schemeClr val="accent6"/>
                </a:solidFill>
                <a:latin typeface="Calibri"/>
                <a:ea typeface="Calibri"/>
                <a:cs typeface="Calibri"/>
                <a:sym typeface="Calibri"/>
              </a:rPr>
              <a:t> </a:t>
            </a:r>
            <a:r>
              <a:rPr lang="en-US" sz="2800">
                <a:solidFill>
                  <a:schemeClr val="dk1"/>
                </a:solidFill>
                <a:latin typeface="Calibri"/>
                <a:ea typeface="Calibri"/>
                <a:cs typeface="Calibri"/>
                <a:sym typeface="Calibri"/>
              </a:rPr>
              <a:t>across players</a:t>
            </a:r>
            <a:endParaRPr sz="2800">
              <a:solidFill>
                <a:schemeClr val="accent5"/>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530" name="Google Shape;530;p47"/>
          <p:cNvSpPr txBox="1"/>
          <p:nvPr/>
        </p:nvSpPr>
        <p:spPr>
          <a:xfrm>
            <a:off x="838200" y="1992393"/>
            <a:ext cx="5181600" cy="417758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Players </a:t>
            </a:r>
            <a:r>
              <a:rPr lang="en-US" sz="2800">
                <a:solidFill>
                  <a:schemeClr val="accent5"/>
                </a:solidFill>
                <a:latin typeface="Calibri"/>
                <a:ea typeface="Calibri"/>
                <a:cs typeface="Calibri"/>
                <a:sym typeface="Calibri"/>
              </a:rPr>
              <a:t>value accomplishing tasks others can't </a:t>
            </a:r>
            <a:r>
              <a:rPr lang="en-US" sz="1500">
                <a:solidFill>
                  <a:schemeClr val="dk1"/>
                </a:solidFill>
                <a:latin typeface="Calibri"/>
                <a:ea typeface="Calibri"/>
                <a:cs typeface="Calibri"/>
                <a:sym typeface="Calibri"/>
              </a:rPr>
              <a:t>[Lehdonvirta 2009]</a:t>
            </a:r>
            <a:endParaRPr sz="1500">
              <a:solidFill>
                <a:srgbClr val="000000"/>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cxnSp>
        <p:nvCxnSpPr>
          <p:cNvPr id="531" name="Google Shape;531;p47"/>
          <p:cNvCxnSpPr/>
          <p:nvPr/>
        </p:nvCxnSpPr>
        <p:spPr>
          <a:xfrm>
            <a:off x="2428804" y="3680786"/>
            <a:ext cx="0" cy="1808480"/>
          </a:xfrm>
          <a:prstGeom prst="straightConnector1">
            <a:avLst/>
          </a:prstGeom>
          <a:noFill/>
          <a:ln w="38100" cap="flat" cmpd="sng">
            <a:solidFill>
              <a:schemeClr val="dk1"/>
            </a:solidFill>
            <a:prstDash val="solid"/>
            <a:miter lim="800000"/>
            <a:headEnd type="none" w="sm" len="sm"/>
            <a:tailEnd type="none" w="sm" len="sm"/>
          </a:ln>
        </p:spPr>
      </p:cxnSp>
      <p:cxnSp>
        <p:nvCxnSpPr>
          <p:cNvPr id="532" name="Google Shape;532;p47"/>
          <p:cNvCxnSpPr/>
          <p:nvPr/>
        </p:nvCxnSpPr>
        <p:spPr>
          <a:xfrm rot="10800000">
            <a:off x="2416104" y="5479106"/>
            <a:ext cx="1981200" cy="0"/>
          </a:xfrm>
          <a:prstGeom prst="straightConnector1">
            <a:avLst/>
          </a:prstGeom>
          <a:noFill/>
          <a:ln w="38100" cap="flat" cmpd="sng">
            <a:solidFill>
              <a:schemeClr val="dk1"/>
            </a:solidFill>
            <a:prstDash val="solid"/>
            <a:miter lim="800000"/>
            <a:headEnd type="none" w="sm" len="sm"/>
            <a:tailEnd type="none" w="sm" len="sm"/>
          </a:ln>
        </p:spPr>
      </p:cxnSp>
      <p:sp>
        <p:nvSpPr>
          <p:cNvPr id="533" name="Google Shape;533;p47"/>
          <p:cNvSpPr/>
          <p:nvPr/>
        </p:nvSpPr>
        <p:spPr>
          <a:xfrm>
            <a:off x="2459284" y="4434389"/>
            <a:ext cx="1869440" cy="1023373"/>
          </a:xfrm>
          <a:custGeom>
            <a:avLst/>
            <a:gdLst/>
            <a:ahLst/>
            <a:cxnLst/>
            <a:rect l="l" t="t" r="r" b="b"/>
            <a:pathLst>
              <a:path w="1869440" h="1023373" extrusionOk="0">
                <a:moveTo>
                  <a:pt x="0" y="1023373"/>
                </a:moveTo>
                <a:cubicBezTo>
                  <a:pt x="108373" y="671159"/>
                  <a:pt x="216747" y="318946"/>
                  <a:pt x="528320" y="149613"/>
                </a:cubicBezTo>
                <a:cubicBezTo>
                  <a:pt x="839893" y="-19720"/>
                  <a:pt x="1354666" y="-6174"/>
                  <a:pt x="1869440" y="7373"/>
                </a:cubicBezTo>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alibri"/>
              <a:ea typeface="Calibri"/>
              <a:cs typeface="Calibri"/>
              <a:sym typeface="Calibri"/>
            </a:endParaRPr>
          </a:p>
        </p:txBody>
      </p:sp>
      <p:pic>
        <p:nvPicPr>
          <p:cNvPr id="534" name="Google Shape;534;p47"/>
          <p:cNvPicPr preferRelativeResize="0"/>
          <p:nvPr/>
        </p:nvPicPr>
        <p:blipFill rotWithShape="1">
          <a:blip r:embed="rId3">
            <a:alphaModFix/>
          </a:blip>
          <a:srcRect/>
          <a:stretch/>
        </p:blipFill>
        <p:spPr>
          <a:xfrm>
            <a:off x="3153119" y="5595666"/>
            <a:ext cx="550320" cy="550320"/>
          </a:xfrm>
          <a:prstGeom prst="rect">
            <a:avLst/>
          </a:prstGeom>
          <a:noFill/>
          <a:ln>
            <a:noFill/>
          </a:ln>
        </p:spPr>
      </p:pic>
      <p:grpSp>
        <p:nvGrpSpPr>
          <p:cNvPr id="535" name="Google Shape;535;p47"/>
          <p:cNvGrpSpPr/>
          <p:nvPr/>
        </p:nvGrpSpPr>
        <p:grpSpPr>
          <a:xfrm>
            <a:off x="7136731" y="2841647"/>
            <a:ext cx="2777441" cy="712372"/>
            <a:chOff x="7136731" y="2841647"/>
            <a:chExt cx="2777441" cy="712372"/>
          </a:xfrm>
        </p:grpSpPr>
        <p:pic>
          <p:nvPicPr>
            <p:cNvPr id="536" name="Google Shape;536;p47" descr="Dollar Bill PNG Icon"/>
            <p:cNvPicPr preferRelativeResize="0"/>
            <p:nvPr/>
          </p:nvPicPr>
          <p:blipFill rotWithShape="1">
            <a:blip r:embed="rId4">
              <a:alphaModFix/>
            </a:blip>
            <a:srcRect/>
            <a:stretch/>
          </p:blipFill>
          <p:spPr>
            <a:xfrm>
              <a:off x="7136731" y="2841647"/>
              <a:ext cx="712372" cy="712372"/>
            </a:xfrm>
            <a:prstGeom prst="rect">
              <a:avLst/>
            </a:prstGeom>
            <a:noFill/>
            <a:ln>
              <a:noFill/>
            </a:ln>
          </p:spPr>
        </p:pic>
        <p:pic>
          <p:nvPicPr>
            <p:cNvPr id="537" name="Google Shape;537;p47" descr="Icon&#10;&#10;Description automatically generated"/>
            <p:cNvPicPr preferRelativeResize="0"/>
            <p:nvPr/>
          </p:nvPicPr>
          <p:blipFill rotWithShape="1">
            <a:blip r:embed="rId5">
              <a:alphaModFix/>
            </a:blip>
            <a:srcRect/>
            <a:stretch/>
          </p:blipFill>
          <p:spPr>
            <a:xfrm>
              <a:off x="8912343" y="2890717"/>
              <a:ext cx="546100" cy="546100"/>
            </a:xfrm>
            <a:prstGeom prst="rect">
              <a:avLst/>
            </a:prstGeom>
            <a:noFill/>
            <a:ln>
              <a:noFill/>
            </a:ln>
          </p:spPr>
        </p:pic>
        <p:sp>
          <p:nvSpPr>
            <p:cNvPr id="538" name="Google Shape;538;p47"/>
            <p:cNvSpPr/>
            <p:nvPr/>
          </p:nvSpPr>
          <p:spPr>
            <a:xfrm>
              <a:off x="7342395" y="3047502"/>
              <a:ext cx="287704" cy="288000"/>
            </a:xfrm>
            <a:prstGeom prst="ellipse">
              <a:avLst/>
            </a:prstGeom>
            <a:solidFill>
              <a:srgbClr val="869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47"/>
            <p:cNvSpPr/>
            <p:nvPr/>
          </p:nvSpPr>
          <p:spPr>
            <a:xfrm>
              <a:off x="7243692" y="2907911"/>
              <a:ext cx="661903" cy="562630"/>
            </a:xfrm>
            <a:prstGeom prst="ellipse">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EFBD"/>
                  </a:solidFill>
                  <a:latin typeface="Calibri"/>
                  <a:ea typeface="Calibri"/>
                  <a:cs typeface="Calibri"/>
                  <a:sym typeface="Calibri"/>
                </a:rPr>
                <a:t>2</a:t>
              </a:r>
              <a:endParaRPr/>
            </a:p>
          </p:txBody>
        </p:sp>
        <p:sp>
          <p:nvSpPr>
            <p:cNvPr id="540" name="Google Shape;540;p47"/>
            <p:cNvSpPr txBox="1"/>
            <p:nvPr/>
          </p:nvSpPr>
          <p:spPr>
            <a:xfrm>
              <a:off x="8097509" y="2919277"/>
              <a:ext cx="546099" cy="52322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41" name="Google Shape;541;p47"/>
            <p:cNvSpPr txBox="1"/>
            <p:nvPr/>
          </p:nvSpPr>
          <p:spPr>
            <a:xfrm>
              <a:off x="9323113" y="2841647"/>
              <a:ext cx="5910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DD636D"/>
                  </a:solidFill>
                  <a:latin typeface="Calibri"/>
                  <a:ea typeface="Calibri"/>
                  <a:cs typeface="Calibri"/>
                  <a:sym typeface="Calibri"/>
                </a:rPr>
                <a:t>1 hr.</a:t>
              </a:r>
              <a:endParaRPr/>
            </a:p>
          </p:txBody>
        </p:sp>
      </p:grpSp>
      <p:grpSp>
        <p:nvGrpSpPr>
          <p:cNvPr id="542" name="Google Shape;542;p47"/>
          <p:cNvGrpSpPr/>
          <p:nvPr/>
        </p:nvGrpSpPr>
        <p:grpSpPr>
          <a:xfrm>
            <a:off x="7112541" y="5158242"/>
            <a:ext cx="2777441" cy="712372"/>
            <a:chOff x="7112541" y="5158242"/>
            <a:chExt cx="2777441" cy="712372"/>
          </a:xfrm>
        </p:grpSpPr>
        <p:pic>
          <p:nvPicPr>
            <p:cNvPr id="543" name="Google Shape;543;p47" descr="Dollar Bill PNG Icon"/>
            <p:cNvPicPr preferRelativeResize="0"/>
            <p:nvPr/>
          </p:nvPicPr>
          <p:blipFill rotWithShape="1">
            <a:blip r:embed="rId4">
              <a:alphaModFix/>
            </a:blip>
            <a:srcRect/>
            <a:stretch/>
          </p:blipFill>
          <p:spPr>
            <a:xfrm>
              <a:off x="7112541" y="5158242"/>
              <a:ext cx="712372" cy="712372"/>
            </a:xfrm>
            <a:prstGeom prst="rect">
              <a:avLst/>
            </a:prstGeom>
            <a:noFill/>
            <a:ln>
              <a:noFill/>
            </a:ln>
          </p:spPr>
        </p:pic>
        <p:pic>
          <p:nvPicPr>
            <p:cNvPr id="544" name="Google Shape;544;p47" descr="Icon&#10;&#10;Description automatically generated"/>
            <p:cNvPicPr preferRelativeResize="0"/>
            <p:nvPr/>
          </p:nvPicPr>
          <p:blipFill rotWithShape="1">
            <a:blip r:embed="rId5">
              <a:alphaModFix/>
            </a:blip>
            <a:srcRect/>
            <a:stretch/>
          </p:blipFill>
          <p:spPr>
            <a:xfrm>
              <a:off x="8888152" y="5207312"/>
              <a:ext cx="546100" cy="546100"/>
            </a:xfrm>
            <a:prstGeom prst="rect">
              <a:avLst/>
            </a:prstGeom>
            <a:noFill/>
            <a:ln>
              <a:noFill/>
            </a:ln>
          </p:spPr>
        </p:pic>
        <p:sp>
          <p:nvSpPr>
            <p:cNvPr id="545" name="Google Shape;545;p47"/>
            <p:cNvSpPr/>
            <p:nvPr/>
          </p:nvSpPr>
          <p:spPr>
            <a:xfrm>
              <a:off x="7318204" y="5364097"/>
              <a:ext cx="287704" cy="288000"/>
            </a:xfrm>
            <a:prstGeom prst="ellipse">
              <a:avLst/>
            </a:prstGeom>
            <a:solidFill>
              <a:srgbClr val="869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47"/>
            <p:cNvSpPr/>
            <p:nvPr/>
          </p:nvSpPr>
          <p:spPr>
            <a:xfrm>
              <a:off x="7219502" y="5224506"/>
              <a:ext cx="661903" cy="562630"/>
            </a:xfrm>
            <a:prstGeom prst="ellipse">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EFBD"/>
                  </a:solidFill>
                  <a:latin typeface="Calibri"/>
                  <a:ea typeface="Calibri"/>
                  <a:cs typeface="Calibri"/>
                  <a:sym typeface="Calibri"/>
                </a:rPr>
                <a:t>2</a:t>
              </a:r>
              <a:endParaRPr/>
            </a:p>
          </p:txBody>
        </p:sp>
        <p:sp>
          <p:nvSpPr>
            <p:cNvPr id="547" name="Google Shape;547;p47"/>
            <p:cNvSpPr txBox="1"/>
            <p:nvPr/>
          </p:nvSpPr>
          <p:spPr>
            <a:xfrm>
              <a:off x="8073319" y="5235872"/>
              <a:ext cx="546099" cy="52322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48" name="Google Shape;548;p47"/>
            <p:cNvSpPr txBox="1"/>
            <p:nvPr/>
          </p:nvSpPr>
          <p:spPr>
            <a:xfrm>
              <a:off x="9298923" y="5158242"/>
              <a:ext cx="5910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DD636D"/>
                  </a:solidFill>
                  <a:latin typeface="Calibri"/>
                  <a:ea typeface="Calibri"/>
                  <a:cs typeface="Calibri"/>
                  <a:sym typeface="Calibri"/>
                </a:rPr>
                <a:t>1 hr.</a:t>
              </a:r>
              <a:endParaRPr/>
            </a:p>
          </p:txBody>
        </p:sp>
      </p:grpSp>
      <p:sp>
        <p:nvSpPr>
          <p:cNvPr id="549" name="Google Shape;549;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00"/>
              <a:buFont typeface="Calibri"/>
              <a:buNone/>
            </a:pPr>
            <a:r>
              <a:rPr lang="en-US" sz="4300" b="0" i="0" u="none" strike="noStrike" cap="none">
                <a:solidFill>
                  <a:schemeClr val="dk1"/>
                </a:solidFill>
                <a:latin typeface="Calibri"/>
                <a:ea typeface="Calibri"/>
                <a:cs typeface="Calibri"/>
                <a:sym typeface="Calibri"/>
              </a:rPr>
              <a:t>Why On Earth Would Anyone Buy a Skip?</a:t>
            </a:r>
            <a:endParaRPr/>
          </a:p>
        </p:txBody>
      </p:sp>
      <p:pic>
        <p:nvPicPr>
          <p:cNvPr id="550" name="Google Shape;550;p47" descr="A picture containing text&#10;&#10;Description automatically generated"/>
          <p:cNvPicPr preferRelativeResize="0"/>
          <p:nvPr/>
        </p:nvPicPr>
        <p:blipFill rotWithShape="1">
          <a:blip r:embed="rId8">
            <a:alphaModFix/>
          </a:blip>
          <a:srcRect/>
          <a:stretch/>
        </p:blipFill>
        <p:spPr>
          <a:xfrm>
            <a:off x="1961300" y="4551200"/>
            <a:ext cx="288250" cy="312850"/>
          </a:xfrm>
          <a:prstGeom prst="rect">
            <a:avLst/>
          </a:prstGeom>
          <a:noFill/>
          <a:ln>
            <a:noFill/>
          </a:ln>
        </p:spPr>
      </p:pic>
      <p:pic>
        <p:nvPicPr>
          <p:cNvPr id="551" name="Google Shape;551;p47"/>
          <p:cNvPicPr preferRelativeResize="0"/>
          <p:nvPr/>
        </p:nvPicPr>
        <p:blipFill>
          <a:blip r:embed="rId9">
            <a:alphaModFix/>
          </a:blip>
          <a:stretch>
            <a:fillRect/>
          </a:stretch>
        </p:blipFill>
        <p:spPr>
          <a:xfrm>
            <a:off x="913575" y="4178475"/>
            <a:ext cx="1981200" cy="5510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556"/>
        <p:cNvGrpSpPr/>
        <p:nvPr/>
      </p:nvGrpSpPr>
      <p:grpSpPr>
        <a:xfrm>
          <a:off x="0" y="0"/>
          <a:ext cx="0" cy="0"/>
          <a:chOff x="0" y="0"/>
          <a:chExt cx="0" cy="0"/>
        </a:xfrm>
      </p:grpSpPr>
      <p:pic>
        <p:nvPicPr>
          <p:cNvPr id="557" name="Google Shape;557;p48"/>
          <p:cNvPicPr preferRelativeResize="0"/>
          <p:nvPr/>
        </p:nvPicPr>
        <p:blipFill rotWithShape="1">
          <a:blip r:embed="rId3">
            <a:alphaModFix/>
          </a:blip>
          <a:srcRect/>
          <a:stretch/>
        </p:blipFill>
        <p:spPr>
          <a:xfrm>
            <a:off x="7514284" y="3420512"/>
            <a:ext cx="1905423" cy="1334163"/>
          </a:xfrm>
          <a:prstGeom prst="rect">
            <a:avLst/>
          </a:prstGeom>
          <a:noFill/>
          <a:ln>
            <a:noFill/>
          </a:ln>
        </p:spPr>
      </p:pic>
      <p:pic>
        <p:nvPicPr>
          <p:cNvPr id="558" name="Google Shape;558;p48"/>
          <p:cNvPicPr preferRelativeResize="0"/>
          <p:nvPr/>
        </p:nvPicPr>
        <p:blipFill rotWithShape="1">
          <a:blip r:embed="rId4">
            <a:alphaModFix/>
          </a:blip>
          <a:srcRect l="10165" t="8728" r="8771" b="9924"/>
          <a:stretch/>
        </p:blipFill>
        <p:spPr>
          <a:xfrm>
            <a:off x="6394442" y="4945250"/>
            <a:ext cx="1305392" cy="1307939"/>
          </a:xfrm>
          <a:prstGeom prst="rect">
            <a:avLst/>
          </a:prstGeom>
          <a:noFill/>
          <a:ln>
            <a:noFill/>
          </a:ln>
        </p:spPr>
      </p:pic>
      <p:sp>
        <p:nvSpPr>
          <p:cNvPr id="559" name="Google Shape;559;p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Do We Know About These Games?</a:t>
            </a:r>
            <a:endParaRPr/>
          </a:p>
        </p:txBody>
      </p:sp>
      <p:pic>
        <p:nvPicPr>
          <p:cNvPr id="560" name="Google Shape;560;p48" descr="Online game - Free gaming icons"/>
          <p:cNvPicPr preferRelativeResize="0"/>
          <p:nvPr/>
        </p:nvPicPr>
        <p:blipFill rotWithShape="1">
          <a:blip r:embed="rId5">
            <a:alphaModFix/>
          </a:blip>
          <a:srcRect/>
          <a:stretch/>
        </p:blipFill>
        <p:spPr>
          <a:xfrm>
            <a:off x="9248038" y="2074424"/>
            <a:ext cx="945658" cy="945658"/>
          </a:xfrm>
          <a:prstGeom prst="rect">
            <a:avLst/>
          </a:prstGeom>
          <a:noFill/>
          <a:ln>
            <a:noFill/>
          </a:ln>
        </p:spPr>
      </p:pic>
      <p:grpSp>
        <p:nvGrpSpPr>
          <p:cNvPr id="561" name="Google Shape;561;p48"/>
          <p:cNvGrpSpPr/>
          <p:nvPr/>
        </p:nvGrpSpPr>
        <p:grpSpPr>
          <a:xfrm>
            <a:off x="7232106" y="5532855"/>
            <a:ext cx="750312" cy="766801"/>
            <a:chOff x="5024651" y="5606204"/>
            <a:chExt cx="750312" cy="764127"/>
          </a:xfrm>
        </p:grpSpPr>
        <p:pic>
          <p:nvPicPr>
            <p:cNvPr id="562" name="Google Shape;562;p48" descr="Dollar Bill PNG Icon"/>
            <p:cNvPicPr preferRelativeResize="0"/>
            <p:nvPr/>
          </p:nvPicPr>
          <p:blipFill rotWithShape="1">
            <a:blip r:embed="rId6">
              <a:alphaModFix/>
            </a:blip>
            <a:srcRect/>
            <a:stretch/>
          </p:blipFill>
          <p:spPr>
            <a:xfrm>
              <a:off x="5101531" y="5606204"/>
              <a:ext cx="673432" cy="673432"/>
            </a:xfrm>
            <a:prstGeom prst="rect">
              <a:avLst/>
            </a:prstGeom>
            <a:noFill/>
            <a:ln>
              <a:noFill/>
            </a:ln>
          </p:spPr>
        </p:pic>
        <p:pic>
          <p:nvPicPr>
            <p:cNvPr id="563" name="Google Shape;563;p48" descr="Dollar Bill PNG Icon"/>
            <p:cNvPicPr preferRelativeResize="0"/>
            <p:nvPr/>
          </p:nvPicPr>
          <p:blipFill rotWithShape="1">
            <a:blip r:embed="rId6">
              <a:alphaModFix/>
            </a:blip>
            <a:srcRect/>
            <a:stretch/>
          </p:blipFill>
          <p:spPr>
            <a:xfrm>
              <a:off x="5024651" y="5708930"/>
              <a:ext cx="661401" cy="661401"/>
            </a:xfrm>
            <a:prstGeom prst="rect">
              <a:avLst/>
            </a:prstGeom>
            <a:noFill/>
            <a:ln>
              <a:noFill/>
            </a:ln>
          </p:spPr>
        </p:pic>
      </p:grpSp>
      <p:pic>
        <p:nvPicPr>
          <p:cNvPr id="564" name="Google Shape;564;p48" descr="Online game - Free gaming icons"/>
          <p:cNvPicPr preferRelativeResize="0"/>
          <p:nvPr/>
        </p:nvPicPr>
        <p:blipFill rotWithShape="1">
          <a:blip r:embed="rId5">
            <a:alphaModFix/>
          </a:blip>
          <a:srcRect/>
          <a:stretch/>
        </p:blipFill>
        <p:spPr>
          <a:xfrm>
            <a:off x="6568626" y="2074424"/>
            <a:ext cx="945658" cy="945658"/>
          </a:xfrm>
          <a:prstGeom prst="rect">
            <a:avLst/>
          </a:prstGeom>
          <a:noFill/>
          <a:ln>
            <a:noFill/>
          </a:ln>
        </p:spPr>
      </p:pic>
      <p:sp>
        <p:nvSpPr>
          <p:cNvPr id="565" name="Google Shape;565;p48"/>
          <p:cNvSpPr/>
          <p:nvPr/>
        </p:nvSpPr>
        <p:spPr>
          <a:xfrm>
            <a:off x="6842179" y="2345724"/>
            <a:ext cx="403800" cy="40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6" name="Google Shape;566;p48" descr="Dollar Bill PNG Icon"/>
          <p:cNvPicPr preferRelativeResize="0"/>
          <p:nvPr/>
        </p:nvPicPr>
        <p:blipFill rotWithShape="1">
          <a:blip r:embed="rId6">
            <a:alphaModFix/>
          </a:blip>
          <a:srcRect/>
          <a:stretch/>
        </p:blipFill>
        <p:spPr>
          <a:xfrm rot="2230767">
            <a:off x="6905810" y="2365082"/>
            <a:ext cx="323359" cy="317271"/>
          </a:xfrm>
          <a:prstGeom prst="rect">
            <a:avLst/>
          </a:prstGeom>
          <a:noFill/>
          <a:ln>
            <a:noFill/>
          </a:ln>
        </p:spPr>
      </p:pic>
      <p:pic>
        <p:nvPicPr>
          <p:cNvPr id="567" name="Google Shape;567;p48" descr="Dollar Bill PNG Icon"/>
          <p:cNvPicPr preferRelativeResize="0"/>
          <p:nvPr/>
        </p:nvPicPr>
        <p:blipFill rotWithShape="1">
          <a:blip r:embed="rId6">
            <a:alphaModFix/>
          </a:blip>
          <a:srcRect/>
          <a:stretch/>
        </p:blipFill>
        <p:spPr>
          <a:xfrm rot="1216396">
            <a:off x="6877999" y="2401046"/>
            <a:ext cx="315541" cy="309600"/>
          </a:xfrm>
          <a:prstGeom prst="rect">
            <a:avLst/>
          </a:prstGeom>
          <a:noFill/>
          <a:ln>
            <a:noFill/>
          </a:ln>
        </p:spPr>
      </p:pic>
      <p:sp>
        <p:nvSpPr>
          <p:cNvPr id="568" name="Google Shape;568;p48"/>
          <p:cNvSpPr/>
          <p:nvPr/>
        </p:nvSpPr>
        <p:spPr>
          <a:xfrm>
            <a:off x="6927868" y="2509759"/>
            <a:ext cx="317700" cy="20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9" name="Google Shape;569;p48" descr="Dollar Bill PNG Icon"/>
          <p:cNvPicPr preferRelativeResize="0"/>
          <p:nvPr/>
        </p:nvPicPr>
        <p:blipFill rotWithShape="1">
          <a:blip r:embed="rId6">
            <a:alphaModFix/>
          </a:blip>
          <a:srcRect/>
          <a:stretch/>
        </p:blipFill>
        <p:spPr>
          <a:xfrm>
            <a:off x="6894891" y="2431012"/>
            <a:ext cx="317582" cy="311603"/>
          </a:xfrm>
          <a:prstGeom prst="rect">
            <a:avLst/>
          </a:prstGeom>
          <a:noFill/>
          <a:ln>
            <a:noFill/>
          </a:ln>
        </p:spPr>
      </p:pic>
      <p:pic>
        <p:nvPicPr>
          <p:cNvPr id="570" name="Google Shape;570;p48"/>
          <p:cNvPicPr preferRelativeResize="0"/>
          <p:nvPr/>
        </p:nvPicPr>
        <p:blipFill rotWithShape="1">
          <a:blip r:embed="rId4">
            <a:alphaModFix/>
          </a:blip>
          <a:srcRect l="26825" t="17152" r="26811" b="18534"/>
          <a:stretch/>
        </p:blipFill>
        <p:spPr>
          <a:xfrm>
            <a:off x="9518012" y="5036338"/>
            <a:ext cx="405710" cy="561927"/>
          </a:xfrm>
          <a:prstGeom prst="rect">
            <a:avLst/>
          </a:prstGeom>
          <a:noFill/>
          <a:ln>
            <a:noFill/>
          </a:ln>
        </p:spPr>
      </p:pic>
      <p:pic>
        <p:nvPicPr>
          <p:cNvPr id="571" name="Google Shape;571;p48"/>
          <p:cNvPicPr preferRelativeResize="0"/>
          <p:nvPr/>
        </p:nvPicPr>
        <p:blipFill rotWithShape="1">
          <a:blip r:embed="rId7">
            <a:alphaModFix/>
          </a:blip>
          <a:srcRect/>
          <a:stretch/>
        </p:blipFill>
        <p:spPr>
          <a:xfrm>
            <a:off x="6343865" y="5646063"/>
            <a:ext cx="550321" cy="550321"/>
          </a:xfrm>
          <a:prstGeom prst="rect">
            <a:avLst/>
          </a:prstGeom>
          <a:noFill/>
          <a:ln>
            <a:noFill/>
          </a:ln>
        </p:spPr>
      </p:pic>
      <p:pic>
        <p:nvPicPr>
          <p:cNvPr id="572" name="Google Shape;572;p48"/>
          <p:cNvPicPr preferRelativeResize="0"/>
          <p:nvPr/>
        </p:nvPicPr>
        <p:blipFill rotWithShape="1">
          <a:blip r:embed="rId4">
            <a:alphaModFix/>
          </a:blip>
          <a:srcRect l="26825" t="17152" r="26811" b="18534"/>
          <a:stretch/>
        </p:blipFill>
        <p:spPr>
          <a:xfrm>
            <a:off x="9095046" y="5325995"/>
            <a:ext cx="405710" cy="561927"/>
          </a:xfrm>
          <a:prstGeom prst="rect">
            <a:avLst/>
          </a:prstGeom>
          <a:noFill/>
          <a:ln>
            <a:noFill/>
          </a:ln>
        </p:spPr>
      </p:pic>
      <p:pic>
        <p:nvPicPr>
          <p:cNvPr id="573" name="Google Shape;573;p48"/>
          <p:cNvPicPr preferRelativeResize="0"/>
          <p:nvPr/>
        </p:nvPicPr>
        <p:blipFill rotWithShape="1">
          <a:blip r:embed="rId4">
            <a:alphaModFix/>
          </a:blip>
          <a:srcRect l="26825" t="17152" r="26811" b="18534"/>
          <a:stretch/>
        </p:blipFill>
        <p:spPr>
          <a:xfrm>
            <a:off x="9940982" y="5325995"/>
            <a:ext cx="405710" cy="561927"/>
          </a:xfrm>
          <a:prstGeom prst="rect">
            <a:avLst/>
          </a:prstGeom>
          <a:noFill/>
          <a:ln>
            <a:noFill/>
          </a:ln>
        </p:spPr>
      </p:pic>
      <p:pic>
        <p:nvPicPr>
          <p:cNvPr id="574" name="Google Shape;574;p48" descr="Online game - Free gaming icons"/>
          <p:cNvPicPr preferRelativeResize="0"/>
          <p:nvPr/>
        </p:nvPicPr>
        <p:blipFill rotWithShape="1">
          <a:blip r:embed="rId5">
            <a:alphaModFix/>
          </a:blip>
          <a:srcRect l="28310" t="29070" r="28787" b="27494"/>
          <a:stretch/>
        </p:blipFill>
        <p:spPr>
          <a:xfrm>
            <a:off x="9518011" y="5682247"/>
            <a:ext cx="405710" cy="41073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578"/>
        <p:cNvGrpSpPr/>
        <p:nvPr/>
      </p:nvGrpSpPr>
      <p:grpSpPr>
        <a:xfrm>
          <a:off x="0" y="0"/>
          <a:ext cx="0" cy="0"/>
          <a:chOff x="0" y="0"/>
          <a:chExt cx="0" cy="0"/>
        </a:xfrm>
      </p:grpSpPr>
      <p:sp>
        <p:nvSpPr>
          <p:cNvPr id="579" name="Google Shape;57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do we solve the problem in the flat region</a:t>
            </a:r>
            <a:endParaRPr/>
          </a:p>
        </p:txBody>
      </p:sp>
      <p:sp>
        <p:nvSpPr>
          <p:cNvPr id="580" name="Google Shape;58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Looks a lot more like traditional mechanism design</a:t>
            </a:r>
            <a:endParaRPr/>
          </a:p>
          <a:p>
            <a:pPr marL="228600" lvl="0" indent="-228600" algn="l" rtl="0">
              <a:lnSpc>
                <a:spcPct val="90000"/>
              </a:lnSpc>
              <a:spcBef>
                <a:spcPts val="1000"/>
              </a:spcBef>
              <a:spcAft>
                <a:spcPts val="0"/>
              </a:spcAft>
              <a:buClr>
                <a:schemeClr val="dk1"/>
              </a:buClr>
              <a:buSzPts val="2800"/>
              <a:buChar char="•"/>
            </a:pPr>
            <a:r>
              <a:rPr lang="en-US"/>
              <a:t>But there is a tradeoff between revenue and utility</a:t>
            </a:r>
            <a:endParaRPr/>
          </a:p>
          <a:p>
            <a:pPr marL="228600" lvl="0" indent="-228600" algn="l" rtl="0">
              <a:lnSpc>
                <a:spcPct val="90000"/>
              </a:lnSpc>
              <a:spcBef>
                <a:spcPts val="1000"/>
              </a:spcBef>
              <a:spcAft>
                <a:spcPts val="0"/>
              </a:spcAft>
              <a:buClr>
                <a:schemeClr val="dk1"/>
              </a:buClr>
              <a:buSzPts val="2800"/>
              <a:buChar char="•"/>
            </a:pPr>
            <a:r>
              <a:rPr lang="en-US"/>
              <a:t>Model via retention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585"/>
        <p:cNvGrpSpPr/>
        <p:nvPr/>
      </p:nvGrpSpPr>
      <p:grpSpPr>
        <a:xfrm>
          <a:off x="0" y="0"/>
          <a:ext cx="0" cy="0"/>
          <a:chOff x="0" y="0"/>
          <a:chExt cx="0" cy="0"/>
        </a:xfrm>
      </p:grpSpPr>
      <p:sp>
        <p:nvSpPr>
          <p:cNvPr id="586" name="Google Shape;586;p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Evidence from Practice</a:t>
            </a:r>
            <a:endParaRPr/>
          </a:p>
        </p:txBody>
      </p:sp>
      <p:pic>
        <p:nvPicPr>
          <p:cNvPr id="587" name="Google Shape;587;p50"/>
          <p:cNvPicPr preferRelativeResize="0"/>
          <p:nvPr/>
        </p:nvPicPr>
        <p:blipFill rotWithShape="1">
          <a:blip r:embed="rId3">
            <a:alphaModFix/>
          </a:blip>
          <a:srcRect/>
          <a:stretch/>
        </p:blipFill>
        <p:spPr>
          <a:xfrm>
            <a:off x="696098" y="1455557"/>
            <a:ext cx="4572003" cy="4572003"/>
          </a:xfrm>
          <a:prstGeom prst="rect">
            <a:avLst/>
          </a:prstGeom>
          <a:noFill/>
          <a:ln>
            <a:noFill/>
          </a:ln>
        </p:spPr>
      </p:pic>
      <p:sp>
        <p:nvSpPr>
          <p:cNvPr id="588" name="Google Shape;588;p50"/>
          <p:cNvSpPr txBox="1"/>
          <p:nvPr/>
        </p:nvSpPr>
        <p:spPr>
          <a:xfrm>
            <a:off x="2287247" y="5792438"/>
            <a:ext cx="1389600" cy="400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impatience</a:t>
            </a:r>
            <a:endParaRPr/>
          </a:p>
        </p:txBody>
      </p:sp>
      <p:sp>
        <p:nvSpPr>
          <p:cNvPr id="589" name="Google Shape;589;p50"/>
          <p:cNvSpPr txBox="1"/>
          <p:nvPr/>
        </p:nvSpPr>
        <p:spPr>
          <a:xfrm rot="-5400000">
            <a:off x="147143" y="3541482"/>
            <a:ext cx="1098000" cy="400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density</a:t>
            </a:r>
            <a:endParaRPr sz="2000">
              <a:solidFill>
                <a:schemeClr val="dk1"/>
              </a:solidFill>
              <a:latin typeface="Calibri"/>
              <a:ea typeface="Calibri"/>
              <a:cs typeface="Calibri"/>
              <a:sym typeface="Calibri"/>
            </a:endParaRPr>
          </a:p>
        </p:txBody>
      </p:sp>
      <p:graphicFrame>
        <p:nvGraphicFramePr>
          <p:cNvPr id="590" name="Google Shape;590;p50"/>
          <p:cNvGraphicFramePr/>
          <p:nvPr/>
        </p:nvGraphicFramePr>
        <p:xfrm>
          <a:off x="5973803" y="2733900"/>
          <a:ext cx="5522125" cy="2422755"/>
        </p:xfrm>
        <a:graphic>
          <a:graphicData uri="http://schemas.openxmlformats.org/drawingml/2006/table">
            <a:tbl>
              <a:tblPr firstRow="1" bandRow="1">
                <a:noFill/>
                <a:tableStyleId>{654212C7-E8E2-42DD-8C5F-0C986F7138F1}</a:tableStyleId>
              </a:tblPr>
              <a:tblGrid>
                <a:gridCol w="1852150">
                  <a:extLst>
                    <a:ext uri="{9D8B030D-6E8A-4147-A177-3AD203B41FA5}">
                      <a16:colId xmlns:a16="http://schemas.microsoft.com/office/drawing/2014/main" val="20000"/>
                    </a:ext>
                  </a:extLst>
                </a:gridCol>
                <a:gridCol w="2174800">
                  <a:extLst>
                    <a:ext uri="{9D8B030D-6E8A-4147-A177-3AD203B41FA5}">
                      <a16:colId xmlns:a16="http://schemas.microsoft.com/office/drawing/2014/main" val="20001"/>
                    </a:ext>
                  </a:extLst>
                </a:gridCol>
                <a:gridCol w="1495175">
                  <a:extLst>
                    <a:ext uri="{9D8B030D-6E8A-4147-A177-3AD203B41FA5}">
                      <a16:colId xmlns:a16="http://schemas.microsoft.com/office/drawing/2014/main" val="20002"/>
                    </a:ext>
                  </a:extLst>
                </a:gridCol>
              </a:tblGrid>
              <a:tr h="575800">
                <a:tc>
                  <a:txBody>
                    <a:bodyPr/>
                    <a:lstStyle/>
                    <a:p>
                      <a:pPr marL="0" marR="0" lvl="0" indent="0" algn="ctr" rtl="0">
                        <a:spcBef>
                          <a:spcPts val="0"/>
                        </a:spcBef>
                        <a:spcAft>
                          <a:spcPts val="0"/>
                        </a:spcAft>
                        <a:buNone/>
                      </a:pPr>
                      <a:r>
                        <a:rPr lang="en-US" sz="1600" b="0" u="none" strike="noStrike" cap="none"/>
                        <a:t>Average Revenue Per User</a:t>
                      </a:r>
                      <a:endParaRPr/>
                    </a:p>
                  </a:txBody>
                  <a:tcPr marL="91450" marR="91450"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0" u="none" strike="noStrike" cap="none"/>
                        <a:t>Average Revenue Per Paying User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en-US" sz="1600" b="0" u="none" strike="noStrike" cap="none"/>
                        <a:t>Buyer Rate</a:t>
                      </a:r>
                      <a:endParaRPr/>
                    </a:p>
                  </a:txBody>
                  <a:tcPr marL="91450" marR="91450" marT="45725" marB="45725">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68725">
                <a:tc>
                  <a:txBody>
                    <a:bodyPr/>
                    <a:lstStyle/>
                    <a:p>
                      <a:pPr marL="0" marR="0" lvl="0" indent="0" algn="ctr" rtl="0">
                        <a:spcBef>
                          <a:spcPts val="0"/>
                        </a:spcBef>
                        <a:spcAft>
                          <a:spcPts val="0"/>
                        </a:spcAft>
                        <a:buNone/>
                      </a:pPr>
                      <a:r>
                        <a:rPr lang="en-US" sz="1600" u="none" strike="noStrike" cap="none"/>
                        <a:t>$1.52 USD</a:t>
                      </a:r>
                      <a:endParaRPr/>
                    </a:p>
                  </a:txBody>
                  <a:tcPr marL="91450" marR="91450"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600" u="none" strike="noStrike" cap="none"/>
                        <a:t>$29.43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spcBef>
                          <a:spcPts val="0"/>
                        </a:spcBef>
                        <a:spcAft>
                          <a:spcPts val="0"/>
                        </a:spcAft>
                        <a:buNone/>
                      </a:pPr>
                      <a:r>
                        <a:rPr lang="en-US" sz="1600" u="none" strike="noStrike" cap="none"/>
                        <a:t>5.1%</a:t>
                      </a:r>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68725">
                <a:tc>
                  <a:txBody>
                    <a:bodyPr/>
                    <a:lstStyle/>
                    <a:p>
                      <a:pPr marL="0" marR="0" lvl="0" indent="0" algn="ctr" rtl="0">
                        <a:spcBef>
                          <a:spcPts val="0"/>
                        </a:spcBef>
                        <a:spcAft>
                          <a:spcPts val="0"/>
                        </a:spcAft>
                        <a:buNone/>
                      </a:pPr>
                      <a:r>
                        <a:rPr lang="en-US" sz="1600" u="none" strike="noStrike" cap="none"/>
                        <a:t>$0.79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$20.32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3.9%</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368725">
                <a:tc>
                  <a:txBody>
                    <a:bodyPr/>
                    <a:lstStyle/>
                    <a:p>
                      <a:pPr marL="0" marR="0" lvl="0" indent="0" algn="ctr" rtl="0">
                        <a:spcBef>
                          <a:spcPts val="0"/>
                        </a:spcBef>
                        <a:spcAft>
                          <a:spcPts val="0"/>
                        </a:spcAft>
                        <a:buNone/>
                      </a:pPr>
                      <a:r>
                        <a:rPr lang="en-US" sz="1600" u="none" strike="noStrike" cap="none"/>
                        <a:t>$0.68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$79.96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1.8%</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368725">
                <a:tc>
                  <a:txBody>
                    <a:bodyPr/>
                    <a:lstStyle/>
                    <a:p>
                      <a:pPr marL="0" marR="0" lvl="0" indent="0" algn="ctr" rtl="0">
                        <a:spcBef>
                          <a:spcPts val="0"/>
                        </a:spcBef>
                        <a:spcAft>
                          <a:spcPts val="0"/>
                        </a:spcAft>
                        <a:buNone/>
                      </a:pPr>
                      <a:r>
                        <a:rPr lang="en-US" sz="1600" u="none" strike="noStrike" cap="none"/>
                        <a:t>$0.63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$27.40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2.3%</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368725">
                <a:tc>
                  <a:txBody>
                    <a:bodyPr/>
                    <a:lstStyle/>
                    <a:p>
                      <a:pPr marL="0" marR="0" lvl="0" indent="0" algn="ctr" rtl="0">
                        <a:spcBef>
                          <a:spcPts val="0"/>
                        </a:spcBef>
                        <a:spcAft>
                          <a:spcPts val="0"/>
                        </a:spcAft>
                        <a:buNone/>
                      </a:pPr>
                      <a:r>
                        <a:rPr lang="en-US" sz="1600" u="none" strike="noStrike" cap="none"/>
                        <a:t>$0.51 USD</a:t>
                      </a:r>
                      <a:endParaRPr/>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$33.99 USD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spcBef>
                          <a:spcPts val="0"/>
                        </a:spcBef>
                        <a:spcAft>
                          <a:spcPts val="0"/>
                        </a:spcAft>
                        <a:buNone/>
                      </a:pPr>
                      <a:r>
                        <a:rPr lang="en-US" sz="1600" u="none" strike="noStrike" cap="none"/>
                        <a:t>4.9%</a:t>
                      </a:r>
                      <a:endParaRPr/>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591" name="Google Shape;591;p50"/>
          <p:cNvSpPr txBox="1"/>
          <p:nvPr/>
        </p:nvSpPr>
        <p:spPr>
          <a:xfrm>
            <a:off x="7333000" y="2098781"/>
            <a:ext cx="3146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Top Grossing Idle Games</a:t>
            </a:r>
            <a:r>
              <a:rPr lang="en-US" sz="2400" baseline="30000">
                <a:solidFill>
                  <a:schemeClr val="dk1"/>
                </a:solidFill>
                <a:latin typeface="Calibri"/>
                <a:ea typeface="Calibri"/>
                <a:cs typeface="Calibri"/>
                <a:sym typeface="Calibri"/>
              </a:rPr>
              <a:t>2</a:t>
            </a:r>
            <a:endParaRPr sz="2400">
              <a:solidFill>
                <a:schemeClr val="dk1"/>
              </a:solidFill>
              <a:latin typeface="Calibri"/>
              <a:ea typeface="Calibri"/>
              <a:cs typeface="Calibri"/>
              <a:sym typeface="Calibri"/>
            </a:endParaRPr>
          </a:p>
        </p:txBody>
      </p:sp>
      <p:sp>
        <p:nvSpPr>
          <p:cNvPr id="592" name="Google Shape;592;p50"/>
          <p:cNvSpPr txBox="1"/>
          <p:nvPr/>
        </p:nvSpPr>
        <p:spPr>
          <a:xfrm>
            <a:off x="695476" y="6446761"/>
            <a:ext cx="47652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2. https://blog.kongregate.com/the-rise-and-rise-of-idle-games/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97"/>
        <p:cNvGrpSpPr/>
        <p:nvPr/>
      </p:nvGrpSpPr>
      <p:grpSpPr>
        <a:xfrm>
          <a:off x="0" y="0"/>
          <a:ext cx="0" cy="0"/>
          <a:chOff x="0" y="0"/>
          <a:chExt cx="0" cy="0"/>
        </a:xfrm>
      </p:grpSpPr>
      <p:sp>
        <p:nvSpPr>
          <p:cNvPr id="598" name="Google Shape;59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much do players know about the distribution of impatience? </a:t>
            </a:r>
            <a:endParaRPr/>
          </a:p>
        </p:txBody>
      </p:sp>
      <p:sp>
        <p:nvSpPr>
          <p:cNvPr id="599" name="Google Shape;599;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604"/>
        <p:cNvGrpSpPr/>
        <p:nvPr/>
      </p:nvGrpSpPr>
      <p:grpSpPr>
        <a:xfrm>
          <a:off x="0" y="0"/>
          <a:ext cx="0" cy="0"/>
          <a:chOff x="0" y="0"/>
          <a:chExt cx="0" cy="0"/>
        </a:xfrm>
      </p:grpSpPr>
      <p:sp>
        <p:nvSpPr>
          <p:cNvPr id="605" name="Google Shape;605;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Mobile Games are a Playground for AGT</a:t>
            </a:r>
            <a:endParaRPr/>
          </a:p>
        </p:txBody>
      </p:sp>
      <p:pic>
        <p:nvPicPr>
          <p:cNvPr id="606" name="Google Shape;606;p52" descr="Text&#10;&#10;Description automatically generated"/>
          <p:cNvPicPr preferRelativeResize="0">
            <a:picLocks noGrp="1"/>
          </p:cNvPicPr>
          <p:nvPr>
            <p:ph type="body" idx="1"/>
          </p:nvPr>
        </p:nvPicPr>
        <p:blipFill rotWithShape="1">
          <a:blip r:embed="rId3">
            <a:alphaModFix/>
          </a:blip>
          <a:srcRect/>
          <a:stretch/>
        </p:blipFill>
        <p:spPr>
          <a:xfrm>
            <a:off x="854615" y="1825625"/>
            <a:ext cx="10482769" cy="435133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611"/>
        <p:cNvGrpSpPr/>
        <p:nvPr/>
      </p:nvGrpSpPr>
      <p:grpSpPr>
        <a:xfrm>
          <a:off x="0" y="0"/>
          <a:ext cx="0" cy="0"/>
          <a:chOff x="0" y="0"/>
          <a:chExt cx="0" cy="0"/>
        </a:xfrm>
      </p:grpSpPr>
      <p:sp>
        <p:nvSpPr>
          <p:cNvPr id="612" name="Google Shape;612;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b="0" i="0" u="none" strike="noStrike" cap="none">
                <a:solidFill>
                  <a:schemeClr val="dk1"/>
                </a:solidFill>
                <a:latin typeface="Calibri"/>
                <a:ea typeface="Calibri"/>
                <a:cs typeface="Calibri"/>
                <a:sym typeface="Calibri"/>
              </a:rPr>
              <a:t>Skip Prices Affect Values in Two </a:t>
            </a:r>
            <a:r>
              <a:rPr lang="en-US" sz="4200"/>
              <a:t>W</a:t>
            </a:r>
            <a:r>
              <a:rPr lang="en-US" sz="4200" b="0" i="0" u="none" strike="noStrike" cap="none">
                <a:solidFill>
                  <a:schemeClr val="dk1"/>
                </a:solidFill>
                <a:latin typeface="Calibri"/>
                <a:ea typeface="Calibri"/>
                <a:cs typeface="Calibri"/>
                <a:sym typeface="Calibri"/>
              </a:rPr>
              <a:t>ays</a:t>
            </a:r>
            <a:endParaRPr/>
          </a:p>
        </p:txBody>
      </p:sp>
      <p:sp>
        <p:nvSpPr>
          <p:cNvPr id="613" name="Google Shape;613;p53"/>
          <p:cNvSpPr txBox="1"/>
          <p:nvPr/>
        </p:nvSpPr>
        <p:spPr>
          <a:xfrm>
            <a:off x="838200" y="1687593"/>
            <a:ext cx="9525000" cy="4177500"/>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Calibri"/>
              <a:buAutoNum type="arabicPeriod" startAt="2"/>
            </a:pPr>
            <a:r>
              <a:rPr lang="en-US" sz="2800">
                <a:solidFill>
                  <a:schemeClr val="dk1"/>
                </a:solidFill>
                <a:latin typeface="Calibri"/>
                <a:ea typeface="Calibri"/>
                <a:cs typeface="Calibri"/>
                <a:sym typeface="Calibri"/>
              </a:rPr>
              <a:t>Players are trying to signal how dedicated they are to accomplishing tasks, not how much money is in their wallet</a:t>
            </a:r>
            <a:endParaRPr sz="2800">
              <a:latin typeface="Calibri"/>
              <a:ea typeface="Calibri"/>
              <a:cs typeface="Calibri"/>
              <a:sym typeface="Calibri"/>
            </a:endParaRPr>
          </a:p>
          <a:p>
            <a:pPr marL="685800" marR="0" lvl="0" indent="-184150" algn="l" rtl="0">
              <a:lnSpc>
                <a:spcPct val="90000"/>
              </a:lnSpc>
              <a:spcBef>
                <a:spcPts val="1000"/>
              </a:spcBef>
              <a:spcAft>
                <a:spcPts val="0"/>
              </a:spcAft>
              <a:buClr>
                <a:srgbClr val="000000"/>
              </a:buClr>
              <a:buSzPts val="2100"/>
              <a:buFont typeface="Arial"/>
              <a:buChar char="•"/>
            </a:pPr>
            <a:r>
              <a:rPr lang="en-US" sz="2100">
                <a:latin typeface="Calibri"/>
                <a:ea typeface="Calibri"/>
                <a:cs typeface="Calibri"/>
                <a:sym typeface="Calibri"/>
              </a:rPr>
              <a:t>As skips become cheaper, it becomes the easier path for more players and the game looks more </a:t>
            </a:r>
            <a:r>
              <a:rPr lang="en-US" sz="2100" i="1">
                <a:latin typeface="Calibri"/>
                <a:ea typeface="Calibri"/>
                <a:cs typeface="Calibri"/>
                <a:sym typeface="Calibri"/>
              </a:rPr>
              <a:t>Pay to Win.</a:t>
            </a:r>
            <a:endParaRPr i="1"/>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614" name="Google Shape;614;p53"/>
          <p:cNvPicPr preferRelativeResize="0"/>
          <p:nvPr/>
        </p:nvPicPr>
        <p:blipFill rotWithShape="1">
          <a:blip r:embed="rId3">
            <a:alphaModFix/>
          </a:blip>
          <a:srcRect l="16617" r="11692"/>
          <a:stretch/>
        </p:blipFill>
        <p:spPr>
          <a:xfrm>
            <a:off x="8038563" y="2712750"/>
            <a:ext cx="2755774" cy="3844100"/>
          </a:xfrm>
          <a:prstGeom prst="rect">
            <a:avLst/>
          </a:prstGeom>
          <a:noFill/>
          <a:ln>
            <a:noFill/>
          </a:ln>
        </p:spPr>
      </p:pic>
      <p:grpSp>
        <p:nvGrpSpPr>
          <p:cNvPr id="615" name="Google Shape;615;p53"/>
          <p:cNvGrpSpPr/>
          <p:nvPr/>
        </p:nvGrpSpPr>
        <p:grpSpPr>
          <a:xfrm rot="2700000">
            <a:off x="9265581" y="4106520"/>
            <a:ext cx="277903" cy="269187"/>
            <a:chOff x="5024651" y="5606204"/>
            <a:chExt cx="750312" cy="764127"/>
          </a:xfrm>
        </p:grpSpPr>
        <p:pic>
          <p:nvPicPr>
            <p:cNvPr id="616" name="Google Shape;616;p53" descr="Dollar Bill PNG Icon"/>
            <p:cNvPicPr preferRelativeResize="0"/>
            <p:nvPr/>
          </p:nvPicPr>
          <p:blipFill rotWithShape="1">
            <a:blip r:embed="rId4">
              <a:alphaModFix/>
            </a:blip>
            <a:srcRect/>
            <a:stretch/>
          </p:blipFill>
          <p:spPr>
            <a:xfrm>
              <a:off x="5101531" y="5606204"/>
              <a:ext cx="673432" cy="673432"/>
            </a:xfrm>
            <a:prstGeom prst="rect">
              <a:avLst/>
            </a:prstGeom>
            <a:noFill/>
            <a:ln>
              <a:noFill/>
            </a:ln>
          </p:spPr>
        </p:pic>
        <p:pic>
          <p:nvPicPr>
            <p:cNvPr id="617" name="Google Shape;617;p53" descr="Dollar Bill PNG Icon"/>
            <p:cNvPicPr preferRelativeResize="0"/>
            <p:nvPr/>
          </p:nvPicPr>
          <p:blipFill rotWithShape="1">
            <a:blip r:embed="rId4">
              <a:alphaModFix/>
            </a:blip>
            <a:srcRect/>
            <a:stretch/>
          </p:blipFill>
          <p:spPr>
            <a:xfrm>
              <a:off x="5024651" y="5708930"/>
              <a:ext cx="661401" cy="661401"/>
            </a:xfrm>
            <a:prstGeom prst="rect">
              <a:avLst/>
            </a:prstGeom>
            <a:noFill/>
            <a:ln>
              <a:noFill/>
            </a:ln>
          </p:spPr>
        </p:pic>
      </p:grpSp>
      <p:pic>
        <p:nvPicPr>
          <p:cNvPr id="618" name="Google Shape;618;p53"/>
          <p:cNvPicPr preferRelativeResize="0"/>
          <p:nvPr/>
        </p:nvPicPr>
        <p:blipFill>
          <a:blip r:embed="rId5">
            <a:alphaModFix/>
          </a:blip>
          <a:stretch>
            <a:fillRect/>
          </a:stretch>
        </p:blipFill>
        <p:spPr>
          <a:xfrm>
            <a:off x="1614200" y="3171025"/>
            <a:ext cx="3552751" cy="3552751"/>
          </a:xfrm>
          <a:prstGeom prst="rect">
            <a:avLst/>
          </a:prstGeom>
          <a:noFill/>
          <a:ln>
            <a:noFill/>
          </a:ln>
        </p:spPr>
      </p:pic>
      <p:pic>
        <p:nvPicPr>
          <p:cNvPr id="619" name="Google Shape;619;p53"/>
          <p:cNvPicPr preferRelativeResize="0"/>
          <p:nvPr/>
        </p:nvPicPr>
        <p:blipFill rotWithShape="1">
          <a:blip r:embed="rId6">
            <a:alphaModFix/>
          </a:blip>
          <a:srcRect/>
          <a:stretch/>
        </p:blipFill>
        <p:spPr>
          <a:xfrm>
            <a:off x="3775177" y="4752413"/>
            <a:ext cx="817825" cy="8178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623"/>
        <p:cNvGrpSpPr/>
        <p:nvPr/>
      </p:nvGrpSpPr>
      <p:grpSpPr>
        <a:xfrm>
          <a:off x="0" y="0"/>
          <a:ext cx="0" cy="0"/>
          <a:chOff x="0" y="0"/>
          <a:chExt cx="0" cy="0"/>
        </a:xfrm>
      </p:grpSpPr>
      <p:sp>
        <p:nvSpPr>
          <p:cNvPr id="624" name="Google Shape;624;p54"/>
          <p:cNvSpPr txBox="1">
            <a:spLocks noGrp="1"/>
          </p:cNvSpPr>
          <p:nvPr>
            <p:ph type="title"/>
          </p:nvPr>
        </p:nvSpPr>
        <p:spPr>
          <a:xfrm>
            <a:off x="838200" y="365125"/>
            <a:ext cx="10697028" cy="13376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00"/>
              <a:buFont typeface="Calibri"/>
              <a:buNone/>
            </a:pPr>
            <a:r>
              <a:rPr lang="en-US" sz="3900"/>
              <a:t>Two Interesting Domains in AGT + Mobile Games</a:t>
            </a:r>
            <a:endParaRPr sz="3900"/>
          </a:p>
        </p:txBody>
      </p:sp>
      <p:sp>
        <p:nvSpPr>
          <p:cNvPr id="625" name="Google Shape;625;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solidFill>
                <a:schemeClr val="accent5"/>
              </a:solidFill>
            </a:endParaRPr>
          </a:p>
          <a:p>
            <a:pPr marL="514350" lvl="0" indent="-514350" algn="l" rtl="0">
              <a:lnSpc>
                <a:spcPct val="90000"/>
              </a:lnSpc>
              <a:spcBef>
                <a:spcPts val="1000"/>
              </a:spcBef>
              <a:spcAft>
                <a:spcPts val="0"/>
              </a:spcAft>
              <a:buClr>
                <a:schemeClr val="accent1"/>
              </a:buClr>
              <a:buSzPts val="2800"/>
              <a:buFont typeface="Calibri"/>
              <a:buAutoNum type="arabicPeriod"/>
            </a:pPr>
            <a:r>
              <a:rPr lang="en-US" b="1">
                <a:solidFill>
                  <a:schemeClr val="accent1"/>
                </a:solidFill>
              </a:rPr>
              <a:t>"Idle Games" (e.g., Cow Clicker) </a:t>
            </a:r>
            <a:endParaRPr/>
          </a:p>
          <a:p>
            <a:pPr marL="685800" lvl="1" indent="-228600" algn="l" rtl="0">
              <a:lnSpc>
                <a:spcPct val="90000"/>
              </a:lnSpc>
              <a:spcBef>
                <a:spcPts val="500"/>
              </a:spcBef>
              <a:spcAft>
                <a:spcPts val="0"/>
              </a:spcAft>
              <a:buClr>
                <a:schemeClr val="dk1"/>
              </a:buClr>
              <a:buSzPts val="2400"/>
              <a:buChar char="•"/>
            </a:pPr>
            <a:r>
              <a:rPr lang="en-US"/>
              <a:t>How can we explain why people play</a:t>
            </a:r>
            <a:endParaRPr/>
          </a:p>
          <a:p>
            <a:pPr marL="685800" lvl="1" indent="-228600" algn="l" rtl="0">
              <a:lnSpc>
                <a:spcPct val="90000"/>
              </a:lnSpc>
              <a:spcBef>
                <a:spcPts val="500"/>
              </a:spcBef>
              <a:spcAft>
                <a:spcPts val="0"/>
              </a:spcAft>
              <a:buClr>
                <a:schemeClr val="dk1"/>
              </a:buClr>
              <a:buSzPts val="2400"/>
              <a:buChar char="•"/>
            </a:pPr>
            <a:r>
              <a:rPr lang="en-US"/>
              <a:t>What are the implications for game optimization?</a:t>
            </a:r>
            <a:endParaRPr/>
          </a:p>
          <a:p>
            <a:pPr marL="514350" lvl="0" indent="-514350" algn="l" rtl="0">
              <a:lnSpc>
                <a:spcPct val="90000"/>
              </a:lnSpc>
              <a:spcBef>
                <a:spcPts val="1000"/>
              </a:spcBef>
              <a:spcAft>
                <a:spcPts val="0"/>
              </a:spcAft>
              <a:buClr>
                <a:schemeClr val="dk1"/>
              </a:buClr>
              <a:buSzPts val="2800"/>
              <a:buFont typeface="Calibri"/>
              <a:buAutoNum type="arabicPeriod"/>
            </a:pPr>
            <a:r>
              <a:rPr lang="en-US"/>
              <a:t>Forced breaks (e.g., Candy Crush)</a:t>
            </a:r>
            <a:endParaRPr/>
          </a:p>
          <a:p>
            <a:pPr marL="685800" lvl="1" indent="-228600" algn="l" rtl="0">
              <a:lnSpc>
                <a:spcPct val="90000"/>
              </a:lnSpc>
              <a:spcBef>
                <a:spcPts val="500"/>
              </a:spcBef>
              <a:spcAft>
                <a:spcPts val="0"/>
              </a:spcAft>
              <a:buClr>
                <a:schemeClr val="dk1"/>
              </a:buClr>
              <a:buSzPts val="2400"/>
              <a:buChar char="•"/>
            </a:pPr>
            <a:r>
              <a:rPr lang="en-US"/>
              <a:t>Why do these help games? </a:t>
            </a:r>
            <a:endParaRPr/>
          </a:p>
          <a:p>
            <a:pPr marL="685800" lvl="1" indent="-228600" algn="l" rtl="0">
              <a:lnSpc>
                <a:spcPct val="90000"/>
              </a:lnSpc>
              <a:spcBef>
                <a:spcPts val="500"/>
              </a:spcBef>
              <a:spcAft>
                <a:spcPts val="0"/>
              </a:spcAft>
              <a:buClr>
                <a:schemeClr val="dk1"/>
              </a:buClr>
              <a:buSzPts val="2400"/>
              <a:buChar char="•"/>
            </a:pPr>
            <a:r>
              <a:rPr lang="en-US"/>
              <a:t>Why are they structured as they are?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Something New is Going On</a:t>
            </a:r>
            <a:endParaRPr dirty="0"/>
          </a:p>
        </p:txBody>
      </p:sp>
      <p:sp>
        <p:nvSpPr>
          <p:cNvPr id="141" name="Google Shape;141;p17"/>
          <p:cNvSpPr txBox="1">
            <a:spLocks noGrp="1"/>
          </p:cNvSpPr>
          <p:nvPr>
            <p:ph type="body" idx="1"/>
          </p:nvPr>
        </p:nvSpPr>
        <p:spPr>
          <a:xfrm>
            <a:off x="838200" y="1825625"/>
            <a:ext cx="10515600" cy="1602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dirty="0"/>
              <a:t>Free-to-Play is easily compatible with traditional economic models</a:t>
            </a:r>
            <a:endParaRPr dirty="0"/>
          </a:p>
          <a:p>
            <a:pPr marL="685800" lvl="1" indent="-228600" algn="l" rtl="0">
              <a:lnSpc>
                <a:spcPct val="90000"/>
              </a:lnSpc>
              <a:spcBef>
                <a:spcPts val="500"/>
              </a:spcBef>
              <a:spcAft>
                <a:spcPts val="0"/>
              </a:spcAft>
              <a:buClr>
                <a:schemeClr val="dk1"/>
              </a:buClr>
              <a:buSzPts val="2400"/>
              <a:buChar char="•"/>
            </a:pPr>
            <a:r>
              <a:rPr lang="en-US" dirty="0"/>
              <a:t>try-before-you-buy</a:t>
            </a:r>
            <a:endParaRPr dirty="0"/>
          </a:p>
          <a:p>
            <a:pPr marL="685800" lvl="1" indent="-228600" algn="l" rtl="0">
              <a:lnSpc>
                <a:spcPct val="90000"/>
              </a:lnSpc>
              <a:spcBef>
                <a:spcPts val="500"/>
              </a:spcBef>
              <a:spcAft>
                <a:spcPts val="0"/>
              </a:spcAft>
              <a:buClr>
                <a:schemeClr val="dk1"/>
              </a:buClr>
              <a:buSzPts val="2400"/>
              <a:buChar char="•"/>
            </a:pPr>
            <a:r>
              <a:rPr lang="en-US" dirty="0"/>
              <a:t>subscription models</a:t>
            </a:r>
            <a:endParaRPr dirty="0"/>
          </a:p>
          <a:p>
            <a:pPr marL="685800" lvl="1" indent="-228600" algn="l" rtl="0">
              <a:lnSpc>
                <a:spcPct val="90000"/>
              </a:lnSpc>
              <a:spcBef>
                <a:spcPts val="500"/>
              </a:spcBef>
              <a:spcAft>
                <a:spcPts val="0"/>
              </a:spcAft>
              <a:buClr>
                <a:schemeClr val="dk1"/>
              </a:buClr>
              <a:buSzPts val="2400"/>
              <a:buChar char="•"/>
            </a:pPr>
            <a:r>
              <a:rPr lang="en-US" dirty="0"/>
              <a:t>monetize through ads</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pic>
        <p:nvPicPr>
          <p:cNvPr id="5" name="Google Shape;142;p17" descr="Graphical user interface, application&#10;&#10;Description automatically generated">
            <a:extLst>
              <a:ext uri="{FF2B5EF4-FFF2-40B4-BE49-F238E27FC236}">
                <a16:creationId xmlns:a16="http://schemas.microsoft.com/office/drawing/2014/main" id="{9B282913-9AC4-4FD6-06EA-091AD2587DC9}"/>
              </a:ext>
            </a:extLst>
          </p:cNvPr>
          <p:cNvPicPr preferRelativeResize="0">
            <a:picLocks noChangeAspect="1"/>
          </p:cNvPicPr>
          <p:nvPr/>
        </p:nvPicPr>
        <p:blipFill rotWithShape="1">
          <a:blip r:embed="rId3">
            <a:alphaModFix/>
          </a:blip>
          <a:srcRect l="-212" t="44378" r="-208" b="22831"/>
          <a:stretch/>
        </p:blipFill>
        <p:spPr>
          <a:xfrm>
            <a:off x="5176777" y="5024230"/>
            <a:ext cx="1838445" cy="1257909"/>
          </a:xfrm>
          <a:prstGeom prst="roundRect">
            <a:avLst>
              <a:gd name="adj" fmla="val 16667"/>
            </a:avLst>
          </a:prstGeom>
          <a:noFill/>
          <a:ln>
            <a:noFill/>
          </a:ln>
        </p:spPr>
      </p:pic>
      <p:pic>
        <p:nvPicPr>
          <p:cNvPr id="6" name="Google Shape;143;p17" descr="Day 201, day 2 of TH12 – Clash Guides With Dusk">
            <a:extLst>
              <a:ext uri="{FF2B5EF4-FFF2-40B4-BE49-F238E27FC236}">
                <a16:creationId xmlns:a16="http://schemas.microsoft.com/office/drawing/2014/main" id="{09AFFC4D-C493-BF05-3E51-CE749BA5AF41}"/>
              </a:ext>
            </a:extLst>
          </p:cNvPr>
          <p:cNvPicPr preferRelativeResize="0">
            <a:picLocks noChangeAspect="1"/>
          </p:cNvPicPr>
          <p:nvPr/>
        </p:nvPicPr>
        <p:blipFill rotWithShape="1">
          <a:blip r:embed="rId4">
            <a:alphaModFix/>
          </a:blip>
          <a:srcRect l="14919" t="14999" r="14615" b="13388"/>
          <a:stretch/>
        </p:blipFill>
        <p:spPr>
          <a:xfrm>
            <a:off x="9574911" y="4985175"/>
            <a:ext cx="2381031" cy="1244251"/>
          </a:xfrm>
          <a:prstGeom prst="roundRect">
            <a:avLst>
              <a:gd name="adj" fmla="val 16667"/>
            </a:avLst>
          </a:prstGeom>
          <a:noFill/>
          <a:ln>
            <a:noFill/>
          </a:ln>
        </p:spPr>
      </p:pic>
      <p:pic>
        <p:nvPicPr>
          <p:cNvPr id="7" name="Picture 2" descr="Fortnite Item Shop today - here's what skins are available (May 13)">
            <a:extLst>
              <a:ext uri="{FF2B5EF4-FFF2-40B4-BE49-F238E27FC236}">
                <a16:creationId xmlns:a16="http://schemas.microsoft.com/office/drawing/2014/main" id="{831B430B-42C5-5EDE-9EBF-82D32EA508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66" t="24653" r="24604" b="22926"/>
          <a:stretch/>
        </p:blipFill>
        <p:spPr bwMode="auto">
          <a:xfrm>
            <a:off x="7302105" y="5024230"/>
            <a:ext cx="1985923" cy="1244251"/>
          </a:xfrm>
          <a:prstGeom prst="roundRect">
            <a:avLst/>
          </a:prstGeom>
          <a:noFill/>
          <a:ln>
            <a:noFill/>
          </a:ln>
          <a:effectLst>
            <a:softEdge rad="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0" name="Google Shape;141;p17">
            <a:extLst>
              <a:ext uri="{FF2B5EF4-FFF2-40B4-BE49-F238E27FC236}">
                <a16:creationId xmlns:a16="http://schemas.microsoft.com/office/drawing/2014/main" id="{221BA5B7-C7AE-322F-2B98-04924F91B1ED}"/>
              </a:ext>
            </a:extLst>
          </p:cNvPr>
          <p:cNvSpPr txBox="1">
            <a:spLocks/>
          </p:cNvSpPr>
          <p:nvPr/>
        </p:nvSpPr>
        <p:spPr>
          <a:xfrm>
            <a:off x="838200" y="4022176"/>
            <a:ext cx="10515600" cy="19259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800"/>
            </a:pPr>
            <a:r>
              <a:rPr lang="en-US" dirty="0"/>
              <a:t>The player </a:t>
            </a:r>
            <a:r>
              <a:rPr lang="en-US" dirty="0" err="1"/>
              <a:t>behaviours</a:t>
            </a:r>
            <a:r>
              <a:rPr lang="en-US" dirty="0"/>
              <a:t> mobile games monetize often need new economic models</a:t>
            </a:r>
            <a:endParaRPr lang="en-US" b="1" dirty="0">
              <a:solidFill>
                <a:schemeClr val="accent5"/>
              </a:solidFill>
            </a:endParaRPr>
          </a:p>
          <a:p>
            <a:pPr marL="685800" lvl="1" indent="-228600">
              <a:buSzPts val="2400"/>
            </a:pPr>
            <a:r>
              <a:rPr lang="en-US" dirty="0"/>
              <a:t>virtual items</a:t>
            </a:r>
          </a:p>
          <a:p>
            <a:pPr marL="685800" lvl="1" indent="-228600">
              <a:buSzPts val="2400"/>
            </a:pPr>
            <a:r>
              <a:rPr lang="en-US" dirty="0"/>
              <a:t>buying lives</a:t>
            </a:r>
          </a:p>
          <a:p>
            <a:pPr marL="685800" lvl="1" indent="-228600">
              <a:buSzPts val="2400"/>
            </a:pPr>
            <a:r>
              <a:rPr lang="en-US" b="1" dirty="0">
                <a:solidFill>
                  <a:schemeClr val="accent5"/>
                </a:solidFill>
              </a:rPr>
              <a:t>paying to avoid waiting</a:t>
            </a:r>
          </a:p>
        </p:txBody>
      </p:sp>
    </p:spTree>
    <p:extLst>
      <p:ext uri="{BB962C8B-B14F-4D97-AF65-F5344CB8AC3E}">
        <p14:creationId xmlns:p14="http://schemas.microsoft.com/office/powerpoint/2010/main" val="2457692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pic>
        <p:nvPicPr>
          <p:cNvPr id="631" name="Google Shape;631;p55"/>
          <p:cNvPicPr preferRelativeResize="0"/>
          <p:nvPr/>
        </p:nvPicPr>
        <p:blipFill rotWithShape="1">
          <a:blip r:embed="rId3">
            <a:alphaModFix/>
          </a:blip>
          <a:srcRect/>
          <a:stretch/>
        </p:blipFill>
        <p:spPr>
          <a:xfrm>
            <a:off x="8292496" y="2729802"/>
            <a:ext cx="1981200" cy="2021300"/>
          </a:xfrm>
          <a:prstGeom prst="rect">
            <a:avLst/>
          </a:prstGeom>
          <a:noFill/>
          <a:ln>
            <a:noFill/>
          </a:ln>
        </p:spPr>
      </p:pic>
      <p:sp>
        <p:nvSpPr>
          <p:cNvPr id="632" name="Google Shape;632;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b="0" i="0" u="none" strike="noStrike" cap="none">
                <a:solidFill>
                  <a:schemeClr val="dk1"/>
                </a:solidFill>
                <a:latin typeface="Calibri"/>
                <a:ea typeface="Calibri"/>
                <a:cs typeface="Calibri"/>
                <a:sym typeface="Calibri"/>
              </a:rPr>
              <a:t>Skip Prices Affect Values</a:t>
            </a:r>
            <a:endParaRPr/>
          </a:p>
        </p:txBody>
      </p:sp>
      <p:cxnSp>
        <p:nvCxnSpPr>
          <p:cNvPr id="633" name="Google Shape;633;p55"/>
          <p:cNvCxnSpPr/>
          <p:nvPr/>
        </p:nvCxnSpPr>
        <p:spPr>
          <a:xfrm>
            <a:off x="8299309" y="2777490"/>
            <a:ext cx="0" cy="1980256"/>
          </a:xfrm>
          <a:prstGeom prst="straightConnector1">
            <a:avLst/>
          </a:prstGeom>
          <a:noFill/>
          <a:ln w="38100" cap="flat" cmpd="sng">
            <a:solidFill>
              <a:schemeClr val="dk1"/>
            </a:solidFill>
            <a:prstDash val="solid"/>
            <a:miter lim="800000"/>
            <a:headEnd type="none" w="sm" len="sm"/>
            <a:tailEnd type="none" w="sm" len="sm"/>
          </a:ln>
        </p:spPr>
      </p:cxnSp>
      <p:cxnSp>
        <p:nvCxnSpPr>
          <p:cNvPr id="634" name="Google Shape;634;p55"/>
          <p:cNvCxnSpPr/>
          <p:nvPr/>
        </p:nvCxnSpPr>
        <p:spPr>
          <a:xfrm rot="10800000">
            <a:off x="8286609" y="4747586"/>
            <a:ext cx="1981192" cy="0"/>
          </a:xfrm>
          <a:prstGeom prst="straightConnector1">
            <a:avLst/>
          </a:prstGeom>
          <a:noFill/>
          <a:ln w="38100" cap="flat" cmpd="sng">
            <a:solidFill>
              <a:schemeClr val="dk1"/>
            </a:solidFill>
            <a:prstDash val="solid"/>
            <a:miter lim="800000"/>
            <a:headEnd type="none" w="sm" len="sm"/>
            <a:tailEnd type="none" w="sm" len="sm"/>
          </a:ln>
        </p:spPr>
      </p:cxnSp>
      <p:sp>
        <p:nvSpPr>
          <p:cNvPr id="635" name="Google Shape;635;p55"/>
          <p:cNvSpPr/>
          <p:nvPr/>
        </p:nvSpPr>
        <p:spPr>
          <a:xfrm>
            <a:off x="8325501" y="3380675"/>
            <a:ext cx="1942300" cy="1347530"/>
          </a:xfrm>
          <a:custGeom>
            <a:avLst/>
            <a:gdLst/>
            <a:ahLst/>
            <a:cxnLst/>
            <a:rect l="l" t="t" r="r" b="b"/>
            <a:pathLst>
              <a:path w="1869440" h="1023373" extrusionOk="0">
                <a:moveTo>
                  <a:pt x="0" y="1023373"/>
                </a:moveTo>
                <a:cubicBezTo>
                  <a:pt x="108373" y="671159"/>
                  <a:pt x="216747" y="318946"/>
                  <a:pt x="528320" y="149613"/>
                </a:cubicBezTo>
                <a:cubicBezTo>
                  <a:pt x="839893" y="-19720"/>
                  <a:pt x="1354666" y="-6174"/>
                  <a:pt x="1869440" y="7373"/>
                </a:cubicBezTo>
              </a:path>
            </a:pathLst>
          </a:cu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030A0"/>
              </a:solidFill>
              <a:latin typeface="Calibri"/>
              <a:ea typeface="Calibri"/>
              <a:cs typeface="Calibri"/>
              <a:sym typeface="Calibri"/>
            </a:endParaRPr>
          </a:p>
        </p:txBody>
      </p:sp>
      <p:sp>
        <p:nvSpPr>
          <p:cNvPr id="636" name="Google Shape;636;p55"/>
          <p:cNvSpPr/>
          <p:nvPr/>
        </p:nvSpPr>
        <p:spPr>
          <a:xfrm>
            <a:off x="8253597" y="4665322"/>
            <a:ext cx="127000" cy="133350"/>
          </a:xfrm>
          <a:prstGeom prst="ellipse">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7" name="Google Shape;637;p55" descr="Dollar Bill PNG Icon"/>
          <p:cNvPicPr preferRelativeResize="0"/>
          <p:nvPr/>
        </p:nvPicPr>
        <p:blipFill rotWithShape="1">
          <a:blip r:embed="rId4">
            <a:alphaModFix/>
          </a:blip>
          <a:srcRect/>
          <a:stretch/>
        </p:blipFill>
        <p:spPr>
          <a:xfrm>
            <a:off x="8968017" y="4696852"/>
            <a:ext cx="712372" cy="712372"/>
          </a:xfrm>
          <a:prstGeom prst="rect">
            <a:avLst/>
          </a:prstGeom>
          <a:noFill/>
          <a:ln>
            <a:noFill/>
          </a:ln>
        </p:spPr>
      </p:pic>
      <p:sp>
        <p:nvSpPr>
          <p:cNvPr id="638" name="Google Shape;638;p55"/>
          <p:cNvSpPr txBox="1"/>
          <p:nvPr/>
        </p:nvSpPr>
        <p:spPr>
          <a:xfrm>
            <a:off x="838200" y="1992393"/>
            <a:ext cx="5632699" cy="4177580"/>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Impatient players want to receive the value of accomplishing a difficult task without waiting</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But the price of a skip         also affects the value of accomplishment</a:t>
            </a:r>
            <a:endParaRPr sz="24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rgbClr val="000000"/>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639" name="Google Shape;639;p55" descr="Dollar Bill PNG Icon"/>
          <p:cNvPicPr preferRelativeResize="0"/>
          <p:nvPr/>
        </p:nvPicPr>
        <p:blipFill rotWithShape="1">
          <a:blip r:embed="rId4">
            <a:alphaModFix/>
          </a:blip>
          <a:srcRect/>
          <a:stretch/>
        </p:blipFill>
        <p:spPr>
          <a:xfrm>
            <a:off x="4409268" y="4278408"/>
            <a:ext cx="518849" cy="512802"/>
          </a:xfrm>
          <a:prstGeom prst="rect">
            <a:avLst/>
          </a:prstGeom>
          <a:noFill/>
          <a:ln>
            <a:noFill/>
          </a:ln>
        </p:spPr>
      </p:pic>
      <p:sp>
        <p:nvSpPr>
          <p:cNvPr id="640" name="Google Shape;640;p55"/>
          <p:cNvSpPr txBox="1"/>
          <p:nvPr/>
        </p:nvSpPr>
        <p:spPr>
          <a:xfrm>
            <a:off x="7043102" y="3366513"/>
            <a:ext cx="1910080" cy="630942"/>
          </a:xfrm>
          <a:prstGeom prst="rect">
            <a:avLst/>
          </a:prstGeom>
          <a:blipFill rotWithShape="1">
            <a:blip r:embed="rId5">
              <a:alphaModFix/>
            </a:blip>
            <a:stretch>
              <a:fillRect t="-13724" b="-3333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641" name="Google Shape;641;p55" descr="A picture containing text&#10;&#10;Description automatically generated"/>
          <p:cNvPicPr preferRelativeResize="0"/>
          <p:nvPr/>
        </p:nvPicPr>
        <p:blipFill rotWithShape="1">
          <a:blip r:embed="rId6">
            <a:alphaModFix/>
          </a:blip>
          <a:srcRect/>
          <a:stretch/>
        </p:blipFill>
        <p:spPr>
          <a:xfrm>
            <a:off x="7469645" y="3402394"/>
            <a:ext cx="550320" cy="5972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35"/>
                                        </p:tgtEl>
                                        <p:attrNameLst>
                                          <p:attrName>style.visibility</p:attrName>
                                        </p:attrNameLst>
                                      </p:cBhvr>
                                      <p:to>
                                        <p:strVal val="visible"/>
                                      </p:to>
                                    </p:set>
                                    <p:animEffect transition="in" filter="fade">
                                      <p:cBhvr>
                                        <p:cTn id="11" dur="500"/>
                                        <p:tgtEl>
                                          <p:spTgt spid="6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646"/>
        <p:cNvGrpSpPr/>
        <p:nvPr/>
      </p:nvGrpSpPr>
      <p:grpSpPr>
        <a:xfrm>
          <a:off x="0" y="0"/>
          <a:ext cx="0" cy="0"/>
          <a:chOff x="0" y="0"/>
          <a:chExt cx="0" cy="0"/>
        </a:xfrm>
      </p:grpSpPr>
      <p:sp>
        <p:nvSpPr>
          <p:cNvPr id="647" name="Google Shape;64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Game Optimization: Theory</a:t>
            </a:r>
            <a:endParaRPr/>
          </a:p>
        </p:txBody>
      </p:sp>
      <p:pic>
        <p:nvPicPr>
          <p:cNvPr id="648" name="Google Shape;648;p56" descr="Chart&#10;&#10;Description automatically generated"/>
          <p:cNvPicPr preferRelativeResize="0"/>
          <p:nvPr/>
        </p:nvPicPr>
        <p:blipFill rotWithShape="1">
          <a:blip r:embed="rId3">
            <a:alphaModFix/>
          </a:blip>
          <a:srcRect l="28792" t="206" r="36937" b="1241"/>
          <a:stretch/>
        </p:blipFill>
        <p:spPr>
          <a:xfrm>
            <a:off x="1358121" y="1783929"/>
            <a:ext cx="2222945" cy="4324696"/>
          </a:xfrm>
          <a:prstGeom prst="rect">
            <a:avLst/>
          </a:prstGeom>
          <a:noFill/>
          <a:ln>
            <a:noFill/>
          </a:ln>
        </p:spPr>
      </p:pic>
      <p:sp>
        <p:nvSpPr>
          <p:cNvPr id="649" name="Google Shape;649;p56"/>
          <p:cNvSpPr txBox="1"/>
          <p:nvPr/>
        </p:nvSpPr>
        <p:spPr>
          <a:xfrm>
            <a:off x="2213710" y="3575208"/>
            <a:ext cx="1084903"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impatience</a:t>
            </a:r>
            <a:endParaRPr/>
          </a:p>
        </p:txBody>
      </p:sp>
      <p:sp>
        <p:nvSpPr>
          <p:cNvPr id="650" name="Google Shape;650;p56"/>
          <p:cNvSpPr txBox="1"/>
          <p:nvPr/>
        </p:nvSpPr>
        <p:spPr>
          <a:xfrm rot="-5400000">
            <a:off x="899917" y="2379657"/>
            <a:ext cx="1098041"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density</a:t>
            </a:r>
            <a:endParaRPr sz="1800">
              <a:solidFill>
                <a:schemeClr val="dk1"/>
              </a:solidFill>
              <a:latin typeface="Calibri"/>
              <a:ea typeface="Calibri"/>
              <a:cs typeface="Calibri"/>
              <a:sym typeface="Calibri"/>
            </a:endParaRPr>
          </a:p>
        </p:txBody>
      </p:sp>
      <p:grpSp>
        <p:nvGrpSpPr>
          <p:cNvPr id="651" name="Google Shape;651;p56"/>
          <p:cNvGrpSpPr/>
          <p:nvPr/>
        </p:nvGrpSpPr>
        <p:grpSpPr>
          <a:xfrm>
            <a:off x="660401" y="4551906"/>
            <a:ext cx="974791" cy="482621"/>
            <a:chOff x="2827149" y="3905842"/>
            <a:chExt cx="645567" cy="271004"/>
          </a:xfrm>
        </p:grpSpPr>
        <p:sp>
          <p:nvSpPr>
            <p:cNvPr id="652" name="Google Shape;652;p56"/>
            <p:cNvSpPr txBox="1"/>
            <p:nvPr/>
          </p:nvSpPr>
          <p:spPr>
            <a:xfrm>
              <a:off x="2827149" y="3908969"/>
              <a:ext cx="645567" cy="267877"/>
            </a:xfrm>
            <a:prstGeom prst="rect">
              <a:avLst/>
            </a:prstGeom>
            <a:blipFill rotWithShape="1">
              <a:blip r:embed="rId4">
                <a:alphaModFix/>
              </a:blip>
              <a:stretch>
                <a:fillRect t="-10255" r="-8123" b="-307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653" name="Google Shape;653;p56" descr="A picture containing text&#10;&#10;Description automatically generated"/>
            <p:cNvPicPr preferRelativeResize="0"/>
            <p:nvPr/>
          </p:nvPicPr>
          <p:blipFill rotWithShape="1">
            <a:blip r:embed="rId5">
              <a:alphaModFix/>
            </a:blip>
            <a:srcRect/>
            <a:stretch/>
          </p:blipFill>
          <p:spPr>
            <a:xfrm>
              <a:off x="3026843" y="3905842"/>
              <a:ext cx="290673" cy="267877"/>
            </a:xfrm>
            <a:prstGeom prst="rect">
              <a:avLst/>
            </a:prstGeom>
            <a:solidFill>
              <a:schemeClr val="lt1"/>
            </a:solidFill>
            <a:ln>
              <a:noFill/>
            </a:ln>
          </p:spPr>
        </p:pic>
      </p:grpSp>
      <p:grpSp>
        <p:nvGrpSpPr>
          <p:cNvPr id="654" name="Google Shape;654;p56"/>
          <p:cNvGrpSpPr/>
          <p:nvPr/>
        </p:nvGrpSpPr>
        <p:grpSpPr>
          <a:xfrm>
            <a:off x="2273809" y="2818863"/>
            <a:ext cx="9241821" cy="1628119"/>
            <a:chOff x="2286165" y="3277695"/>
            <a:chExt cx="9241821" cy="1628119"/>
          </a:xfrm>
        </p:grpSpPr>
        <p:sp>
          <p:nvSpPr>
            <p:cNvPr id="655" name="Google Shape;655;p56"/>
            <p:cNvSpPr/>
            <p:nvPr/>
          </p:nvSpPr>
          <p:spPr>
            <a:xfrm>
              <a:off x="2663058" y="4658381"/>
              <a:ext cx="100800" cy="101546"/>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56"/>
            <p:cNvSpPr/>
            <p:nvPr/>
          </p:nvSpPr>
          <p:spPr>
            <a:xfrm flipH="1">
              <a:off x="2286165" y="4813573"/>
              <a:ext cx="89503" cy="92241"/>
            </a:xfrm>
            <a:prstGeom prst="rect">
              <a:avLst/>
            </a:prstGeom>
            <a:solidFill>
              <a:srgbClr val="8000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80"/>
                </a:solidFill>
                <a:latin typeface="Calibri"/>
                <a:ea typeface="Calibri"/>
                <a:cs typeface="Calibri"/>
                <a:sym typeface="Calibri"/>
              </a:endParaRPr>
            </a:p>
          </p:txBody>
        </p:sp>
        <p:sp>
          <p:nvSpPr>
            <p:cNvPr id="657" name="Google Shape;657;p56"/>
            <p:cNvSpPr/>
            <p:nvPr/>
          </p:nvSpPr>
          <p:spPr>
            <a:xfrm>
              <a:off x="9796956" y="3475968"/>
              <a:ext cx="261937" cy="26280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56"/>
            <p:cNvSpPr/>
            <p:nvPr/>
          </p:nvSpPr>
          <p:spPr>
            <a:xfrm rot="10800000" flipH="1">
              <a:off x="9820769" y="4452280"/>
              <a:ext cx="230400" cy="230188"/>
            </a:xfrm>
            <a:prstGeom prst="rect">
              <a:avLst/>
            </a:prstGeom>
            <a:solidFill>
              <a:srgbClr val="8000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80"/>
                </a:solidFill>
                <a:latin typeface="Calibri"/>
                <a:ea typeface="Calibri"/>
                <a:cs typeface="Calibri"/>
                <a:sym typeface="Calibri"/>
              </a:endParaRPr>
            </a:p>
          </p:txBody>
        </p:sp>
        <p:sp>
          <p:nvSpPr>
            <p:cNvPr id="659" name="Google Shape;659;p56"/>
            <p:cNvSpPr txBox="1"/>
            <p:nvPr/>
          </p:nvSpPr>
          <p:spPr>
            <a:xfrm>
              <a:off x="10060371" y="3277695"/>
              <a:ext cx="146104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Revenue Optimal Price</a:t>
              </a:r>
              <a:endParaRPr sz="1800">
                <a:solidFill>
                  <a:schemeClr val="dk1"/>
                </a:solidFill>
                <a:latin typeface="Calibri"/>
                <a:ea typeface="Calibri"/>
                <a:cs typeface="Calibri"/>
                <a:sym typeface="Calibri"/>
              </a:endParaRPr>
            </a:p>
          </p:txBody>
        </p:sp>
        <p:sp>
          <p:nvSpPr>
            <p:cNvPr id="660" name="Google Shape;660;p56"/>
            <p:cNvSpPr txBox="1"/>
            <p:nvPr/>
          </p:nvSpPr>
          <p:spPr>
            <a:xfrm>
              <a:off x="10060369" y="4239720"/>
              <a:ext cx="146761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Utility Optimal Price</a:t>
              </a:r>
              <a:endParaRPr sz="1800">
                <a:solidFill>
                  <a:schemeClr val="dk1"/>
                </a:solidFill>
                <a:latin typeface="Calibri"/>
                <a:ea typeface="Calibri"/>
                <a:cs typeface="Calibri"/>
                <a:sym typeface="Calibri"/>
              </a:endParaRPr>
            </a:p>
          </p:txBody>
        </p:sp>
      </p:grpSp>
      <p:pic>
        <p:nvPicPr>
          <p:cNvPr id="661" name="Google Shape;661;p56" descr="Dollar Bill PNG Icon"/>
          <p:cNvPicPr preferRelativeResize="0"/>
          <p:nvPr/>
        </p:nvPicPr>
        <p:blipFill rotWithShape="1">
          <a:blip r:embed="rId6">
            <a:alphaModFix/>
          </a:blip>
          <a:srcRect/>
          <a:stretch/>
        </p:blipFill>
        <p:spPr>
          <a:xfrm>
            <a:off x="2463257" y="5677719"/>
            <a:ext cx="528038" cy="528038"/>
          </a:xfrm>
          <a:prstGeom prst="rect">
            <a:avLst/>
          </a:prstGeom>
          <a:noFill/>
          <a:ln>
            <a:noFill/>
          </a:ln>
        </p:spPr>
      </p:pic>
      <p:grpSp>
        <p:nvGrpSpPr>
          <p:cNvPr id="662" name="Google Shape;662;p56"/>
          <p:cNvGrpSpPr/>
          <p:nvPr/>
        </p:nvGrpSpPr>
        <p:grpSpPr>
          <a:xfrm>
            <a:off x="3553355" y="1773303"/>
            <a:ext cx="2928904" cy="4442400"/>
            <a:chOff x="3553355" y="2130652"/>
            <a:chExt cx="2928904" cy="4446309"/>
          </a:xfrm>
        </p:grpSpPr>
        <p:grpSp>
          <p:nvGrpSpPr>
            <p:cNvPr id="663" name="Google Shape;663;p56"/>
            <p:cNvGrpSpPr/>
            <p:nvPr/>
          </p:nvGrpSpPr>
          <p:grpSpPr>
            <a:xfrm>
              <a:off x="3553355" y="2130652"/>
              <a:ext cx="2928904" cy="4368775"/>
              <a:chOff x="3565711" y="2232135"/>
              <a:chExt cx="2928904" cy="4368775"/>
            </a:xfrm>
          </p:grpSpPr>
          <p:grpSp>
            <p:nvGrpSpPr>
              <p:cNvPr id="664" name="Google Shape;664;p56"/>
              <p:cNvGrpSpPr/>
              <p:nvPr/>
            </p:nvGrpSpPr>
            <p:grpSpPr>
              <a:xfrm>
                <a:off x="3565711" y="2232135"/>
                <a:ext cx="2928904" cy="4368775"/>
                <a:chOff x="3565711" y="2232135"/>
                <a:chExt cx="2928904" cy="4368775"/>
              </a:xfrm>
            </p:grpSpPr>
            <p:pic>
              <p:nvPicPr>
                <p:cNvPr id="665" name="Google Shape;665;p56" descr="Chart&#10;&#10;Description automatically generated"/>
                <p:cNvPicPr preferRelativeResize="0"/>
                <p:nvPr/>
              </p:nvPicPr>
              <p:blipFill rotWithShape="1">
                <a:blip r:embed="rId7">
                  <a:alphaModFix/>
                </a:blip>
                <a:srcRect l="31175" r="35903" b="50036"/>
                <a:stretch/>
              </p:blipFill>
              <p:spPr>
                <a:xfrm>
                  <a:off x="4487918" y="2232135"/>
                  <a:ext cx="2006697" cy="2050175"/>
                </a:xfrm>
                <a:prstGeom prst="rect">
                  <a:avLst/>
                </a:prstGeom>
                <a:noFill/>
                <a:ln>
                  <a:noFill/>
                </a:ln>
              </p:spPr>
            </p:pic>
            <p:grpSp>
              <p:nvGrpSpPr>
                <p:cNvPr id="666" name="Google Shape;666;p56"/>
                <p:cNvGrpSpPr/>
                <p:nvPr/>
              </p:nvGrpSpPr>
              <p:grpSpPr>
                <a:xfrm>
                  <a:off x="3565711" y="2451051"/>
                  <a:ext cx="2923021" cy="4149859"/>
                  <a:chOff x="3565711" y="2451051"/>
                  <a:chExt cx="2923021" cy="4149859"/>
                </a:xfrm>
              </p:grpSpPr>
              <p:pic>
                <p:nvPicPr>
                  <p:cNvPr id="667" name="Google Shape;667;p56" descr="Chart&#10;&#10;Description automatically generated"/>
                  <p:cNvPicPr preferRelativeResize="0"/>
                  <p:nvPr/>
                </p:nvPicPr>
                <p:blipFill rotWithShape="1">
                  <a:blip r:embed="rId3">
                    <a:alphaModFix/>
                  </a:blip>
                  <a:srcRect l="28773" t="47754" r="36981" b="981"/>
                  <a:stretch/>
                </p:blipFill>
                <p:spPr>
                  <a:xfrm>
                    <a:off x="4235642" y="4319162"/>
                    <a:ext cx="2253090" cy="2281748"/>
                  </a:xfrm>
                  <a:prstGeom prst="rect">
                    <a:avLst/>
                  </a:prstGeom>
                  <a:noFill/>
                  <a:ln>
                    <a:noFill/>
                  </a:ln>
                </p:spPr>
              </p:pic>
              <p:sp>
                <p:nvSpPr>
                  <p:cNvPr id="668" name="Google Shape;668;p56"/>
                  <p:cNvSpPr txBox="1"/>
                  <p:nvPr/>
                </p:nvSpPr>
                <p:spPr>
                  <a:xfrm>
                    <a:off x="5090135" y="4034040"/>
                    <a:ext cx="1084903"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impatience</a:t>
                    </a:r>
                    <a:endParaRPr/>
                  </a:p>
                </p:txBody>
              </p:sp>
              <p:sp>
                <p:nvSpPr>
                  <p:cNvPr id="669" name="Google Shape;669;p56"/>
                  <p:cNvSpPr txBox="1"/>
                  <p:nvPr/>
                </p:nvSpPr>
                <p:spPr>
                  <a:xfrm rot="-5400000">
                    <a:off x="4039100" y="2838489"/>
                    <a:ext cx="1098041"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density</a:t>
                    </a:r>
                    <a:endParaRPr sz="1800">
                      <a:solidFill>
                        <a:schemeClr val="dk1"/>
                      </a:solidFill>
                      <a:latin typeface="Calibri"/>
                      <a:ea typeface="Calibri"/>
                      <a:cs typeface="Calibri"/>
                      <a:sym typeface="Calibri"/>
                    </a:endParaRPr>
                  </a:p>
                </p:txBody>
              </p:sp>
              <p:grpSp>
                <p:nvGrpSpPr>
                  <p:cNvPr id="670" name="Google Shape;670;p56"/>
                  <p:cNvGrpSpPr/>
                  <p:nvPr/>
                </p:nvGrpSpPr>
                <p:grpSpPr>
                  <a:xfrm>
                    <a:off x="3565711" y="5028298"/>
                    <a:ext cx="977143" cy="488897"/>
                    <a:chOff x="2941798" y="3897753"/>
                    <a:chExt cx="647126" cy="274526"/>
                  </a:xfrm>
                </p:grpSpPr>
                <p:sp>
                  <p:nvSpPr>
                    <p:cNvPr id="671" name="Google Shape;671;p56"/>
                    <p:cNvSpPr txBox="1"/>
                    <p:nvPr/>
                  </p:nvSpPr>
                  <p:spPr>
                    <a:xfrm>
                      <a:off x="2941798" y="3897753"/>
                      <a:ext cx="647126" cy="267876"/>
                    </a:xfrm>
                    <a:prstGeom prst="rect">
                      <a:avLst/>
                    </a:prstGeom>
                    <a:blipFill rotWithShape="1">
                      <a:blip r:embed="rId8">
                        <a:alphaModFix/>
                      </a:blip>
                      <a:stretch>
                        <a:fillRect t="-8971" r="-7497" b="-307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672" name="Google Shape;672;p56" descr="A picture containing text&#10;&#10;Description automatically generated"/>
                    <p:cNvPicPr preferRelativeResize="0"/>
                    <p:nvPr/>
                  </p:nvPicPr>
                  <p:blipFill rotWithShape="1">
                    <a:blip r:embed="rId5">
                      <a:alphaModFix/>
                    </a:blip>
                    <a:srcRect/>
                    <a:stretch/>
                  </p:blipFill>
                  <p:spPr>
                    <a:xfrm>
                      <a:off x="3146541" y="3904165"/>
                      <a:ext cx="292326" cy="268114"/>
                    </a:xfrm>
                    <a:prstGeom prst="rect">
                      <a:avLst/>
                    </a:prstGeom>
                    <a:solidFill>
                      <a:schemeClr val="lt1"/>
                    </a:solidFill>
                    <a:ln>
                      <a:noFill/>
                    </a:ln>
                  </p:spPr>
                </p:pic>
              </p:grpSp>
            </p:grpSp>
          </p:grpSp>
          <p:grpSp>
            <p:nvGrpSpPr>
              <p:cNvPr id="673" name="Google Shape;673;p56"/>
              <p:cNvGrpSpPr/>
              <p:nvPr/>
            </p:nvGrpSpPr>
            <p:grpSpPr>
              <a:xfrm>
                <a:off x="5084263" y="4582876"/>
                <a:ext cx="1252183" cy="386512"/>
                <a:chOff x="5084263" y="4582876"/>
                <a:chExt cx="1252183" cy="386512"/>
              </a:xfrm>
            </p:grpSpPr>
            <p:sp>
              <p:nvSpPr>
                <p:cNvPr id="674" name="Google Shape;674;p56"/>
                <p:cNvSpPr/>
                <p:nvPr/>
              </p:nvSpPr>
              <p:spPr>
                <a:xfrm>
                  <a:off x="5084263" y="4868588"/>
                  <a:ext cx="100800" cy="10080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56"/>
                <p:cNvSpPr/>
                <p:nvPr/>
              </p:nvSpPr>
              <p:spPr>
                <a:xfrm flipH="1">
                  <a:off x="6242846" y="4582876"/>
                  <a:ext cx="93600" cy="92241"/>
                </a:xfrm>
                <a:prstGeom prst="rect">
                  <a:avLst/>
                </a:prstGeom>
                <a:solidFill>
                  <a:srgbClr val="8000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80"/>
                    </a:solidFill>
                    <a:latin typeface="Calibri"/>
                    <a:ea typeface="Calibri"/>
                    <a:cs typeface="Calibri"/>
                    <a:sym typeface="Calibri"/>
                  </a:endParaRPr>
                </a:p>
              </p:txBody>
            </p:sp>
          </p:grpSp>
        </p:grpSp>
        <p:pic>
          <p:nvPicPr>
            <p:cNvPr id="676" name="Google Shape;676;p56" descr="Dollar Bill PNG Icon"/>
            <p:cNvPicPr preferRelativeResize="0"/>
            <p:nvPr/>
          </p:nvPicPr>
          <p:blipFill rotWithShape="1">
            <a:blip r:embed="rId6">
              <a:alphaModFix/>
            </a:blip>
            <a:srcRect/>
            <a:stretch/>
          </p:blipFill>
          <p:spPr>
            <a:xfrm>
              <a:off x="5365704" y="6048923"/>
              <a:ext cx="528038" cy="528038"/>
            </a:xfrm>
            <a:prstGeom prst="rect">
              <a:avLst/>
            </a:prstGeom>
            <a:noFill/>
            <a:ln>
              <a:noFill/>
            </a:ln>
          </p:spPr>
        </p:pic>
      </p:grpSp>
      <p:grpSp>
        <p:nvGrpSpPr>
          <p:cNvPr id="677" name="Google Shape;677;p56"/>
          <p:cNvGrpSpPr/>
          <p:nvPr/>
        </p:nvGrpSpPr>
        <p:grpSpPr>
          <a:xfrm>
            <a:off x="6444509" y="1703032"/>
            <a:ext cx="2945949" cy="4484153"/>
            <a:chOff x="6444509" y="2060381"/>
            <a:chExt cx="2945949" cy="4484153"/>
          </a:xfrm>
        </p:grpSpPr>
        <p:grpSp>
          <p:nvGrpSpPr>
            <p:cNvPr id="678" name="Google Shape;678;p56"/>
            <p:cNvGrpSpPr/>
            <p:nvPr/>
          </p:nvGrpSpPr>
          <p:grpSpPr>
            <a:xfrm>
              <a:off x="6444509" y="2060381"/>
              <a:ext cx="2945949" cy="4435127"/>
              <a:chOff x="6456865" y="2161864"/>
              <a:chExt cx="2945949" cy="4435127"/>
            </a:xfrm>
          </p:grpSpPr>
          <p:grpSp>
            <p:nvGrpSpPr>
              <p:cNvPr id="679" name="Google Shape;679;p56"/>
              <p:cNvGrpSpPr/>
              <p:nvPr/>
            </p:nvGrpSpPr>
            <p:grpSpPr>
              <a:xfrm>
                <a:off x="6456865" y="2161864"/>
                <a:ext cx="2945949" cy="4435127"/>
                <a:chOff x="6456865" y="2161864"/>
                <a:chExt cx="2945949" cy="4435127"/>
              </a:xfrm>
            </p:grpSpPr>
            <p:pic>
              <p:nvPicPr>
                <p:cNvPr id="680" name="Google Shape;680;p56" descr="Chart&#10;&#10;Description automatically generated"/>
                <p:cNvPicPr preferRelativeResize="0"/>
                <p:nvPr/>
              </p:nvPicPr>
              <p:blipFill rotWithShape="1">
                <a:blip r:embed="rId9">
                  <a:alphaModFix/>
                </a:blip>
                <a:srcRect l="29697" r="37170" b="896"/>
                <a:stretch/>
              </p:blipFill>
              <p:spPr>
                <a:xfrm>
                  <a:off x="7159178" y="2161864"/>
                  <a:ext cx="2243636" cy="4435127"/>
                </a:xfrm>
                <a:prstGeom prst="rect">
                  <a:avLst/>
                </a:prstGeom>
                <a:noFill/>
                <a:ln>
                  <a:noFill/>
                </a:ln>
              </p:spPr>
            </p:pic>
            <p:grpSp>
              <p:nvGrpSpPr>
                <p:cNvPr id="681" name="Google Shape;681;p56"/>
                <p:cNvGrpSpPr/>
                <p:nvPr/>
              </p:nvGrpSpPr>
              <p:grpSpPr>
                <a:xfrm>
                  <a:off x="6456865" y="5023984"/>
                  <a:ext cx="977143" cy="477688"/>
                  <a:chOff x="2942332" y="3895315"/>
                  <a:chExt cx="647126" cy="268231"/>
                </a:xfrm>
              </p:grpSpPr>
              <p:sp>
                <p:nvSpPr>
                  <p:cNvPr id="682" name="Google Shape;682;p56"/>
                  <p:cNvSpPr txBox="1"/>
                  <p:nvPr/>
                </p:nvSpPr>
                <p:spPr>
                  <a:xfrm>
                    <a:off x="2942332" y="3895670"/>
                    <a:ext cx="647126" cy="267876"/>
                  </a:xfrm>
                  <a:prstGeom prst="rect">
                    <a:avLst/>
                  </a:prstGeom>
                  <a:blipFill rotWithShape="1">
                    <a:blip r:embed="rId10">
                      <a:alphaModFix/>
                    </a:blip>
                    <a:stretch>
                      <a:fillRect t="-10255" r="-8123" b="-307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683" name="Google Shape;683;p56" descr="A picture containing text&#10;&#10;Description automatically generated"/>
                  <p:cNvPicPr preferRelativeResize="0"/>
                  <p:nvPr/>
                </p:nvPicPr>
                <p:blipFill rotWithShape="1">
                  <a:blip r:embed="rId5">
                    <a:alphaModFix/>
                  </a:blip>
                  <a:srcRect/>
                  <a:stretch/>
                </p:blipFill>
                <p:spPr>
                  <a:xfrm>
                    <a:off x="3146422" y="3895315"/>
                    <a:ext cx="292326" cy="267877"/>
                  </a:xfrm>
                  <a:prstGeom prst="rect">
                    <a:avLst/>
                  </a:prstGeom>
                  <a:solidFill>
                    <a:schemeClr val="lt1"/>
                  </a:solidFill>
                  <a:ln>
                    <a:noFill/>
                  </a:ln>
                </p:spPr>
              </p:pic>
            </p:grpSp>
            <p:sp>
              <p:nvSpPr>
                <p:cNvPr id="684" name="Google Shape;684;p56"/>
                <p:cNvSpPr txBox="1"/>
                <p:nvPr/>
              </p:nvSpPr>
              <p:spPr>
                <a:xfrm rot="-5400000">
                  <a:off x="6804634" y="2838489"/>
                  <a:ext cx="1098041"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density</a:t>
                  </a:r>
                  <a:endParaRPr sz="1800">
                    <a:solidFill>
                      <a:schemeClr val="dk1"/>
                    </a:solidFill>
                    <a:latin typeface="Calibri"/>
                    <a:ea typeface="Calibri"/>
                    <a:cs typeface="Calibri"/>
                    <a:sym typeface="Calibri"/>
                  </a:endParaRPr>
                </a:p>
              </p:txBody>
            </p:sp>
            <p:sp>
              <p:nvSpPr>
                <p:cNvPr id="685" name="Google Shape;685;p56"/>
                <p:cNvSpPr txBox="1"/>
                <p:nvPr/>
              </p:nvSpPr>
              <p:spPr>
                <a:xfrm>
                  <a:off x="8059307" y="4034040"/>
                  <a:ext cx="1084903" cy="3231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impatience</a:t>
                  </a:r>
                  <a:endParaRPr/>
                </a:p>
              </p:txBody>
            </p:sp>
          </p:grpSp>
          <p:grpSp>
            <p:nvGrpSpPr>
              <p:cNvPr id="686" name="Google Shape;686;p56"/>
              <p:cNvGrpSpPr/>
              <p:nvPr/>
            </p:nvGrpSpPr>
            <p:grpSpPr>
              <a:xfrm>
                <a:off x="9052149" y="4583313"/>
                <a:ext cx="197054" cy="104347"/>
                <a:chOff x="9052149" y="4583313"/>
                <a:chExt cx="197054" cy="104347"/>
              </a:xfrm>
            </p:grpSpPr>
            <p:sp>
              <p:nvSpPr>
                <p:cNvPr id="687" name="Google Shape;687;p56"/>
                <p:cNvSpPr/>
                <p:nvPr/>
              </p:nvSpPr>
              <p:spPr>
                <a:xfrm flipH="1">
                  <a:off x="9155603" y="4583313"/>
                  <a:ext cx="93600" cy="92241"/>
                </a:xfrm>
                <a:prstGeom prst="rect">
                  <a:avLst/>
                </a:prstGeom>
                <a:solidFill>
                  <a:srgbClr val="8000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80"/>
                    </a:solidFill>
                    <a:latin typeface="Calibri"/>
                    <a:ea typeface="Calibri"/>
                    <a:cs typeface="Calibri"/>
                    <a:sym typeface="Calibri"/>
                  </a:endParaRPr>
                </a:p>
              </p:txBody>
            </p:sp>
            <p:sp>
              <p:nvSpPr>
                <p:cNvPr id="688" name="Google Shape;688;p56"/>
                <p:cNvSpPr/>
                <p:nvPr/>
              </p:nvSpPr>
              <p:spPr>
                <a:xfrm>
                  <a:off x="9052149" y="4586860"/>
                  <a:ext cx="100800" cy="10080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pic>
          <p:nvPicPr>
            <p:cNvPr id="689" name="Google Shape;689;p56" descr="Dollar Bill PNG Icon"/>
            <p:cNvPicPr preferRelativeResize="0"/>
            <p:nvPr/>
          </p:nvPicPr>
          <p:blipFill rotWithShape="1">
            <a:blip r:embed="rId6">
              <a:alphaModFix/>
            </a:blip>
            <a:srcRect/>
            <a:stretch/>
          </p:blipFill>
          <p:spPr>
            <a:xfrm>
              <a:off x="8274534" y="6016496"/>
              <a:ext cx="528038" cy="5280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457"/>
        <p:cNvGrpSpPr/>
        <p:nvPr/>
      </p:nvGrpSpPr>
      <p:grpSpPr>
        <a:xfrm>
          <a:off x="0" y="0"/>
          <a:ext cx="0" cy="0"/>
          <a:chOff x="0" y="0"/>
          <a:chExt cx="0" cy="0"/>
        </a:xfrm>
      </p:grpSpPr>
      <p:sp>
        <p:nvSpPr>
          <p:cNvPr id="458" name="Google Shape;458;p4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Insight from a More Powerful Game Designer</a:t>
            </a:r>
            <a:endParaRPr/>
          </a:p>
        </p:txBody>
      </p:sp>
      <p:sp>
        <p:nvSpPr>
          <p:cNvPr id="459" name="Google Shape;459;p41"/>
          <p:cNvSpPr txBox="1"/>
          <p:nvPr/>
        </p:nvSpPr>
        <p:spPr>
          <a:xfrm>
            <a:off x="944775" y="1690825"/>
            <a:ext cx="9935428"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latin typeface="Calibri"/>
                <a:ea typeface="Calibri"/>
                <a:cs typeface="Calibri"/>
                <a:sym typeface="Calibri"/>
              </a:rPr>
              <a:t>If a game designer had complete knowledge over every players’ type, they would:</a:t>
            </a:r>
            <a:endParaRPr sz="2800" b="1" dirty="0">
              <a:latin typeface="Calibri"/>
              <a:ea typeface="Calibri"/>
              <a:cs typeface="Calibri"/>
              <a:sym typeface="Calibri"/>
            </a:endParaRPr>
          </a:p>
        </p:txBody>
      </p:sp>
      <p:sp>
        <p:nvSpPr>
          <p:cNvPr id="460" name="Google Shape;460;p41"/>
          <p:cNvSpPr txBox="1"/>
          <p:nvPr/>
        </p:nvSpPr>
        <p:spPr>
          <a:xfrm>
            <a:off x="838200" y="2992600"/>
            <a:ext cx="5435400" cy="1477297"/>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Calibri"/>
              <a:buAutoNum type="arabicPeriod"/>
            </a:pPr>
            <a:r>
              <a:rPr lang="en-US" sz="2800" dirty="0">
                <a:latin typeface="Calibri"/>
                <a:ea typeface="Calibri"/>
                <a:cs typeface="Calibri"/>
                <a:sym typeface="Calibri"/>
              </a:rPr>
              <a:t>Compute a </a:t>
            </a:r>
            <a:r>
              <a:rPr lang="en-US" sz="2800" b="1" dirty="0">
                <a:solidFill>
                  <a:schemeClr val="accent5"/>
                </a:solidFill>
                <a:latin typeface="Calibri"/>
                <a:ea typeface="Calibri"/>
                <a:cs typeface="Calibri"/>
                <a:sym typeface="Calibri"/>
              </a:rPr>
              <a:t>static</a:t>
            </a:r>
            <a:r>
              <a:rPr lang="en-US" sz="2800" dirty="0">
                <a:latin typeface="Calibri"/>
                <a:ea typeface="Calibri"/>
                <a:cs typeface="Calibri"/>
                <a:sym typeface="Calibri"/>
              </a:rPr>
              <a:t> </a:t>
            </a:r>
            <a:r>
              <a:rPr lang="en-US" sz="2800" b="1" dirty="0">
                <a:solidFill>
                  <a:schemeClr val="accent5"/>
                </a:solidFill>
                <a:latin typeface="Calibri"/>
                <a:ea typeface="Calibri"/>
                <a:cs typeface="Calibri"/>
                <a:sym typeface="Calibri"/>
              </a:rPr>
              <a:t>upper bound </a:t>
            </a:r>
            <a:r>
              <a:rPr lang="en-US" sz="2800" dirty="0">
                <a:latin typeface="Calibri"/>
                <a:ea typeface="Calibri"/>
                <a:cs typeface="Calibri"/>
                <a:sym typeface="Calibri"/>
              </a:rPr>
              <a:t>based on the retention distribution</a:t>
            </a:r>
            <a:endParaRPr sz="2800" dirty="0">
              <a:latin typeface="Calibri"/>
              <a:ea typeface="Calibri"/>
              <a:cs typeface="Calibri"/>
              <a:sym typeface="Calibri"/>
            </a:endParaRPr>
          </a:p>
        </p:txBody>
      </p:sp>
      <p:sp>
        <p:nvSpPr>
          <p:cNvPr id="461" name="Google Shape;461;p41"/>
          <p:cNvSpPr txBox="1"/>
          <p:nvPr/>
        </p:nvSpPr>
        <p:spPr>
          <a:xfrm>
            <a:off x="6532400" y="2992600"/>
            <a:ext cx="5435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latin typeface="Calibri"/>
                <a:ea typeface="Calibri"/>
                <a:cs typeface="Calibri"/>
                <a:sym typeface="Calibri"/>
              </a:rPr>
              <a:t>2. Charge the </a:t>
            </a:r>
            <a:r>
              <a:rPr lang="en-US" sz="2800" b="1" dirty="0">
                <a:solidFill>
                  <a:schemeClr val="accent5"/>
                </a:solidFill>
                <a:latin typeface="Calibri"/>
                <a:ea typeface="Calibri"/>
                <a:cs typeface="Calibri"/>
                <a:sym typeface="Calibri"/>
              </a:rPr>
              <a:t>minimum</a:t>
            </a:r>
            <a:r>
              <a:rPr lang="en-US" sz="2800" dirty="0">
                <a:latin typeface="Calibri"/>
                <a:ea typeface="Calibri"/>
                <a:cs typeface="Calibri"/>
                <a:sym typeface="Calibri"/>
              </a:rPr>
              <a:t> of a player’s marginal value and the retention upper bound price.</a:t>
            </a:r>
            <a:endParaRPr sz="2800" dirty="0">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BB26BD-EB52-A2FC-6CA8-C85EDF0463AA}"/>
                  </a:ext>
                </a:extLst>
              </p:cNvPr>
              <p:cNvSpPr txBox="1"/>
              <p:nvPr/>
            </p:nvSpPr>
            <p:spPr>
              <a:xfrm>
                <a:off x="1398879" y="4498777"/>
                <a:ext cx="4314041" cy="1245790"/>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sSub>
                        <m:sSubPr>
                          <m:ctrlPr>
                            <a:rPr lang="en-CA" sz="3600" b="0" i="1" smtClean="0">
                              <a:latin typeface="Cambria Math" panose="02040503050406030204" pitchFamily="18" charset="0"/>
                            </a:rPr>
                          </m:ctrlPr>
                        </m:sSubPr>
                        <m:e>
                          <m:r>
                            <a:rPr lang="en-CA" sz="3600" b="0" i="1" smtClean="0">
                              <a:latin typeface="Cambria Math" panose="02040503050406030204" pitchFamily="18" charset="0"/>
                            </a:rPr>
                            <m:t>𝑝</m:t>
                          </m:r>
                        </m:e>
                        <m:sub>
                          <m:r>
                            <a:rPr lang="en-CA" sz="3600" b="0" i="1" smtClean="0">
                              <a:latin typeface="Cambria Math" panose="02040503050406030204" pitchFamily="18" charset="0"/>
                            </a:rPr>
                            <m:t>𝑟</m:t>
                          </m:r>
                        </m:sub>
                      </m:sSub>
                      <m:r>
                        <a:rPr lang="en-CA" sz="3600" b="0" i="1" smtClean="0">
                          <a:latin typeface="Cambria Math" panose="02040503050406030204" pitchFamily="18" charset="0"/>
                        </a:rPr>
                        <m:t>=</m:t>
                      </m:r>
                      <m:f>
                        <m:fPr>
                          <m:ctrlPr>
                            <a:rPr lang="en-CA" sz="3600" b="0" i="1" smtClean="0">
                              <a:latin typeface="Cambria Math" panose="02040503050406030204" pitchFamily="18" charset="0"/>
                            </a:rPr>
                          </m:ctrlPr>
                        </m:fPr>
                        <m:num>
                          <m:r>
                            <a:rPr lang="en-CA" sz="3600" i="1">
                              <a:latin typeface="Cambria Math" panose="02040503050406030204" pitchFamily="18" charset="0"/>
                            </a:rPr>
                            <m:t>1−</m:t>
                          </m:r>
                          <m:r>
                            <a:rPr lang="en-CA" sz="3600" i="1">
                              <a:latin typeface="Cambria Math" panose="02040503050406030204" pitchFamily="18" charset="0"/>
                              <a:ea typeface="Cambria Math" panose="02040503050406030204" pitchFamily="18" charset="0"/>
                            </a:rPr>
                            <m:t>𝛽</m:t>
                          </m:r>
                          <m:sSub>
                            <m:sSubPr>
                              <m:ctrlPr>
                                <a:rPr lang="en-CA" sz="3600" i="1">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𝐹</m:t>
                              </m:r>
                            </m:e>
                            <m:sub>
                              <m:r>
                                <a:rPr lang="en-CA" sz="3600" i="1">
                                  <a:latin typeface="Cambria Math" panose="02040503050406030204" pitchFamily="18" charset="0"/>
                                  <a:ea typeface="Cambria Math" panose="02040503050406030204" pitchFamily="18" charset="0"/>
                                </a:rPr>
                                <m:t>𝑟</m:t>
                              </m:r>
                            </m:sub>
                          </m:sSub>
                          <m:r>
                            <a:rPr lang="en-CA" sz="3600" i="1">
                              <a:latin typeface="Cambria Math" panose="02040503050406030204" pitchFamily="18" charset="0"/>
                              <a:ea typeface="Cambria Math" panose="02040503050406030204" pitchFamily="18" charset="0"/>
                            </a:rPr>
                            <m:t>(</m:t>
                          </m:r>
                          <m:r>
                            <a:rPr lang="en-CA" sz="3600" i="1">
                              <a:latin typeface="Cambria Math" panose="02040503050406030204" pitchFamily="18" charset="0"/>
                              <a:ea typeface="Cambria Math" panose="02040503050406030204" pitchFamily="18" charset="0"/>
                            </a:rPr>
                            <m:t>𝑣</m:t>
                          </m:r>
                          <m:r>
                            <a:rPr lang="en-CA" sz="3600" i="1">
                              <a:latin typeface="Cambria Math" panose="02040503050406030204" pitchFamily="18" charset="0"/>
                              <a:ea typeface="Cambria Math" panose="02040503050406030204" pitchFamily="18" charset="0"/>
                            </a:rPr>
                            <m:t>−</m:t>
                          </m:r>
                          <m:r>
                            <a:rPr lang="en-CA" sz="3600" i="1">
                              <a:latin typeface="Cambria Math" panose="02040503050406030204" pitchFamily="18" charset="0"/>
                              <a:ea typeface="Cambria Math" panose="02040503050406030204" pitchFamily="18" charset="0"/>
                            </a:rPr>
                            <m:t>𝑝</m:t>
                          </m:r>
                          <m:r>
                            <a:rPr lang="en-CA" sz="3600" i="1">
                              <a:latin typeface="Cambria Math" panose="02040503050406030204" pitchFamily="18" charset="0"/>
                              <a:ea typeface="Cambria Math" panose="02040503050406030204" pitchFamily="18" charset="0"/>
                            </a:rPr>
                            <m:t>)</m:t>
                          </m:r>
                        </m:num>
                        <m:den>
                          <m:r>
                            <a:rPr lang="en-CA" sz="3600" b="0" i="1" smtClean="0">
                              <a:latin typeface="Cambria Math" panose="02040503050406030204" pitchFamily="18" charset="0"/>
                              <a:ea typeface="Cambria Math" panose="02040503050406030204" pitchFamily="18" charset="0"/>
                            </a:rPr>
                            <m:t>𝛽</m:t>
                          </m:r>
                          <m:sSub>
                            <m:sSubPr>
                              <m:ctrlPr>
                                <a:rPr lang="en-CA" sz="3600" b="0" i="1" smtClean="0">
                                  <a:latin typeface="Cambria Math" panose="02040503050406030204" pitchFamily="18" charset="0"/>
                                  <a:ea typeface="Cambria Math" panose="02040503050406030204" pitchFamily="18" charset="0"/>
                                </a:rPr>
                              </m:ctrlPr>
                            </m:sSubPr>
                            <m:e>
                              <m:r>
                                <a:rPr lang="en-CA" sz="3600" b="0" i="1" smtClean="0">
                                  <a:latin typeface="Cambria Math" panose="02040503050406030204" pitchFamily="18" charset="0"/>
                                  <a:ea typeface="Cambria Math" panose="02040503050406030204" pitchFamily="18" charset="0"/>
                                </a:rPr>
                                <m:t>𝑓</m:t>
                              </m:r>
                            </m:e>
                            <m:sub>
                              <m:r>
                                <a:rPr lang="en-CA" sz="3600" b="0" i="1" smtClean="0">
                                  <a:latin typeface="Cambria Math" panose="02040503050406030204" pitchFamily="18" charset="0"/>
                                  <a:ea typeface="Cambria Math" panose="02040503050406030204" pitchFamily="18" charset="0"/>
                                </a:rPr>
                                <m:t>𝑟</m:t>
                              </m:r>
                            </m:sub>
                          </m:sSub>
                          <m:r>
                            <a:rPr lang="en-CA" sz="3600" b="0" i="1" smtClean="0">
                              <a:latin typeface="Cambria Math" panose="02040503050406030204" pitchFamily="18" charset="0"/>
                              <a:ea typeface="Cambria Math" panose="02040503050406030204" pitchFamily="18" charset="0"/>
                            </a:rPr>
                            <m:t>(</m:t>
                          </m:r>
                          <m:r>
                            <a:rPr lang="en-CA" sz="3600" b="0" i="1" smtClean="0">
                              <a:latin typeface="Cambria Math" panose="02040503050406030204" pitchFamily="18" charset="0"/>
                              <a:ea typeface="Cambria Math" panose="02040503050406030204" pitchFamily="18" charset="0"/>
                            </a:rPr>
                            <m:t>𝑣</m:t>
                          </m:r>
                          <m:r>
                            <a:rPr lang="en-CA" sz="3600" b="0" i="1" smtClean="0">
                              <a:latin typeface="Cambria Math" panose="02040503050406030204" pitchFamily="18" charset="0"/>
                              <a:ea typeface="Cambria Math" panose="02040503050406030204" pitchFamily="18" charset="0"/>
                            </a:rPr>
                            <m:t>−</m:t>
                          </m:r>
                          <m:r>
                            <a:rPr lang="en-CA" sz="3600" b="0" i="1" smtClean="0">
                              <a:latin typeface="Cambria Math" panose="02040503050406030204" pitchFamily="18" charset="0"/>
                              <a:ea typeface="Cambria Math" panose="02040503050406030204" pitchFamily="18" charset="0"/>
                            </a:rPr>
                            <m:t>𝑝</m:t>
                          </m:r>
                          <m:r>
                            <a:rPr lang="en-CA" sz="3600" b="0" i="1" smtClean="0">
                              <a:latin typeface="Cambria Math" panose="02040503050406030204" pitchFamily="18" charset="0"/>
                              <a:ea typeface="Cambria Math" panose="02040503050406030204" pitchFamily="18" charset="0"/>
                            </a:rPr>
                            <m:t>)</m:t>
                          </m:r>
                        </m:den>
                      </m:f>
                      <m:r>
                        <a:rPr lang="en-CA" sz="3600" i="1" smtClean="0">
                          <a:latin typeface="Cambria Math" panose="02040503050406030204" pitchFamily="18" charset="0"/>
                        </a:rPr>
                        <m:t> </m:t>
                      </m:r>
                    </m:oMath>
                  </m:oMathPara>
                </a14:m>
                <a:endParaRPr lang="en-US" sz="3600" dirty="0"/>
              </a:p>
            </p:txBody>
          </p:sp>
        </mc:Choice>
        <mc:Fallback xmlns="">
          <p:sp>
            <p:nvSpPr>
              <p:cNvPr id="2" name="TextBox 1">
                <a:extLst>
                  <a:ext uri="{FF2B5EF4-FFF2-40B4-BE49-F238E27FC236}">
                    <a16:creationId xmlns:a16="http://schemas.microsoft.com/office/drawing/2014/main" id="{F4BB26BD-EB52-A2FC-6CA8-C85EDF0463AA}"/>
                  </a:ext>
                </a:extLst>
              </p:cNvPr>
              <p:cNvSpPr txBox="1">
                <a:spLocks noRot="1" noChangeAspect="1" noMove="1" noResize="1" noEditPoints="1" noAdjustHandles="1" noChangeArrowheads="1" noChangeShapeType="1" noTextEdit="1"/>
              </p:cNvSpPr>
              <p:nvPr/>
            </p:nvSpPr>
            <p:spPr>
              <a:xfrm>
                <a:off x="1398879" y="4498777"/>
                <a:ext cx="4314041" cy="1245790"/>
              </a:xfrm>
              <a:prstGeom prst="rect">
                <a:avLst/>
              </a:prstGeom>
              <a:blipFill>
                <a:blip r:embed="rId3"/>
                <a:stretch>
                  <a:fillRect l="-587" r="-2639"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68FE50F-E7E2-56C2-84C9-2BD0116052BD}"/>
                  </a:ext>
                </a:extLst>
              </p:cNvPr>
              <p:cNvSpPr txBox="1"/>
              <p:nvPr/>
            </p:nvSpPr>
            <p:spPr>
              <a:xfrm>
                <a:off x="6894065" y="4919839"/>
                <a:ext cx="4712070" cy="717697"/>
              </a:xfrm>
              <a:prstGeom prst="rect">
                <a:avLst/>
              </a:prstGeom>
              <a:noFill/>
            </p:spPr>
            <p:txBody>
              <a:bodyPr wrap="square" lIns="91440" tIns="45720" rIns="91440" bIns="45720" rtlCol="0" anchor="t">
                <a:spAutoFit/>
              </a:bodyPr>
              <a:lstStyle/>
              <a:p>
                <a:pPr/>
                <a14:m>
                  <m:oMathPara xmlns:m="http://schemas.openxmlformats.org/officeDocument/2006/math">
                    <m:oMathParaPr>
                      <m:jc m:val="centerGroup"/>
                    </m:oMathParaPr>
                    <m:oMath xmlns:m="http://schemas.openxmlformats.org/officeDocument/2006/math">
                      <m:r>
                        <m:rPr>
                          <m:sty m:val="p"/>
                        </m:rPr>
                        <a:rPr lang="en-CA" sz="3600" i="1" smtClean="0">
                          <a:latin typeface="Cambria Math" panose="02040503050406030204" pitchFamily="18" charset="0"/>
                          <a:ea typeface="Cambria Math" panose="02040503050406030204" pitchFamily="18" charset="0"/>
                        </a:rPr>
                        <m:t>m</m:t>
                      </m:r>
                      <m:r>
                        <m:rPr>
                          <m:nor/>
                        </m:rPr>
                        <a:rPr lang="en-CA" sz="3600" b="0" i="0" smtClean="0">
                          <a:latin typeface="Cambria Math" panose="02040503050406030204" pitchFamily="18" charset="0"/>
                          <a:ea typeface="Cambria Math" panose="02040503050406030204" pitchFamily="18" charset="0"/>
                        </a:rPr>
                        <m:t>in</m:t>
                      </m:r>
                      <m:d>
                        <m:dPr>
                          <m:ctrlPr>
                            <a:rPr lang="en-CA" sz="3600" b="0" i="1" smtClean="0">
                              <a:latin typeface="Cambria Math" panose="02040503050406030204" pitchFamily="18" charset="0"/>
                              <a:ea typeface="Cambria Math" panose="02040503050406030204" pitchFamily="18" charset="0"/>
                            </a:rPr>
                          </m:ctrlPr>
                        </m:dPr>
                        <m:e>
                          <m:d>
                            <m:dPr>
                              <m:ctrlPr>
                                <a:rPr lang="en-CA" sz="3600" b="0" i="1" smtClean="0">
                                  <a:latin typeface="Cambria Math" panose="02040503050406030204" pitchFamily="18" charset="0"/>
                                  <a:ea typeface="Cambria Math" panose="02040503050406030204" pitchFamily="18" charset="0"/>
                                </a:rPr>
                              </m:ctrlPr>
                            </m:dPr>
                            <m:e>
                              <m:r>
                                <a:rPr lang="en-CA" sz="3600" b="0" i="1" smtClean="0">
                                  <a:latin typeface="Cambria Math" panose="02040503050406030204" pitchFamily="18" charset="0"/>
                                  <a:ea typeface="Cambria Math" panose="02040503050406030204" pitchFamily="18" charset="0"/>
                                </a:rPr>
                                <m:t>1−</m:t>
                              </m:r>
                              <m:sSub>
                                <m:sSubPr>
                                  <m:ctrlPr>
                                    <a:rPr lang="en-CA" sz="3600" b="0" i="1" smtClean="0">
                                      <a:latin typeface="Cambria Math" panose="02040503050406030204" pitchFamily="18" charset="0"/>
                                      <a:ea typeface="Cambria Math" panose="02040503050406030204" pitchFamily="18" charset="0"/>
                                    </a:rPr>
                                  </m:ctrlPr>
                                </m:sSubPr>
                                <m:e>
                                  <m:r>
                                    <a:rPr lang="en-CA" sz="3600" i="1">
                                      <a:latin typeface="Cambria Math" panose="02040503050406030204" pitchFamily="18" charset="0"/>
                                      <a:ea typeface="Cambria Math" panose="02040503050406030204" pitchFamily="18" charset="0"/>
                                    </a:rPr>
                                    <m:t>𝛾</m:t>
                                  </m:r>
                                </m:e>
                                <m:sub>
                                  <m:r>
                                    <a:rPr lang="en-CA" sz="3600" b="0" i="1" smtClean="0">
                                      <a:latin typeface="Cambria Math" panose="02040503050406030204" pitchFamily="18" charset="0"/>
                                      <a:ea typeface="Cambria Math" panose="02040503050406030204" pitchFamily="18" charset="0"/>
                                    </a:rPr>
                                    <m:t>𝑖</m:t>
                                  </m:r>
                                </m:sub>
                              </m:sSub>
                            </m:e>
                          </m:d>
                          <m:r>
                            <a:rPr lang="en-CA" sz="3600" b="0" i="1" smtClean="0">
                              <a:latin typeface="Cambria Math" panose="02040503050406030204" pitchFamily="18" charset="0"/>
                              <a:ea typeface="Cambria Math" panose="02040503050406030204" pitchFamily="18" charset="0"/>
                            </a:rPr>
                            <m:t>𝑣</m:t>
                          </m:r>
                          <m:r>
                            <a:rPr lang="en-CA" sz="3600" b="0" i="1" smtClean="0">
                              <a:latin typeface="Cambria Math" panose="02040503050406030204" pitchFamily="18" charset="0"/>
                              <a:ea typeface="Cambria Math" panose="02040503050406030204" pitchFamily="18" charset="0"/>
                            </a:rPr>
                            <m:t>, </m:t>
                          </m:r>
                          <m:sSub>
                            <m:sSubPr>
                              <m:ctrlPr>
                                <a:rPr lang="en-CA" sz="3600" b="0" i="1" smtClean="0">
                                  <a:solidFill>
                                    <a:schemeClr val="tx1"/>
                                  </a:solidFill>
                                  <a:latin typeface="Cambria Math" panose="02040503050406030204" pitchFamily="18" charset="0"/>
                                  <a:ea typeface="Cambria Math" panose="02040503050406030204" pitchFamily="18" charset="0"/>
                                </a:rPr>
                              </m:ctrlPr>
                            </m:sSubPr>
                            <m:e>
                              <m:r>
                                <a:rPr lang="en-CA" sz="3600" b="0" i="1" smtClean="0">
                                  <a:solidFill>
                                    <a:schemeClr val="tx1"/>
                                  </a:solidFill>
                                  <a:latin typeface="Cambria Math" panose="02040503050406030204" pitchFamily="18" charset="0"/>
                                  <a:ea typeface="Cambria Math" panose="02040503050406030204" pitchFamily="18" charset="0"/>
                                </a:rPr>
                                <m:t>𝑝</m:t>
                              </m:r>
                            </m:e>
                            <m:sub>
                              <m:r>
                                <a:rPr lang="en-CA" sz="3600" b="0" i="1" smtClean="0">
                                  <a:solidFill>
                                    <a:schemeClr val="tx1"/>
                                  </a:solidFill>
                                  <a:latin typeface="Cambria Math" panose="02040503050406030204" pitchFamily="18" charset="0"/>
                                  <a:ea typeface="Cambria Math" panose="02040503050406030204" pitchFamily="18" charset="0"/>
                                </a:rPr>
                                <m:t>𝑟</m:t>
                              </m:r>
                            </m:sub>
                          </m:sSub>
                        </m:e>
                      </m:d>
                      <m:r>
                        <a:rPr lang="en-CA" sz="3600" b="0" i="1" smtClean="0">
                          <a:latin typeface="Cambria Math" panose="02040503050406030204" pitchFamily="18" charset="0"/>
                          <a:ea typeface="Cambria Math" panose="02040503050406030204" pitchFamily="18" charset="0"/>
                        </a:rPr>
                        <m:t>  </m:t>
                      </m:r>
                    </m:oMath>
                  </m:oMathPara>
                </a14:m>
                <a:endParaRPr lang="en-US" sz="3600" dirty="0"/>
              </a:p>
            </p:txBody>
          </p:sp>
        </mc:Choice>
        <mc:Fallback xmlns="">
          <p:sp>
            <p:nvSpPr>
              <p:cNvPr id="3" name="TextBox 2">
                <a:extLst>
                  <a:ext uri="{FF2B5EF4-FFF2-40B4-BE49-F238E27FC236}">
                    <a16:creationId xmlns:a16="http://schemas.microsoft.com/office/drawing/2014/main" id="{868FE50F-E7E2-56C2-84C9-2BD0116052BD}"/>
                  </a:ext>
                </a:extLst>
              </p:cNvPr>
              <p:cNvSpPr txBox="1">
                <a:spLocks noRot="1" noChangeAspect="1" noMove="1" noResize="1" noEditPoints="1" noAdjustHandles="1" noChangeArrowheads="1" noChangeShapeType="1" noTextEdit="1"/>
              </p:cNvSpPr>
              <p:nvPr/>
            </p:nvSpPr>
            <p:spPr>
              <a:xfrm>
                <a:off x="6894065" y="4919839"/>
                <a:ext cx="4712070" cy="717697"/>
              </a:xfrm>
              <a:prstGeom prst="rect">
                <a:avLst/>
              </a:prstGeom>
              <a:blipFill>
                <a:blip r:embed="rId4"/>
                <a:stretch>
                  <a:fillRect b="-17241"/>
                </a:stretch>
              </a:blipFill>
            </p:spPr>
            <p:txBody>
              <a:bodyPr/>
              <a:lstStyle/>
              <a:p>
                <a:r>
                  <a:rPr lang="en-US">
                    <a:noFill/>
                  </a:rPr>
                  <a:t> </a:t>
                </a:r>
              </a:p>
            </p:txBody>
          </p:sp>
        </mc:Fallback>
      </mc:AlternateContent>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694"/>
        <p:cNvGrpSpPr/>
        <p:nvPr/>
      </p:nvGrpSpPr>
      <p:grpSpPr>
        <a:xfrm>
          <a:off x="0" y="0"/>
          <a:ext cx="0" cy="0"/>
          <a:chOff x="0" y="0"/>
          <a:chExt cx="0" cy="0"/>
        </a:xfrm>
      </p:grpSpPr>
      <p:sp>
        <p:nvSpPr>
          <p:cNvPr id="695" name="Google Shape;695;p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Complete Information upper bound</a:t>
            </a:r>
            <a:endParaRPr/>
          </a:p>
        </p:txBody>
      </p:sp>
      <p:sp>
        <p:nvSpPr>
          <p:cNvPr id="696" name="Google Shape;696;p5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8"/>
          <p:cNvPicPr preferRelativeResize="0"/>
          <p:nvPr/>
        </p:nvPicPr>
        <p:blipFill rotWithShape="1">
          <a:blip r:embed="rId3">
            <a:alphaModFix/>
          </a:blip>
          <a:srcRect b="12246"/>
          <a:stretch/>
        </p:blipFill>
        <p:spPr>
          <a:xfrm>
            <a:off x="3003900" y="3781519"/>
            <a:ext cx="828661" cy="781058"/>
          </a:xfrm>
          <a:prstGeom prst="rect">
            <a:avLst/>
          </a:prstGeom>
          <a:noFill/>
          <a:ln>
            <a:noFill/>
          </a:ln>
        </p:spPr>
      </p:pic>
      <p:sp>
        <p:nvSpPr>
          <p:cNvPr id="150" name="Google Shape;1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Idle Games: Cow Clicker</a:t>
            </a:r>
            <a:endParaRPr dirty="0"/>
          </a:p>
        </p:txBody>
      </p:sp>
      <p:pic>
        <p:nvPicPr>
          <p:cNvPr id="151" name="Google Shape;151;p18"/>
          <p:cNvPicPr preferRelativeResize="0"/>
          <p:nvPr/>
        </p:nvPicPr>
        <p:blipFill rotWithShape="1">
          <a:blip r:embed="rId4">
            <a:alphaModFix/>
          </a:blip>
          <a:srcRect/>
          <a:stretch/>
        </p:blipFill>
        <p:spPr>
          <a:xfrm>
            <a:off x="1691278" y="2458326"/>
            <a:ext cx="1736687" cy="1884939"/>
          </a:xfrm>
          <a:prstGeom prst="rect">
            <a:avLst/>
          </a:prstGeom>
          <a:noFill/>
          <a:ln>
            <a:noFill/>
          </a:ln>
        </p:spPr>
      </p:pic>
      <p:sp>
        <p:nvSpPr>
          <p:cNvPr id="153" name="Google Shape;153;p18"/>
          <p:cNvSpPr txBox="1"/>
          <p:nvPr/>
        </p:nvSpPr>
        <p:spPr>
          <a:xfrm>
            <a:off x="1954107" y="1568534"/>
            <a:ext cx="176149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 of Cows clicked: 1</a:t>
            </a:r>
            <a:endParaRPr dirty="0"/>
          </a:p>
        </p:txBody>
      </p:sp>
      <p:sp>
        <p:nvSpPr>
          <p:cNvPr id="154" name="Google Shape;154;p18"/>
          <p:cNvSpPr txBox="1"/>
          <p:nvPr/>
        </p:nvSpPr>
        <p:spPr>
          <a:xfrm>
            <a:off x="8308340" y="1571356"/>
            <a:ext cx="176149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 of Cows clicked: 2</a:t>
            </a:r>
            <a:endParaRPr dirty="0"/>
          </a:p>
        </p:txBody>
      </p:sp>
      <p:pic>
        <p:nvPicPr>
          <p:cNvPr id="155" name="Google Shape;155;p18"/>
          <p:cNvPicPr preferRelativeResize="0"/>
          <p:nvPr/>
        </p:nvPicPr>
        <p:blipFill rotWithShape="1">
          <a:blip r:embed="rId3">
            <a:alphaModFix/>
          </a:blip>
          <a:srcRect b="12246"/>
          <a:stretch/>
        </p:blipFill>
        <p:spPr>
          <a:xfrm>
            <a:off x="9435384" y="3819619"/>
            <a:ext cx="828661" cy="781058"/>
          </a:xfrm>
          <a:prstGeom prst="rect">
            <a:avLst/>
          </a:prstGeom>
          <a:noFill/>
          <a:ln>
            <a:noFill/>
          </a:ln>
        </p:spPr>
      </p:pic>
      <p:grpSp>
        <p:nvGrpSpPr>
          <p:cNvPr id="156" name="Google Shape;156;p18"/>
          <p:cNvGrpSpPr/>
          <p:nvPr/>
        </p:nvGrpSpPr>
        <p:grpSpPr>
          <a:xfrm>
            <a:off x="3825556" y="2483726"/>
            <a:ext cx="6021193" cy="1884939"/>
            <a:chOff x="3825556" y="2483726"/>
            <a:chExt cx="6021193" cy="1884939"/>
          </a:xfrm>
        </p:grpSpPr>
        <p:grpSp>
          <p:nvGrpSpPr>
            <p:cNvPr id="157" name="Google Shape;157;p18"/>
            <p:cNvGrpSpPr/>
            <p:nvPr/>
          </p:nvGrpSpPr>
          <p:grpSpPr>
            <a:xfrm>
              <a:off x="3825556" y="2483726"/>
              <a:ext cx="6021193" cy="1884939"/>
              <a:chOff x="3825556" y="2483726"/>
              <a:chExt cx="6021193" cy="1884939"/>
            </a:xfrm>
          </p:grpSpPr>
          <p:cxnSp>
            <p:nvCxnSpPr>
              <p:cNvPr id="158" name="Google Shape;158;p18"/>
              <p:cNvCxnSpPr/>
              <p:nvPr/>
            </p:nvCxnSpPr>
            <p:spPr>
              <a:xfrm>
                <a:off x="3825556" y="3820160"/>
                <a:ext cx="4282124" cy="0"/>
              </a:xfrm>
              <a:prstGeom prst="straightConnector1">
                <a:avLst/>
              </a:prstGeom>
              <a:noFill/>
              <a:ln w="76200" cap="flat" cmpd="sng">
                <a:solidFill>
                  <a:schemeClr val="dk1"/>
                </a:solidFill>
                <a:prstDash val="solid"/>
                <a:miter lim="800000"/>
                <a:headEnd type="none" w="sm" len="sm"/>
                <a:tailEnd type="triangle" w="med" len="med"/>
              </a:ln>
            </p:spPr>
          </p:cxnSp>
          <p:pic>
            <p:nvPicPr>
              <p:cNvPr id="159" name="Google Shape;159;p18"/>
              <p:cNvPicPr preferRelativeResize="0"/>
              <p:nvPr/>
            </p:nvPicPr>
            <p:blipFill rotWithShape="1">
              <a:blip r:embed="rId4">
                <a:alphaModFix/>
              </a:blip>
              <a:srcRect/>
              <a:stretch/>
            </p:blipFill>
            <p:spPr>
              <a:xfrm>
                <a:off x="8110062" y="2483726"/>
                <a:ext cx="1736687" cy="1884939"/>
              </a:xfrm>
              <a:prstGeom prst="rect">
                <a:avLst/>
              </a:prstGeom>
              <a:noFill/>
              <a:ln>
                <a:noFill/>
              </a:ln>
            </p:spPr>
          </p:pic>
          <p:sp>
            <p:nvSpPr>
              <p:cNvPr id="160" name="Google Shape;160;p18"/>
              <p:cNvSpPr txBox="1"/>
              <p:nvPr/>
            </p:nvSpPr>
            <p:spPr>
              <a:xfrm>
                <a:off x="5195788" y="3185493"/>
                <a:ext cx="150324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1 Hr.</a:t>
                </a:r>
                <a:endParaRPr/>
              </a:p>
            </p:txBody>
          </p:sp>
        </p:grpSp>
        <p:pic>
          <p:nvPicPr>
            <p:cNvPr id="161" name="Google Shape;161;p18" descr="Icon&#10;&#10;Description automatically generated"/>
            <p:cNvPicPr preferRelativeResize="0"/>
            <p:nvPr/>
          </p:nvPicPr>
          <p:blipFill rotWithShape="1">
            <a:blip r:embed="rId5">
              <a:alphaModFix/>
            </a:blip>
            <a:srcRect/>
            <a:stretch/>
          </p:blipFill>
          <p:spPr>
            <a:xfrm>
              <a:off x="5638089" y="2589945"/>
              <a:ext cx="618642" cy="618642"/>
            </a:xfrm>
            <a:prstGeom prst="rect">
              <a:avLst/>
            </a:prstGeom>
            <a:noFill/>
            <a:ln>
              <a:noFill/>
            </a:ln>
          </p:spPr>
        </p:pic>
      </p:grpSp>
      <p:grpSp>
        <p:nvGrpSpPr>
          <p:cNvPr id="162" name="Google Shape;162;p18"/>
          <p:cNvGrpSpPr/>
          <p:nvPr/>
        </p:nvGrpSpPr>
        <p:grpSpPr>
          <a:xfrm>
            <a:off x="2709865" y="4399674"/>
            <a:ext cx="6487795" cy="1649544"/>
            <a:chOff x="2709865" y="4399674"/>
            <a:chExt cx="6487795" cy="1649544"/>
          </a:xfrm>
        </p:grpSpPr>
        <p:grpSp>
          <p:nvGrpSpPr>
            <p:cNvPr id="163" name="Google Shape;163;p18"/>
            <p:cNvGrpSpPr/>
            <p:nvPr/>
          </p:nvGrpSpPr>
          <p:grpSpPr>
            <a:xfrm>
              <a:off x="2709865" y="4399674"/>
              <a:ext cx="6487795" cy="1649544"/>
              <a:chOff x="2709865" y="4399674"/>
              <a:chExt cx="6487795" cy="1649544"/>
            </a:xfrm>
          </p:grpSpPr>
          <p:grpSp>
            <p:nvGrpSpPr>
              <p:cNvPr id="164" name="Google Shape;164;p18"/>
              <p:cNvGrpSpPr/>
              <p:nvPr/>
            </p:nvGrpSpPr>
            <p:grpSpPr>
              <a:xfrm>
                <a:off x="2709865" y="4399674"/>
                <a:ext cx="6487795" cy="1649544"/>
                <a:chOff x="2709865" y="4399674"/>
                <a:chExt cx="6487795" cy="1649544"/>
              </a:xfrm>
            </p:grpSpPr>
            <p:sp>
              <p:nvSpPr>
                <p:cNvPr id="165" name="Google Shape;165;p18"/>
                <p:cNvSpPr txBox="1"/>
                <p:nvPr/>
              </p:nvSpPr>
              <p:spPr>
                <a:xfrm>
                  <a:off x="5219232" y="5525998"/>
                  <a:ext cx="150324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0 Hrs.</a:t>
                  </a:r>
                  <a:endParaRPr/>
                </a:p>
              </p:txBody>
            </p:sp>
            <p:cxnSp>
              <p:nvCxnSpPr>
                <p:cNvPr id="166" name="Google Shape;166;p18"/>
                <p:cNvCxnSpPr/>
                <p:nvPr/>
              </p:nvCxnSpPr>
              <p:spPr>
                <a:xfrm rot="-5400000" flipH="1">
                  <a:off x="5947412" y="1162127"/>
                  <a:ext cx="12700" cy="6487795"/>
                </a:xfrm>
                <a:prstGeom prst="curvedConnector3">
                  <a:avLst>
                    <a:gd name="adj1" fmla="val 13320000"/>
                  </a:avLst>
                </a:prstGeom>
                <a:noFill/>
                <a:ln w="76200" cap="flat" cmpd="sng">
                  <a:solidFill>
                    <a:schemeClr val="accent6"/>
                  </a:solidFill>
                  <a:prstDash val="solid"/>
                  <a:miter lim="800000"/>
                  <a:headEnd type="none" w="sm" len="sm"/>
                  <a:tailEnd type="triangle" w="med" len="med"/>
                </a:ln>
              </p:spPr>
            </p:cxnSp>
          </p:grpSp>
          <p:pic>
            <p:nvPicPr>
              <p:cNvPr id="167" name="Google Shape;167;p18" descr="Dollar Bill PNG Icon"/>
              <p:cNvPicPr preferRelativeResize="0"/>
              <p:nvPr/>
            </p:nvPicPr>
            <p:blipFill rotWithShape="1">
              <a:blip r:embed="rId6">
                <a:alphaModFix/>
              </a:blip>
              <a:srcRect/>
              <a:stretch/>
            </p:blipFill>
            <p:spPr>
              <a:xfrm>
                <a:off x="5494805" y="4819375"/>
                <a:ext cx="905213" cy="905213"/>
              </a:xfrm>
              <a:prstGeom prst="rect">
                <a:avLst/>
              </a:prstGeom>
              <a:noFill/>
              <a:ln>
                <a:noFill/>
              </a:ln>
            </p:spPr>
          </p:pic>
        </p:grpSp>
        <p:sp>
          <p:nvSpPr>
            <p:cNvPr id="168" name="Google Shape;168;p18"/>
            <p:cNvSpPr/>
            <p:nvPr/>
          </p:nvSpPr>
          <p:spPr>
            <a:xfrm>
              <a:off x="5788286" y="5118998"/>
              <a:ext cx="330951" cy="336332"/>
            </a:xfrm>
            <a:prstGeom prst="ellipse">
              <a:avLst/>
            </a:prstGeom>
            <a:solidFill>
              <a:srgbClr val="869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8"/>
            <p:cNvSpPr/>
            <p:nvPr/>
          </p:nvSpPr>
          <p:spPr>
            <a:xfrm>
              <a:off x="5675053" y="4879917"/>
              <a:ext cx="661903" cy="735747"/>
            </a:xfrm>
            <a:prstGeom prst="ellipse">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EFBD"/>
                  </a:solidFill>
                  <a:latin typeface="Calibri"/>
                  <a:ea typeface="Calibri"/>
                  <a:cs typeface="Calibri"/>
                  <a:sym typeface="Calibri"/>
                </a:rPr>
                <a:t>2</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Roadmap</a:t>
            </a:r>
            <a:endParaRPr dirty="0"/>
          </a:p>
        </p:txBody>
      </p:sp>
      <p:sp>
        <p:nvSpPr>
          <p:cNvPr id="175" name="Google Shape;175;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endParaRPr lang="en-CA" b="1" dirty="0">
              <a:solidFill>
                <a:schemeClr val="accent5"/>
              </a:solidFill>
            </a:endParaRPr>
          </a:p>
          <a:p>
            <a:pPr marL="228600" lvl="0" indent="-228600" algn="l" rtl="0">
              <a:lnSpc>
                <a:spcPct val="90000"/>
              </a:lnSpc>
              <a:spcBef>
                <a:spcPts val="0"/>
              </a:spcBef>
              <a:spcAft>
                <a:spcPts val="0"/>
              </a:spcAft>
              <a:buClr>
                <a:schemeClr val="dk1"/>
              </a:buClr>
              <a:buSzPts val="2800"/>
              <a:buChar char="•"/>
            </a:pPr>
            <a:r>
              <a:rPr lang="en-CA" dirty="0">
                <a:solidFill>
                  <a:schemeClr val="tx1"/>
                </a:solidFill>
              </a:rPr>
              <a:t>How should we model player value for skips?</a:t>
            </a:r>
          </a:p>
          <a:p>
            <a:pPr marL="685800" lvl="1" indent="-228600">
              <a:spcBef>
                <a:spcPts val="0"/>
              </a:spcBef>
              <a:buSzPts val="2800"/>
            </a:pPr>
            <a:r>
              <a:rPr lang="en-CA" dirty="0">
                <a:solidFill>
                  <a:schemeClr val="tx1"/>
                </a:solidFill>
              </a:rPr>
              <a:t>Introduce a model that can explain pricing behaviour in the real-world</a:t>
            </a:r>
          </a:p>
          <a:p>
            <a:pPr marL="685800" lvl="1" indent="-228600">
              <a:spcBef>
                <a:spcPts val="0"/>
              </a:spcBef>
              <a:buSzPts val="2800"/>
            </a:pPr>
            <a:r>
              <a:rPr lang="en-CA" dirty="0">
                <a:solidFill>
                  <a:schemeClr val="tx1"/>
                </a:solidFill>
              </a:rPr>
              <a:t>Validate that model </a:t>
            </a:r>
            <a:endParaRPr lang="en-US" dirty="0">
              <a:solidFill>
                <a:schemeClr val="tx1"/>
              </a:solidFill>
            </a:endParaRPr>
          </a:p>
          <a:p>
            <a:pPr marL="685800" lvl="1" indent="-228600">
              <a:spcBef>
                <a:spcPts val="0"/>
              </a:spcBef>
              <a:buSzPts val="2800"/>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How can we further optimize these prices using tools from mechanism design?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p:nvPr/>
        </p:nvSpPr>
        <p:spPr>
          <a:xfrm>
            <a:off x="6096000" y="1763793"/>
            <a:ext cx="5181600" cy="41775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800"/>
              <a:buFont typeface="Arial"/>
              <a:buChar char="•"/>
            </a:pPr>
            <a:r>
              <a:rPr lang="en-US" sz="2800" dirty="0">
                <a:solidFill>
                  <a:srgbClr val="000000"/>
                </a:solidFill>
                <a:latin typeface="Calibri"/>
                <a:ea typeface="Calibri"/>
                <a:cs typeface="Calibri"/>
                <a:sym typeface="Calibri"/>
              </a:rPr>
              <a:t>Players are </a:t>
            </a:r>
            <a:r>
              <a:rPr lang="en-US" sz="2800" b="1" dirty="0">
                <a:solidFill>
                  <a:schemeClr val="accent5"/>
                </a:solidFill>
                <a:latin typeface="Calibri"/>
                <a:ea typeface="Calibri"/>
                <a:cs typeface="Calibri"/>
                <a:sym typeface="Calibri"/>
              </a:rPr>
              <a:t>impatient</a:t>
            </a:r>
            <a:r>
              <a:rPr lang="en-US" sz="2800" dirty="0">
                <a:solidFill>
                  <a:schemeClr val="accent5"/>
                </a:solidFill>
                <a:latin typeface="Calibri"/>
                <a:ea typeface="Calibri"/>
                <a:cs typeface="Calibri"/>
                <a:sym typeface="Calibri"/>
              </a:rPr>
              <a:t> </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These impatience levels are </a:t>
            </a:r>
            <a:r>
              <a:rPr lang="en-US" sz="2800" b="1" dirty="0">
                <a:solidFill>
                  <a:schemeClr val="accent5"/>
                </a:solidFill>
                <a:latin typeface="Calibri"/>
                <a:ea typeface="Calibri"/>
                <a:cs typeface="Calibri"/>
                <a:sym typeface="Calibri"/>
              </a:rPr>
              <a:t>heterogeneous</a:t>
            </a:r>
            <a:r>
              <a:rPr lang="en-US" sz="2800" dirty="0">
                <a:solidFill>
                  <a:schemeClr val="accent6"/>
                </a:solidFill>
                <a:latin typeface="Calibri"/>
                <a:ea typeface="Calibri"/>
                <a:cs typeface="Calibri"/>
                <a:sym typeface="Calibri"/>
              </a:rPr>
              <a:t> </a:t>
            </a:r>
            <a:r>
              <a:rPr lang="en-US" sz="2800" dirty="0">
                <a:solidFill>
                  <a:schemeClr val="dk1"/>
                </a:solidFill>
                <a:latin typeface="Calibri"/>
                <a:ea typeface="Calibri"/>
                <a:cs typeface="Calibri"/>
                <a:sym typeface="Calibri"/>
              </a:rPr>
              <a:t>across players</a:t>
            </a:r>
            <a:endParaRPr sz="2800" dirty="0">
              <a:solidFill>
                <a:schemeClr val="accent5"/>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
        <p:nvSpPr>
          <p:cNvPr id="182" name="Google Shape;182;p20"/>
          <p:cNvSpPr txBox="1"/>
          <p:nvPr/>
        </p:nvSpPr>
        <p:spPr>
          <a:xfrm>
            <a:off x="838200" y="1763793"/>
            <a:ext cx="5181600" cy="41775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Players </a:t>
            </a:r>
            <a:r>
              <a:rPr lang="en-US" sz="2800" b="1" dirty="0">
                <a:solidFill>
                  <a:schemeClr val="accent5"/>
                </a:solidFill>
                <a:latin typeface="Calibri"/>
                <a:ea typeface="Calibri"/>
                <a:cs typeface="Calibri"/>
                <a:sym typeface="Calibri"/>
              </a:rPr>
              <a:t>value accomplishing tasks others can't </a:t>
            </a:r>
            <a:r>
              <a:rPr lang="en-US" sz="1500" dirty="0">
                <a:solidFill>
                  <a:schemeClr val="dk1"/>
                </a:solidFill>
                <a:latin typeface="Calibri"/>
                <a:ea typeface="Calibri"/>
                <a:cs typeface="Calibri"/>
                <a:sym typeface="Calibri"/>
              </a:rPr>
              <a:t>[</a:t>
            </a:r>
            <a:r>
              <a:rPr lang="en-US" sz="1500" dirty="0" err="1">
                <a:solidFill>
                  <a:schemeClr val="dk1"/>
                </a:solidFill>
                <a:latin typeface="Calibri"/>
                <a:ea typeface="Calibri"/>
                <a:cs typeface="Calibri"/>
                <a:sym typeface="Calibri"/>
              </a:rPr>
              <a:t>Lehdonvirta</a:t>
            </a:r>
            <a:r>
              <a:rPr lang="en-US" sz="1500" dirty="0">
                <a:solidFill>
                  <a:schemeClr val="dk1"/>
                </a:solidFill>
                <a:latin typeface="Calibri"/>
                <a:ea typeface="Calibri"/>
                <a:cs typeface="Calibri"/>
                <a:sym typeface="Calibri"/>
              </a:rPr>
              <a:t> 2009]</a:t>
            </a:r>
            <a:endParaRPr sz="1500" dirty="0">
              <a:solidFill>
                <a:srgbClr val="000000"/>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cxnSp>
        <p:nvCxnSpPr>
          <p:cNvPr id="183" name="Google Shape;183;p20"/>
          <p:cNvCxnSpPr/>
          <p:nvPr/>
        </p:nvCxnSpPr>
        <p:spPr>
          <a:xfrm>
            <a:off x="2428804" y="3375986"/>
            <a:ext cx="0" cy="1808400"/>
          </a:xfrm>
          <a:prstGeom prst="straightConnector1">
            <a:avLst/>
          </a:prstGeom>
          <a:noFill/>
          <a:ln w="38100" cap="flat" cmpd="sng">
            <a:solidFill>
              <a:schemeClr val="tx1">
                <a:lumMod val="85000"/>
                <a:lumOff val="15000"/>
              </a:schemeClr>
            </a:solidFill>
            <a:prstDash val="solid"/>
            <a:miter lim="800000"/>
            <a:headEnd type="none" w="sm" len="sm"/>
            <a:tailEnd type="none" w="sm" len="sm"/>
          </a:ln>
        </p:spPr>
      </p:cxnSp>
      <p:cxnSp>
        <p:nvCxnSpPr>
          <p:cNvPr id="184" name="Google Shape;184;p20"/>
          <p:cNvCxnSpPr/>
          <p:nvPr/>
        </p:nvCxnSpPr>
        <p:spPr>
          <a:xfrm rot="10800000">
            <a:off x="2416104" y="5174306"/>
            <a:ext cx="1981200" cy="0"/>
          </a:xfrm>
          <a:prstGeom prst="straightConnector1">
            <a:avLst/>
          </a:prstGeom>
          <a:noFill/>
          <a:ln w="38100" cap="flat" cmpd="sng">
            <a:solidFill>
              <a:schemeClr val="tx1">
                <a:lumMod val="85000"/>
                <a:lumOff val="15000"/>
              </a:schemeClr>
            </a:solidFill>
            <a:prstDash val="solid"/>
            <a:miter lim="800000"/>
            <a:headEnd type="none" w="sm" len="sm"/>
            <a:tailEnd type="none" w="sm" len="sm"/>
          </a:ln>
        </p:spPr>
      </p:cxnSp>
      <p:sp>
        <p:nvSpPr>
          <p:cNvPr id="185" name="Google Shape;185;p20"/>
          <p:cNvSpPr/>
          <p:nvPr/>
        </p:nvSpPr>
        <p:spPr>
          <a:xfrm>
            <a:off x="2459284" y="4129589"/>
            <a:ext cx="1869440" cy="1023373"/>
          </a:xfrm>
          <a:custGeom>
            <a:avLst/>
            <a:gdLst/>
            <a:ahLst/>
            <a:cxnLst/>
            <a:rect l="l" t="t" r="r" b="b"/>
            <a:pathLst>
              <a:path w="1869440" h="1023373" extrusionOk="0">
                <a:moveTo>
                  <a:pt x="0" y="1023373"/>
                </a:moveTo>
                <a:cubicBezTo>
                  <a:pt x="108373" y="671159"/>
                  <a:pt x="216747" y="318946"/>
                  <a:pt x="528320" y="149613"/>
                </a:cubicBezTo>
                <a:cubicBezTo>
                  <a:pt x="839893" y="-19720"/>
                  <a:pt x="1354666" y="-6174"/>
                  <a:pt x="1869440" y="7373"/>
                </a:cubicBezTo>
              </a:path>
            </a:pathLst>
          </a:custGeom>
          <a:noFill/>
          <a:ln w="381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alibri"/>
              <a:ea typeface="Calibri"/>
              <a:cs typeface="Calibri"/>
              <a:sym typeface="Calibri"/>
            </a:endParaRPr>
          </a:p>
        </p:txBody>
      </p:sp>
      <p:pic>
        <p:nvPicPr>
          <p:cNvPr id="186" name="Google Shape;186;p20"/>
          <p:cNvPicPr preferRelativeResize="0"/>
          <p:nvPr/>
        </p:nvPicPr>
        <p:blipFill rotWithShape="1">
          <a:blip r:embed="rId3">
            <a:alphaModFix/>
          </a:blip>
          <a:srcRect/>
          <a:stretch/>
        </p:blipFill>
        <p:spPr>
          <a:xfrm>
            <a:off x="3153119" y="5290866"/>
            <a:ext cx="550321" cy="550321"/>
          </a:xfrm>
          <a:prstGeom prst="rect">
            <a:avLst/>
          </a:prstGeom>
          <a:noFill/>
          <a:ln>
            <a:noFill/>
          </a:ln>
        </p:spPr>
      </p:pic>
      <p:grpSp>
        <p:nvGrpSpPr>
          <p:cNvPr id="187" name="Google Shape;187;p20"/>
          <p:cNvGrpSpPr/>
          <p:nvPr/>
        </p:nvGrpSpPr>
        <p:grpSpPr>
          <a:xfrm>
            <a:off x="7136731" y="2384447"/>
            <a:ext cx="2898752" cy="712372"/>
            <a:chOff x="7136731" y="2841647"/>
            <a:chExt cx="2898752" cy="712372"/>
          </a:xfrm>
        </p:grpSpPr>
        <p:pic>
          <p:nvPicPr>
            <p:cNvPr id="188" name="Google Shape;188;p20" descr="Dollar Bill PNG Icon"/>
            <p:cNvPicPr preferRelativeResize="0"/>
            <p:nvPr/>
          </p:nvPicPr>
          <p:blipFill rotWithShape="1">
            <a:blip r:embed="rId4">
              <a:alphaModFix/>
            </a:blip>
            <a:srcRect/>
            <a:stretch/>
          </p:blipFill>
          <p:spPr>
            <a:xfrm>
              <a:off x="7136731" y="2841647"/>
              <a:ext cx="712372" cy="712372"/>
            </a:xfrm>
            <a:prstGeom prst="rect">
              <a:avLst/>
            </a:prstGeom>
            <a:noFill/>
            <a:ln>
              <a:noFill/>
            </a:ln>
          </p:spPr>
        </p:pic>
        <p:pic>
          <p:nvPicPr>
            <p:cNvPr id="189" name="Google Shape;189;p20" descr="Icon&#10;&#10;Description automatically generated"/>
            <p:cNvPicPr preferRelativeResize="0"/>
            <p:nvPr/>
          </p:nvPicPr>
          <p:blipFill rotWithShape="1">
            <a:blip r:embed="rId5">
              <a:alphaModFix/>
            </a:blip>
            <a:srcRect/>
            <a:stretch/>
          </p:blipFill>
          <p:spPr>
            <a:xfrm>
              <a:off x="8912343" y="2890717"/>
              <a:ext cx="546100" cy="546100"/>
            </a:xfrm>
            <a:prstGeom prst="rect">
              <a:avLst/>
            </a:prstGeom>
            <a:noFill/>
            <a:ln>
              <a:noFill/>
            </a:ln>
          </p:spPr>
        </p:pic>
        <p:sp>
          <p:nvSpPr>
            <p:cNvPr id="190" name="Google Shape;190;p20"/>
            <p:cNvSpPr/>
            <p:nvPr/>
          </p:nvSpPr>
          <p:spPr>
            <a:xfrm>
              <a:off x="7342395" y="3047502"/>
              <a:ext cx="287700" cy="288000"/>
            </a:xfrm>
            <a:prstGeom prst="ellipse">
              <a:avLst/>
            </a:prstGeom>
            <a:solidFill>
              <a:srgbClr val="869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20"/>
            <p:cNvSpPr/>
            <p:nvPr/>
          </p:nvSpPr>
          <p:spPr>
            <a:xfrm>
              <a:off x="7243692" y="2907911"/>
              <a:ext cx="661800" cy="562500"/>
            </a:xfrm>
            <a:prstGeom prst="ellipse">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EFBD"/>
                  </a:solidFill>
                  <a:latin typeface="Calibri"/>
                  <a:ea typeface="Calibri"/>
                  <a:cs typeface="Calibri"/>
                  <a:sym typeface="Calibri"/>
                </a:rPr>
                <a:t>2</a:t>
              </a:r>
              <a:endParaRPr/>
            </a:p>
          </p:txBody>
        </p:sp>
        <p:sp>
          <p:nvSpPr>
            <p:cNvPr id="192" name="Google Shape;192;p20"/>
            <p:cNvSpPr txBox="1"/>
            <p:nvPr/>
          </p:nvSpPr>
          <p:spPr>
            <a:xfrm>
              <a:off x="8135917" y="2917597"/>
              <a:ext cx="546000" cy="5232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93" name="Google Shape;193;p20"/>
            <p:cNvSpPr txBox="1"/>
            <p:nvPr/>
          </p:nvSpPr>
          <p:spPr>
            <a:xfrm>
              <a:off x="9323112" y="2841647"/>
              <a:ext cx="712371"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DD636D"/>
                  </a:solidFill>
                  <a:latin typeface="Calibri"/>
                  <a:ea typeface="Calibri"/>
                  <a:cs typeface="Calibri"/>
                  <a:sym typeface="Calibri"/>
                </a:rPr>
                <a:t>1 hr.</a:t>
              </a:r>
              <a:endParaRPr dirty="0"/>
            </a:p>
          </p:txBody>
        </p:sp>
      </p:grpSp>
      <p:sp>
        <p:nvSpPr>
          <p:cNvPr id="194" name="Google Shape;194;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00"/>
              <a:buFont typeface="Calibri"/>
              <a:buNone/>
            </a:pPr>
            <a:r>
              <a:rPr lang="en-US" sz="4300" b="0" i="0" u="none" strike="noStrike" cap="none">
                <a:solidFill>
                  <a:schemeClr val="dk1"/>
                </a:solidFill>
                <a:latin typeface="Calibri"/>
                <a:ea typeface="Calibri"/>
                <a:cs typeface="Calibri"/>
                <a:sym typeface="Calibri"/>
              </a:rPr>
              <a:t>Why On Earth Would Anyone Buy a Skip?</a:t>
            </a:r>
            <a:endParaRPr/>
          </a:p>
        </p:txBody>
      </p:sp>
      <p:pic>
        <p:nvPicPr>
          <p:cNvPr id="195" name="Google Shape;195;p20" descr="A picture containing text&#10;&#10;Description automatically generated"/>
          <p:cNvPicPr preferRelativeResize="0"/>
          <p:nvPr/>
        </p:nvPicPr>
        <p:blipFill rotWithShape="1">
          <a:blip r:embed="rId7">
            <a:alphaModFix/>
          </a:blip>
          <a:srcRect/>
          <a:stretch/>
        </p:blipFill>
        <p:spPr>
          <a:xfrm>
            <a:off x="1961300" y="4246400"/>
            <a:ext cx="288250" cy="312850"/>
          </a:xfrm>
          <a:prstGeom prst="rect">
            <a:avLst/>
          </a:prstGeom>
          <a:noFill/>
          <a:ln>
            <a:noFill/>
          </a:ln>
        </p:spPr>
      </p:pic>
      <p:cxnSp>
        <p:nvCxnSpPr>
          <p:cNvPr id="197" name="Google Shape;197;p20"/>
          <p:cNvCxnSpPr/>
          <p:nvPr/>
        </p:nvCxnSpPr>
        <p:spPr>
          <a:xfrm>
            <a:off x="7802009" y="4164253"/>
            <a:ext cx="0" cy="1980300"/>
          </a:xfrm>
          <a:prstGeom prst="straightConnector1">
            <a:avLst/>
          </a:prstGeom>
          <a:noFill/>
          <a:ln w="38100" cap="flat" cmpd="sng">
            <a:solidFill>
              <a:schemeClr val="dk1"/>
            </a:solidFill>
            <a:prstDash val="solid"/>
            <a:miter lim="800000"/>
            <a:headEnd type="none" w="sm" len="sm"/>
            <a:tailEnd type="none" w="sm" len="sm"/>
          </a:ln>
        </p:spPr>
      </p:cxnSp>
      <p:cxnSp>
        <p:nvCxnSpPr>
          <p:cNvPr id="198" name="Google Shape;198;p20"/>
          <p:cNvCxnSpPr/>
          <p:nvPr/>
        </p:nvCxnSpPr>
        <p:spPr>
          <a:xfrm rot="10800000">
            <a:off x="7789301" y="6134349"/>
            <a:ext cx="1981200" cy="0"/>
          </a:xfrm>
          <a:prstGeom prst="straightConnector1">
            <a:avLst/>
          </a:prstGeom>
          <a:noFill/>
          <a:ln w="38100" cap="flat" cmpd="sng">
            <a:solidFill>
              <a:schemeClr val="dk1"/>
            </a:solidFill>
            <a:prstDash val="solid"/>
            <a:miter lim="800000"/>
            <a:headEnd type="none" w="sm" len="sm"/>
            <a:tailEnd type="none" w="sm" len="sm"/>
          </a:ln>
        </p:spPr>
      </p:cxnSp>
      <p:sp>
        <p:nvSpPr>
          <p:cNvPr id="199" name="Google Shape;199;p20"/>
          <p:cNvSpPr/>
          <p:nvPr/>
        </p:nvSpPr>
        <p:spPr>
          <a:xfrm>
            <a:off x="7965425" y="4203400"/>
            <a:ext cx="1751775" cy="1790059"/>
          </a:xfrm>
          <a:custGeom>
            <a:avLst/>
            <a:gdLst/>
            <a:ahLst/>
            <a:cxnLst/>
            <a:rect l="l" t="t" r="r" b="b"/>
            <a:pathLst>
              <a:path w="70071" h="64408" extrusionOk="0">
                <a:moveTo>
                  <a:pt x="0" y="0"/>
                </a:moveTo>
                <a:cubicBezTo>
                  <a:pt x="0" y="19697"/>
                  <a:pt x="2634" y="44334"/>
                  <a:pt x="18388" y="56156"/>
                </a:cubicBezTo>
                <a:cubicBezTo>
                  <a:pt x="32330" y="66618"/>
                  <a:pt x="52641" y="64107"/>
                  <a:pt x="70071" y="64107"/>
                </a:cubicBezTo>
              </a:path>
            </a:pathLst>
          </a:custGeom>
          <a:noFill/>
          <a:ln w="38100" cap="flat" cmpd="sng">
            <a:solidFill>
              <a:schemeClr val="dk1"/>
            </a:solidFill>
            <a:prstDash val="solid"/>
            <a:round/>
            <a:headEnd type="none" w="med" len="med"/>
            <a:tailEnd type="none" w="med" len="med"/>
          </a:ln>
        </p:spPr>
      </p:sp>
      <p:sp>
        <p:nvSpPr>
          <p:cNvPr id="200" name="Google Shape;200;p20"/>
          <p:cNvSpPr txBox="1"/>
          <p:nvPr/>
        </p:nvSpPr>
        <p:spPr>
          <a:xfrm>
            <a:off x="8164900" y="6216600"/>
            <a:ext cx="123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dirty="0">
                <a:latin typeface="Calibri"/>
                <a:ea typeface="Calibri"/>
                <a:cs typeface="Calibri"/>
                <a:sym typeface="Calibri"/>
              </a:rPr>
              <a:t>impatience</a:t>
            </a:r>
            <a:endParaRPr sz="1700" dirty="0">
              <a:latin typeface="Calibri"/>
              <a:ea typeface="Calibri"/>
              <a:cs typeface="Calibri"/>
              <a:sym typeface="Calibri"/>
            </a:endParaRPr>
          </a:p>
        </p:txBody>
      </p:sp>
      <p:sp>
        <p:nvSpPr>
          <p:cNvPr id="201" name="Google Shape;201;p20"/>
          <p:cNvSpPr txBox="1"/>
          <p:nvPr/>
        </p:nvSpPr>
        <p:spPr>
          <a:xfrm rot="-5400000">
            <a:off x="7070650" y="4875225"/>
            <a:ext cx="865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density</a:t>
            </a:r>
            <a:endParaRPr sz="1700">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318DF7E-597A-BBAF-B6E0-FC4A54EEBE72}"/>
                  </a:ext>
                </a:extLst>
              </p:cNvPr>
              <p:cNvSpPr txBox="1"/>
              <p:nvPr/>
            </p:nvSpPr>
            <p:spPr>
              <a:xfrm>
                <a:off x="1674953" y="3852543"/>
                <a:ext cx="3934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𝑣</m:t>
                      </m:r>
                    </m:oMath>
                  </m:oMathPara>
                </a14:m>
                <a:endParaRPr lang="en-US" dirty="0"/>
              </a:p>
            </p:txBody>
          </p:sp>
        </mc:Choice>
        <mc:Fallback xmlns="">
          <p:sp>
            <p:nvSpPr>
              <p:cNvPr id="2" name="TextBox 1">
                <a:extLst>
                  <a:ext uri="{FF2B5EF4-FFF2-40B4-BE49-F238E27FC236}">
                    <a16:creationId xmlns:a16="http://schemas.microsoft.com/office/drawing/2014/main" id="{8318DF7E-597A-BBAF-B6E0-FC4A54EEBE72}"/>
                  </a:ext>
                </a:extLst>
              </p:cNvPr>
              <p:cNvSpPr txBox="1">
                <a:spLocks noRot="1" noChangeAspect="1" noMove="1" noResize="1" noEditPoints="1" noAdjustHandles="1" noChangeArrowheads="1" noChangeShapeType="1" noTextEdit="1"/>
              </p:cNvSpPr>
              <p:nvPr/>
            </p:nvSpPr>
            <p:spPr>
              <a:xfrm>
                <a:off x="1674953" y="3852543"/>
                <a:ext cx="393441" cy="553998"/>
              </a:xfrm>
              <a:prstGeom prst="rect">
                <a:avLst/>
              </a:prstGeom>
              <a:blipFill>
                <a:blip r:embed="rId8"/>
                <a:stretch>
                  <a:fillRect l="-12903" r="-967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5795</TotalTime>
  <Words>4836</Words>
  <Application>Microsoft Macintosh PowerPoint</Application>
  <PresentationFormat>Widescreen</PresentationFormat>
  <Paragraphs>694</Paragraphs>
  <Slides>63</Slides>
  <Notes>53</Notes>
  <HiddenSlides>18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Cambria Math</vt:lpstr>
      <vt:lpstr>Helvetica Neue</vt:lpstr>
      <vt:lpstr>Office Theme</vt:lpstr>
      <vt:lpstr>Mobile Games: Pay to (Not) Play</vt:lpstr>
      <vt:lpstr>Mobile Gaming is Huge</vt:lpstr>
      <vt:lpstr>... and Has Quickly Dominated Gaming </vt:lpstr>
      <vt:lpstr>Pricing Model Has Changed</vt:lpstr>
      <vt:lpstr>Something New is Going On</vt:lpstr>
      <vt:lpstr>Something New is Going On</vt:lpstr>
      <vt:lpstr>Idle Games: Cow Clicker</vt:lpstr>
      <vt:lpstr>Roadmap</vt:lpstr>
      <vt:lpstr>Why On Earth Would Anyone Buy a Skip?</vt:lpstr>
      <vt:lpstr>Game Optimization</vt:lpstr>
      <vt:lpstr>Skip Prices Affect Values in Two Ways</vt:lpstr>
      <vt:lpstr>Skip Prices Affect Values in Two Ways</vt:lpstr>
      <vt:lpstr>Value Must Depend on How Often Players Believe Skips are Purchased</vt:lpstr>
      <vt:lpstr>Value Must Depend on How Often Players Believe Skips are Purchased</vt:lpstr>
      <vt:lpstr>Different Value Functions Require Different Tools</vt:lpstr>
      <vt:lpstr>Settings of Interest</vt:lpstr>
      <vt:lpstr>Settings of Interest</vt:lpstr>
      <vt:lpstr>Settings of Interest</vt:lpstr>
      <vt:lpstr>Settings of Interest</vt:lpstr>
      <vt:lpstr>Notation</vt:lpstr>
      <vt:lpstr>What Does Social Utility Look Like?</vt:lpstr>
      <vt:lpstr>Useful Fact</vt:lpstr>
      <vt:lpstr>When are Players Happiest with Expensive Skips?</vt:lpstr>
      <vt:lpstr>When are Players Happiest with Expensive Skips?</vt:lpstr>
      <vt:lpstr>What About Revenue?</vt:lpstr>
      <vt:lpstr>Evidence from Practice</vt:lpstr>
      <vt:lpstr>Settings of Interest</vt:lpstr>
      <vt:lpstr>What About the Interim Model?</vt:lpstr>
      <vt:lpstr>What About the Interim Model?</vt:lpstr>
      <vt:lpstr>Settings of Interest</vt:lpstr>
      <vt:lpstr>Let’s Focus on Buyers</vt:lpstr>
      <vt:lpstr>Let’s Focus on Buyers</vt:lpstr>
      <vt:lpstr>How Should we Balance Utility and Revenue?</vt:lpstr>
      <vt:lpstr>How Should we Balance Utility and Revenue?</vt:lpstr>
      <vt:lpstr>Optimal Pricing</vt:lpstr>
      <vt:lpstr>Insight from a Designer with Oracle Access to Types</vt:lpstr>
      <vt:lpstr>Insight from a Designer with Oracle Access to Types</vt:lpstr>
      <vt:lpstr>Insight from a Designer with Oracle Access to Types</vt:lpstr>
      <vt:lpstr>Insight from a Designer with Oracle Access to Types</vt:lpstr>
      <vt:lpstr>Insight from a Designer with Oracle Access to Types</vt:lpstr>
      <vt:lpstr>A Good, Simple Pricing Scheme: MT Pricing</vt:lpstr>
      <vt:lpstr>Simulations</vt:lpstr>
      <vt:lpstr>Performance of Components of MT Pricing</vt:lpstr>
      <vt:lpstr>Performance of Components of MT Pricing</vt:lpstr>
      <vt:lpstr>Future Directions</vt:lpstr>
      <vt:lpstr>Simulations</vt:lpstr>
      <vt:lpstr>Simulations Cont.</vt:lpstr>
      <vt:lpstr>Future Directions</vt:lpstr>
      <vt:lpstr>What Do We Know About These Games?</vt:lpstr>
      <vt:lpstr>Evidence from Practice</vt:lpstr>
      <vt:lpstr>Something New is Going On</vt:lpstr>
      <vt:lpstr>Why On Earth Would Anyone Buy a Skip?</vt:lpstr>
      <vt:lpstr>What Do We Know About These Games?</vt:lpstr>
      <vt:lpstr>How do we solve the problem in the flat region</vt:lpstr>
      <vt:lpstr>Evidence from Practice</vt:lpstr>
      <vt:lpstr>How much do players know about the distribution of impatience? </vt:lpstr>
      <vt:lpstr>Mobile Games are a Playground for AGT</vt:lpstr>
      <vt:lpstr>Skip Prices Affect Values in Two Ways</vt:lpstr>
      <vt:lpstr>Two Interesting Domains in AGT + Mobile Games</vt:lpstr>
      <vt:lpstr>Skip Prices Affect Values</vt:lpstr>
      <vt:lpstr>Game Optimization: Theory</vt:lpstr>
      <vt:lpstr>Insight from a More Powerful Game Designer</vt:lpstr>
      <vt:lpstr>Complete Information upper bound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Games: Pay to (Not) Play</dc:title>
  <cp:lastModifiedBy>narunram@student.ubc.ca</cp:lastModifiedBy>
  <cp:revision>52</cp:revision>
  <dcterms:modified xsi:type="dcterms:W3CDTF">2023-03-30T02:55:22Z</dcterms:modified>
</cp:coreProperties>
</file>